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1.xml" ContentType="application/vnd.openxmlformats-officedocument.presentationml.tags+xml"/>
  <Override PartName="/ppt/notesSlides/notesSlide93.xml" ContentType="application/vnd.openxmlformats-officedocument.presentationml.notesSlide+xml"/>
  <Override PartName="/ppt/tags/tag2.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8"/>
  </p:notesMasterIdLst>
  <p:handoutMasterIdLst>
    <p:handoutMasterId r:id="rId109"/>
  </p:handoutMasterIdLst>
  <p:sldIdLst>
    <p:sldId id="256" r:id="rId5"/>
    <p:sldId id="4636" r:id="rId6"/>
    <p:sldId id="4467" r:id="rId7"/>
    <p:sldId id="4118" r:id="rId8"/>
    <p:sldId id="4117" r:id="rId9"/>
    <p:sldId id="4127" r:id="rId10"/>
    <p:sldId id="1434" r:id="rId11"/>
    <p:sldId id="4522" r:id="rId12"/>
    <p:sldId id="4523" r:id="rId13"/>
    <p:sldId id="4524" r:id="rId14"/>
    <p:sldId id="4525" r:id="rId15"/>
    <p:sldId id="4526" r:id="rId16"/>
    <p:sldId id="5004" r:id="rId17"/>
    <p:sldId id="5006" r:id="rId18"/>
    <p:sldId id="5007" r:id="rId19"/>
    <p:sldId id="4994" r:id="rId20"/>
    <p:sldId id="4531" r:id="rId21"/>
    <p:sldId id="4532" r:id="rId22"/>
    <p:sldId id="2147375019" r:id="rId23"/>
    <p:sldId id="4132" r:id="rId24"/>
    <p:sldId id="4987" r:id="rId25"/>
    <p:sldId id="3814" r:id="rId26"/>
    <p:sldId id="4133" r:id="rId27"/>
    <p:sldId id="1502" r:id="rId28"/>
    <p:sldId id="4833" r:id="rId29"/>
    <p:sldId id="1728" r:id="rId30"/>
    <p:sldId id="4952" r:id="rId31"/>
    <p:sldId id="4157" r:id="rId32"/>
    <p:sldId id="4951" r:id="rId33"/>
    <p:sldId id="2147375321" r:id="rId34"/>
    <p:sldId id="2147375322" r:id="rId35"/>
    <p:sldId id="1770" r:id="rId36"/>
    <p:sldId id="4135" r:id="rId37"/>
    <p:sldId id="4181" r:id="rId38"/>
    <p:sldId id="4415" r:id="rId39"/>
    <p:sldId id="4409" r:id="rId40"/>
    <p:sldId id="4405" r:id="rId41"/>
    <p:sldId id="2147375293" r:id="rId42"/>
    <p:sldId id="4412" r:id="rId43"/>
    <p:sldId id="4408" r:id="rId44"/>
    <p:sldId id="1815" r:id="rId45"/>
    <p:sldId id="2147375309" r:id="rId46"/>
    <p:sldId id="5011" r:id="rId47"/>
    <p:sldId id="5012" r:id="rId48"/>
    <p:sldId id="2147375317" r:id="rId49"/>
    <p:sldId id="2147375310" r:id="rId50"/>
    <p:sldId id="4134" r:id="rId51"/>
    <p:sldId id="2147375230" r:id="rId52"/>
    <p:sldId id="2147375231" r:id="rId53"/>
    <p:sldId id="2147375232" r:id="rId54"/>
    <p:sldId id="4996" r:id="rId55"/>
    <p:sldId id="4997" r:id="rId56"/>
    <p:sldId id="4998" r:id="rId57"/>
    <p:sldId id="2147375233" r:id="rId58"/>
    <p:sldId id="3816" r:id="rId59"/>
    <p:sldId id="2147375315" r:id="rId60"/>
    <p:sldId id="2147375314" r:id="rId61"/>
    <p:sldId id="4662" r:id="rId62"/>
    <p:sldId id="2147375295" r:id="rId63"/>
    <p:sldId id="2147375305" r:id="rId64"/>
    <p:sldId id="1798" r:id="rId65"/>
    <p:sldId id="2147375306" r:id="rId66"/>
    <p:sldId id="4488" r:id="rId67"/>
    <p:sldId id="4639" r:id="rId68"/>
    <p:sldId id="4640" r:id="rId69"/>
    <p:sldId id="4641" r:id="rId70"/>
    <p:sldId id="4642" r:id="rId71"/>
    <p:sldId id="4643" r:id="rId72"/>
    <p:sldId id="2147375307" r:id="rId73"/>
    <p:sldId id="4820" r:id="rId74"/>
    <p:sldId id="4734" r:id="rId75"/>
    <p:sldId id="4382" r:id="rId76"/>
    <p:sldId id="4482" r:id="rId77"/>
    <p:sldId id="2147375241" r:id="rId78"/>
    <p:sldId id="4700" r:id="rId79"/>
    <p:sldId id="2147375240" r:id="rId80"/>
    <p:sldId id="790" r:id="rId81"/>
    <p:sldId id="791" r:id="rId82"/>
    <p:sldId id="792" r:id="rId83"/>
    <p:sldId id="793" r:id="rId84"/>
    <p:sldId id="794" r:id="rId85"/>
    <p:sldId id="2147375311" r:id="rId86"/>
    <p:sldId id="4644" r:id="rId87"/>
    <p:sldId id="2147375308" r:id="rId88"/>
    <p:sldId id="4541" r:id="rId89"/>
    <p:sldId id="2147375215" r:id="rId90"/>
    <p:sldId id="2147375170" r:id="rId91"/>
    <p:sldId id="2147375228" r:id="rId92"/>
    <p:sldId id="2147375284" r:id="rId93"/>
    <p:sldId id="2147375234" r:id="rId94"/>
    <p:sldId id="2147375282" r:id="rId95"/>
    <p:sldId id="1307" r:id="rId96"/>
    <p:sldId id="2147375289" r:id="rId97"/>
    <p:sldId id="2147375312" r:id="rId98"/>
    <p:sldId id="2147375313" r:id="rId99"/>
    <p:sldId id="2147375290" r:id="rId100"/>
    <p:sldId id="4319" r:id="rId101"/>
    <p:sldId id="4462" r:id="rId102"/>
    <p:sldId id="4548" r:id="rId103"/>
    <p:sldId id="2147375291" r:id="rId104"/>
    <p:sldId id="1332" r:id="rId105"/>
    <p:sldId id="4335" r:id="rId106"/>
    <p:sldId id="4635"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AE Conseil" initials="EC" lastIdx="1" clrIdx="0"/>
  <p:cmAuthor id="2" name="Eulalie Deneuville" initials="ED" lastIdx="10" clrIdx="1">
    <p:extLst>
      <p:ext uri="{19B8F6BF-5375-455C-9EA6-DF929625EA0E}">
        <p15:presenceInfo xmlns:p15="http://schemas.microsoft.com/office/powerpoint/2012/main" userId="S-1-5-21-940509045-3003520419-1362024959-9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18F"/>
    <a:srgbClr val="8298CE"/>
    <a:srgbClr val="7BB39B"/>
    <a:srgbClr val="13935A"/>
    <a:srgbClr val="45B381"/>
    <a:srgbClr val="7BB29A"/>
    <a:srgbClr val="7AB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156E1-B83C-4DE9-B04B-933B3A156A4D}" v="4" dt="2023-11-30T14:39:58.862"/>
    <p1510:client id="{406BD420-2932-4245-B015-EF14AE3B7AA1}" v="38" dt="2023-11-30T14:10:54.855"/>
    <p1510:client id="{E6EC55DE-7187-45FB-847B-AE7D0F564F10}" v="100" dt="2023-11-30T14:25:51.5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p:restoredTop sz="56548"/>
  </p:normalViewPr>
  <p:slideViewPr>
    <p:cSldViewPr snapToGrid="0" snapToObjects="1">
      <p:cViewPr varScale="1">
        <p:scale>
          <a:sx n="36" d="100"/>
          <a:sy n="36" d="100"/>
        </p:scale>
        <p:origin x="2476" y="44"/>
      </p:cViewPr>
      <p:guideLst/>
    </p:cSldViewPr>
  </p:slideViewPr>
  <p:outlineViewPr>
    <p:cViewPr>
      <p:scale>
        <a:sx n="33" d="100"/>
        <a:sy n="33" d="100"/>
      </p:scale>
      <p:origin x="0" y="-18856"/>
    </p:cViewPr>
  </p:outlineViewPr>
  <p:notesTextViewPr>
    <p:cViewPr>
      <p:scale>
        <a:sx n="105" d="100"/>
        <a:sy n="105" d="100"/>
      </p:scale>
      <p:origin x="0" y="-780"/>
    </p:cViewPr>
  </p:notesTextViewPr>
  <p:sorterViewPr>
    <p:cViewPr varScale="1">
      <p:scale>
        <a:sx n="1" d="1"/>
        <a:sy n="1" d="1"/>
      </p:scale>
      <p:origin x="0" y="-18972"/>
    </p:cViewPr>
  </p:sorterViewPr>
  <p:notesViewPr>
    <p:cSldViewPr snapToGrid="0" snapToObjects="1">
      <p:cViewPr varScale="1">
        <p:scale>
          <a:sx n="82" d="100"/>
          <a:sy n="82" d="100"/>
        </p:scale>
        <p:origin x="3992" y="184"/>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59.xml" Id="rId63" /><Relationship Type="http://schemas.openxmlformats.org/officeDocument/2006/relationships/slide" Target="slides/slide64.xml" Id="rId68" /><Relationship Type="http://schemas.openxmlformats.org/officeDocument/2006/relationships/slide" Target="slides/slide80.xml" Id="rId84" /><Relationship Type="http://schemas.openxmlformats.org/officeDocument/2006/relationships/slide" Target="slides/slide85.xml" Id="rId89" /><Relationship Type="http://schemas.openxmlformats.org/officeDocument/2006/relationships/viewProps" Target="viewProps.xml" Id="rId112" /><Relationship Type="http://schemas.openxmlformats.org/officeDocument/2006/relationships/slide" Target="slides/slide12.xml" Id="rId16" /><Relationship Type="http://schemas.openxmlformats.org/officeDocument/2006/relationships/slide" Target="slides/slide103.xml" Id="rId107" /><Relationship Type="http://schemas.openxmlformats.org/officeDocument/2006/relationships/slide" Target="slides/slide7.xml" Id="rId11"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49.xml" Id="rId53" /><Relationship Type="http://schemas.openxmlformats.org/officeDocument/2006/relationships/slide" Target="slides/slide54.xml" Id="rId58" /><Relationship Type="http://schemas.openxmlformats.org/officeDocument/2006/relationships/slide" Target="slides/slide70.xml" Id="rId74" /><Relationship Type="http://schemas.openxmlformats.org/officeDocument/2006/relationships/slide" Target="slides/slide75.xml" Id="rId79" /><Relationship Type="http://schemas.openxmlformats.org/officeDocument/2006/relationships/slide" Target="slides/slide98.xml" Id="rId102" /><Relationship Type="http://schemas.openxmlformats.org/officeDocument/2006/relationships/slide" Target="slides/slide1.xml" Id="rId5" /><Relationship Type="http://schemas.openxmlformats.org/officeDocument/2006/relationships/slide" Target="slides/slide86.xml" Id="rId90" /><Relationship Type="http://schemas.openxmlformats.org/officeDocument/2006/relationships/slide" Target="slides/slide91.xml" Id="rId95"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60.xml" Id="rId64" /><Relationship Type="http://schemas.openxmlformats.org/officeDocument/2006/relationships/slide" Target="slides/slide65.xml" Id="rId69" /><Relationship Type="http://schemas.openxmlformats.org/officeDocument/2006/relationships/theme" Target="theme/theme1.xml" Id="rId113" /><Relationship Type="http://schemas.openxmlformats.org/officeDocument/2006/relationships/slide" Target="slides/slide76.xml" Id="rId80" /><Relationship Type="http://schemas.openxmlformats.org/officeDocument/2006/relationships/slide" Target="slides/slide81.xml" Id="rId85"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55.xml" Id="rId59" /><Relationship Type="http://schemas.openxmlformats.org/officeDocument/2006/relationships/slide" Target="slides/slide99.xml" Id="rId103" /><Relationship Type="http://schemas.openxmlformats.org/officeDocument/2006/relationships/notesMaster" Target="notesMasters/notesMaster1.xml" Id="rId108" /><Relationship Type="http://schemas.openxmlformats.org/officeDocument/2006/relationships/slide" Target="slides/slide50.xml" Id="rId54" /><Relationship Type="http://schemas.openxmlformats.org/officeDocument/2006/relationships/slide" Target="slides/slide66.xml" Id="rId70" /><Relationship Type="http://schemas.openxmlformats.org/officeDocument/2006/relationships/slide" Target="slides/slide71.xml" Id="rId75" /><Relationship Type="http://schemas.openxmlformats.org/officeDocument/2006/relationships/slide" Target="slides/slide87.xml" Id="rId91" /><Relationship Type="http://schemas.openxmlformats.org/officeDocument/2006/relationships/slide" Target="slides/slide92.xml" Id="rId9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slide" Target="slides/slide53.xml" Id="rId57" /><Relationship Type="http://schemas.openxmlformats.org/officeDocument/2006/relationships/slide" Target="slides/slide102.xml" Id="rId106" /><Relationship Type="http://schemas.openxmlformats.org/officeDocument/2006/relationships/tableStyles" Target="tableStyles.xml" Id="rId114"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slide" Target="slides/slide56.xml" Id="rId60" /><Relationship Type="http://schemas.openxmlformats.org/officeDocument/2006/relationships/slide" Target="slides/slide61.xml" Id="rId65" /><Relationship Type="http://schemas.openxmlformats.org/officeDocument/2006/relationships/slide" Target="slides/slide69.xml" Id="rId73" /><Relationship Type="http://schemas.openxmlformats.org/officeDocument/2006/relationships/slide" Target="slides/slide74.xml" Id="rId78" /><Relationship Type="http://schemas.openxmlformats.org/officeDocument/2006/relationships/slide" Target="slides/slide77.xml" Id="rId81" /><Relationship Type="http://schemas.openxmlformats.org/officeDocument/2006/relationships/slide" Target="slides/slide82.xml" Id="rId86" /><Relationship Type="http://schemas.openxmlformats.org/officeDocument/2006/relationships/slide" Target="slides/slide90.xml" Id="rId94" /><Relationship Type="http://schemas.openxmlformats.org/officeDocument/2006/relationships/slide" Target="slides/slide95.xml" Id="rId99" /><Relationship Type="http://schemas.openxmlformats.org/officeDocument/2006/relationships/slide" Target="slides/slide97.xml" Id="rId10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35.xml" Id="rId39" /><Relationship Type="http://schemas.openxmlformats.org/officeDocument/2006/relationships/handoutMaster" Target="handoutMasters/handoutMaster1.xml" Id="rId109" /><Relationship Type="http://schemas.openxmlformats.org/officeDocument/2006/relationships/slide" Target="slides/slide30.xml" Id="rId34" /><Relationship Type="http://schemas.openxmlformats.org/officeDocument/2006/relationships/slide" Target="slides/slide46.xml" Id="rId50" /><Relationship Type="http://schemas.openxmlformats.org/officeDocument/2006/relationships/slide" Target="slides/slide51.xml" Id="rId55" /><Relationship Type="http://schemas.openxmlformats.org/officeDocument/2006/relationships/slide" Target="slides/slide72.xml" Id="rId76" /><Relationship Type="http://schemas.openxmlformats.org/officeDocument/2006/relationships/slide" Target="slides/slide93.xml" Id="rId97" /><Relationship Type="http://schemas.openxmlformats.org/officeDocument/2006/relationships/slide" Target="slides/slide100.xml" Id="rId104" /><Relationship Type="http://schemas.openxmlformats.org/officeDocument/2006/relationships/slide" Target="slides/slide3.xml" Id="rId7" /><Relationship Type="http://schemas.openxmlformats.org/officeDocument/2006/relationships/slide" Target="slides/slide67.xml" Id="rId71" /><Relationship Type="http://schemas.openxmlformats.org/officeDocument/2006/relationships/slide" Target="slides/slide88.xml" Id="rId92" /><Relationship Type="http://schemas.openxmlformats.org/officeDocument/2006/relationships/customXml" Target="../customXml/item2.xml" Id="rId2" /><Relationship Type="http://schemas.openxmlformats.org/officeDocument/2006/relationships/slide" Target="slides/slide25.xml" Id="rId29" /><Relationship Type="http://schemas.openxmlformats.org/officeDocument/2006/relationships/slide" Target="slides/slide20.xml" Id="rId24"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62.xml" Id="rId66" /><Relationship Type="http://schemas.openxmlformats.org/officeDocument/2006/relationships/slide" Target="slides/slide83.xml" Id="rId87" /><Relationship Type="http://schemas.openxmlformats.org/officeDocument/2006/relationships/commentAuthors" Target="commentAuthors.xml" Id="rId110" /><Relationship Type="http://schemas.openxmlformats.org/officeDocument/2006/relationships/slide" Target="slides/slide57.xml" Id="rId61" /><Relationship Type="http://schemas.openxmlformats.org/officeDocument/2006/relationships/slide" Target="slides/slide78.xml" Id="rId82"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52.xml" Id="rId56" /><Relationship Type="http://schemas.openxmlformats.org/officeDocument/2006/relationships/slide" Target="slides/slide73.xml" Id="rId77" /><Relationship Type="http://schemas.openxmlformats.org/officeDocument/2006/relationships/slide" Target="slides/slide96.xml" Id="rId100" /><Relationship Type="http://schemas.openxmlformats.org/officeDocument/2006/relationships/slide" Target="slides/slide101.xml" Id="rId105"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slide" Target="slides/slide68.xml" Id="rId72" /><Relationship Type="http://schemas.openxmlformats.org/officeDocument/2006/relationships/slide" Target="slides/slide89.xml" Id="rId93" /><Relationship Type="http://schemas.openxmlformats.org/officeDocument/2006/relationships/slide" Target="slides/slide94.xml" Id="rId98" /><Relationship Type="http://schemas.openxmlformats.org/officeDocument/2006/relationships/customXml" Target="../customXml/item3.xml" Id="rId3" /><Relationship Type="http://schemas.openxmlformats.org/officeDocument/2006/relationships/slide" Target="slides/slide21.xml" Id="rId25" /><Relationship Type="http://schemas.openxmlformats.org/officeDocument/2006/relationships/slide" Target="slides/slide42.xml" Id="rId46" /><Relationship Type="http://schemas.openxmlformats.org/officeDocument/2006/relationships/slide" Target="slides/slide63.xml" Id="rId67" /><Relationship Type="http://schemas.microsoft.com/office/2015/10/relationships/revisionInfo" Target="revisionInfo.xml" Id="rId11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8.xml" Id="rId62" /><Relationship Type="http://schemas.openxmlformats.org/officeDocument/2006/relationships/slide" Target="slides/slide79.xml" Id="rId83" /><Relationship Type="http://schemas.openxmlformats.org/officeDocument/2006/relationships/slide" Target="slides/slide84.xml" Id="rId88" /><Relationship Type="http://schemas.openxmlformats.org/officeDocument/2006/relationships/presProps" Target="presProps.xml" Id="rId111" /></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145D5-2BF9-924E-BB11-16AD76C2E33D}" type="doc">
      <dgm:prSet loTypeId="urn:microsoft.com/office/officeart/2005/8/layout/process4" loCatId="" qsTypeId="urn:microsoft.com/office/officeart/2005/8/quickstyle/simple1" qsCatId="simple" csTypeId="urn:microsoft.com/office/officeart/2005/8/colors/accent1_5" csCatId="accent1" phldr="1"/>
      <dgm:spPr/>
      <dgm:t>
        <a:bodyPr/>
        <a:lstStyle/>
        <a:p>
          <a:endParaRPr lang="fr-FR"/>
        </a:p>
      </dgm:t>
    </dgm:pt>
    <dgm:pt modelId="{3ACC80DF-0E31-D641-B2D5-732A0FEF26FE}">
      <dgm:prSet phldrT="[Texte]" custT="1"/>
      <dgm:spPr/>
      <dgm:t>
        <a:bodyPr/>
        <a:lstStyle/>
        <a:p>
          <a:pPr algn="l"/>
          <a:r>
            <a:rPr lang="fr-FR" sz="2000" b="0" dirty="0">
              <a:latin typeface="Tw Cen MT" panose="020B0602020104020603" pitchFamily="34" charset="77"/>
            </a:rPr>
            <a:t>Discriminations : de quoi parle-t-on?</a:t>
          </a:r>
        </a:p>
      </dgm:t>
    </dgm:pt>
    <dgm:pt modelId="{387A11B7-3D82-544B-99C8-E2FCEE5D7C3F}" type="parTrans" cxnId="{5B92642E-D32A-804F-A67E-EA3FEAA7A741}">
      <dgm:prSet/>
      <dgm:spPr/>
      <dgm:t>
        <a:bodyPr/>
        <a:lstStyle/>
        <a:p>
          <a:pPr algn="l"/>
          <a:endParaRPr lang="fr-FR" sz="2000" b="1">
            <a:latin typeface="Tw Cen MT" panose="020B0602020104020603" pitchFamily="34" charset="77"/>
          </a:endParaRPr>
        </a:p>
      </dgm:t>
    </dgm:pt>
    <dgm:pt modelId="{0126CF00-10C3-2D47-A03D-11743D7B5994}" type="sibTrans" cxnId="{5B92642E-D32A-804F-A67E-EA3FEAA7A741}">
      <dgm:prSet/>
      <dgm:spPr/>
      <dgm:t>
        <a:bodyPr/>
        <a:lstStyle/>
        <a:p>
          <a:pPr algn="l"/>
          <a:endParaRPr lang="fr-FR" sz="2000" b="1">
            <a:latin typeface="Tw Cen MT" panose="020B0602020104020603" pitchFamily="34" charset="77"/>
          </a:endParaRPr>
        </a:p>
      </dgm:t>
    </dgm:pt>
    <dgm:pt modelId="{8450AE2B-2639-904A-9B07-D6F90155B756}">
      <dgm:prSet phldrT="[Texte]" custT="1"/>
      <dgm:spPr/>
      <dgm:t>
        <a:bodyPr/>
        <a:lstStyle/>
        <a:p>
          <a:pPr algn="l"/>
          <a:r>
            <a:rPr lang="fr-FR" sz="2000" b="0" dirty="0">
              <a:latin typeface="Tw Cen MT" panose="020B0602020104020603" pitchFamily="34" charset="77"/>
            </a:rPr>
            <a:t>Les chiffres clés des discriminations</a:t>
          </a:r>
        </a:p>
      </dgm:t>
    </dgm:pt>
    <dgm:pt modelId="{CB9B02F9-0869-EF4F-A4E4-E5FD9E0A5E30}" type="parTrans" cxnId="{2D80E9A7-3CE9-0948-AE79-3D4476C9D1DB}">
      <dgm:prSet/>
      <dgm:spPr/>
      <dgm:t>
        <a:bodyPr/>
        <a:lstStyle/>
        <a:p>
          <a:pPr algn="l"/>
          <a:endParaRPr lang="fr-FR" sz="2000" b="1">
            <a:latin typeface="Tw Cen MT" panose="020B0602020104020603" pitchFamily="34" charset="77"/>
          </a:endParaRPr>
        </a:p>
      </dgm:t>
    </dgm:pt>
    <dgm:pt modelId="{2438B2E1-8F37-5E4A-9BB3-8C2CF11F25CF}" type="sibTrans" cxnId="{2D80E9A7-3CE9-0948-AE79-3D4476C9D1DB}">
      <dgm:prSet/>
      <dgm:spPr/>
      <dgm:t>
        <a:bodyPr/>
        <a:lstStyle/>
        <a:p>
          <a:pPr algn="l"/>
          <a:endParaRPr lang="fr-FR" sz="2000" b="1">
            <a:latin typeface="Tw Cen MT" panose="020B0602020104020603" pitchFamily="34" charset="77"/>
          </a:endParaRPr>
        </a:p>
      </dgm:t>
    </dgm:pt>
    <dgm:pt modelId="{29844D44-0F51-4A40-92F1-7732F47179EC}">
      <dgm:prSet custT="1"/>
      <dgm:spPr/>
      <dgm:t>
        <a:bodyPr/>
        <a:lstStyle/>
        <a:p>
          <a:pPr algn="l"/>
          <a:r>
            <a:rPr lang="fr-FR" sz="2000" b="0" dirty="0">
              <a:latin typeface="Tw Cen MT" panose="020B0602020104020603" pitchFamily="34" charset="77"/>
            </a:rPr>
            <a:t>Comment agir à son échelle ? </a:t>
          </a:r>
        </a:p>
      </dgm:t>
    </dgm:pt>
    <dgm:pt modelId="{9E7FF74F-7B93-1C48-A08D-915AB8736398}" type="parTrans" cxnId="{E131A659-20A3-1E42-AB7C-AE1A77C5EF9D}">
      <dgm:prSet/>
      <dgm:spPr/>
      <dgm:t>
        <a:bodyPr/>
        <a:lstStyle/>
        <a:p>
          <a:pPr algn="l"/>
          <a:endParaRPr lang="fr-FR" sz="2000" b="1">
            <a:latin typeface="Tw Cen MT" panose="020B0602020104020603" pitchFamily="34" charset="77"/>
          </a:endParaRPr>
        </a:p>
      </dgm:t>
    </dgm:pt>
    <dgm:pt modelId="{92CFDCC4-B14C-3A4A-A146-22C052641EDB}" type="sibTrans" cxnId="{E131A659-20A3-1E42-AB7C-AE1A77C5EF9D}">
      <dgm:prSet/>
      <dgm:spPr/>
      <dgm:t>
        <a:bodyPr/>
        <a:lstStyle/>
        <a:p>
          <a:pPr algn="l"/>
          <a:endParaRPr lang="fr-FR" sz="2000" b="1">
            <a:latin typeface="Tw Cen MT" panose="020B0602020104020603" pitchFamily="34" charset="77"/>
          </a:endParaRPr>
        </a:p>
      </dgm:t>
    </dgm:pt>
    <dgm:pt modelId="{D09CF82D-EEC5-8E4E-94EE-79E829CBC614}">
      <dgm:prSet custT="1"/>
      <dgm:spPr>
        <a:solidFill>
          <a:srgbClr val="4472C4">
            <a:alpha val="90000"/>
            <a:hueOff val="0"/>
            <a:satOff val="0"/>
            <a:lumOff val="0"/>
            <a:alphaOff val="-26667"/>
          </a:srgbClr>
        </a:solidFill>
        <a:ln w="12700" cap="flat" cmpd="sng" algn="ctr">
          <a:solidFill>
            <a:prstClr val="white">
              <a:hueOff val="0"/>
              <a:satOff val="0"/>
              <a:lumOff val="0"/>
              <a:alphaOff val="0"/>
            </a:prstClr>
          </a:solidFill>
          <a:prstDash val="solid"/>
          <a:miter lim="800000"/>
        </a:ln>
        <a:effectLst/>
      </dgm:spPr>
      <dgm:t>
        <a:bodyPr spcFirstLastPara="0" vert="horz" wrap="square" lIns="142240" tIns="142240" rIns="142240" bIns="142240" numCol="1" spcCol="1270" anchor="ctr" anchorCtr="0"/>
        <a:lstStyle/>
        <a:p>
          <a:pPr marL="0" lvl="0" indent="0" algn="l" defTabSz="889000">
            <a:lnSpc>
              <a:spcPct val="90000"/>
            </a:lnSpc>
            <a:spcBef>
              <a:spcPct val="0"/>
            </a:spcBef>
            <a:spcAft>
              <a:spcPct val="35000"/>
            </a:spcAft>
            <a:buNone/>
          </a:pPr>
          <a:r>
            <a:rPr lang="fr-FR" sz="2000" b="0" kern="1200" dirty="0">
              <a:solidFill>
                <a:prstClr val="white"/>
              </a:solidFill>
              <a:latin typeface="Tw Cen MT" panose="020B0602020104020603" pitchFamily="34" charset="77"/>
              <a:ea typeface="+mn-ea"/>
              <a:cs typeface="+mn-cs"/>
            </a:rPr>
            <a:t>Les stéréotypes : définition et fonctionnement</a:t>
          </a:r>
        </a:p>
      </dgm:t>
    </dgm:pt>
    <dgm:pt modelId="{C150926D-10C8-D94B-B37E-B340283A5810}" type="parTrans" cxnId="{D333C48E-2F75-0548-861B-1FC920053DF3}">
      <dgm:prSet/>
      <dgm:spPr/>
      <dgm:t>
        <a:bodyPr/>
        <a:lstStyle/>
        <a:p>
          <a:endParaRPr lang="fr-FR"/>
        </a:p>
      </dgm:t>
    </dgm:pt>
    <dgm:pt modelId="{15123337-51EB-0544-AF54-820178CAB60D}" type="sibTrans" cxnId="{D333C48E-2F75-0548-861B-1FC920053DF3}">
      <dgm:prSet/>
      <dgm:spPr/>
      <dgm:t>
        <a:bodyPr/>
        <a:lstStyle/>
        <a:p>
          <a:endParaRPr lang="fr-FR"/>
        </a:p>
      </dgm:t>
    </dgm:pt>
    <dgm:pt modelId="{F20037AB-2904-DB42-84E2-CF254B528ADE}" type="pres">
      <dgm:prSet presAssocID="{932145D5-2BF9-924E-BB11-16AD76C2E33D}" presName="Name0" presStyleCnt="0">
        <dgm:presLayoutVars>
          <dgm:dir/>
          <dgm:animLvl val="lvl"/>
          <dgm:resizeHandles val="exact"/>
        </dgm:presLayoutVars>
      </dgm:prSet>
      <dgm:spPr/>
    </dgm:pt>
    <dgm:pt modelId="{139C9711-F1D2-F648-8FA3-BF46EEDDA4B9}" type="pres">
      <dgm:prSet presAssocID="{29844D44-0F51-4A40-92F1-7732F47179EC}" presName="boxAndChildren" presStyleCnt="0"/>
      <dgm:spPr/>
    </dgm:pt>
    <dgm:pt modelId="{86AFF98C-6B0B-124E-B120-6CD0E35C4F8A}" type="pres">
      <dgm:prSet presAssocID="{29844D44-0F51-4A40-92F1-7732F47179EC}" presName="parentTextBox" presStyleLbl="node1" presStyleIdx="0" presStyleCnt="4"/>
      <dgm:spPr/>
    </dgm:pt>
    <dgm:pt modelId="{FBC178B2-03B6-AA49-8F0A-5D454C55FCB4}" type="pres">
      <dgm:prSet presAssocID="{15123337-51EB-0544-AF54-820178CAB60D}" presName="sp" presStyleCnt="0"/>
      <dgm:spPr/>
    </dgm:pt>
    <dgm:pt modelId="{E9551FC4-BFA2-AB43-B2C3-20AA4F21E6B6}" type="pres">
      <dgm:prSet presAssocID="{D09CF82D-EEC5-8E4E-94EE-79E829CBC614}" presName="arrowAndChildren" presStyleCnt="0"/>
      <dgm:spPr/>
    </dgm:pt>
    <dgm:pt modelId="{05C4EAEA-5413-0B43-97FC-2C71F57ACECF}" type="pres">
      <dgm:prSet presAssocID="{D09CF82D-EEC5-8E4E-94EE-79E829CBC614}" presName="parentTextArrow" presStyleLbl="node1" presStyleIdx="1" presStyleCnt="4"/>
      <dgm:spPr>
        <a:xfrm rot="10800000">
          <a:off x="0" y="2636931"/>
          <a:ext cx="8013842" cy="1330623"/>
        </a:xfrm>
        <a:prstGeom prst="upArrowCallout">
          <a:avLst/>
        </a:prstGeom>
      </dgm:spPr>
    </dgm:pt>
    <dgm:pt modelId="{7CCE8E7B-877A-934E-A5E0-AE0429C9D0A4}" type="pres">
      <dgm:prSet presAssocID="{0126CF00-10C3-2D47-A03D-11743D7B5994}" presName="sp" presStyleCnt="0"/>
      <dgm:spPr/>
    </dgm:pt>
    <dgm:pt modelId="{47BE2ADC-95BF-A141-8958-A4CE98C40E3E}" type="pres">
      <dgm:prSet presAssocID="{3ACC80DF-0E31-D641-B2D5-732A0FEF26FE}" presName="arrowAndChildren" presStyleCnt="0"/>
      <dgm:spPr/>
    </dgm:pt>
    <dgm:pt modelId="{EC96E223-69F7-5E47-96DF-1AA8F8BD4342}" type="pres">
      <dgm:prSet presAssocID="{3ACC80DF-0E31-D641-B2D5-732A0FEF26FE}" presName="parentTextArrow" presStyleLbl="node1" presStyleIdx="2" presStyleCnt="4"/>
      <dgm:spPr/>
    </dgm:pt>
    <dgm:pt modelId="{B3C93909-821E-824B-B267-37688692B24C}" type="pres">
      <dgm:prSet presAssocID="{2438B2E1-8F37-5E4A-9BB3-8C2CF11F25CF}" presName="sp" presStyleCnt="0"/>
      <dgm:spPr/>
    </dgm:pt>
    <dgm:pt modelId="{E284D181-B01D-E448-AFE8-6BB1C2713A1F}" type="pres">
      <dgm:prSet presAssocID="{8450AE2B-2639-904A-9B07-D6F90155B756}" presName="arrowAndChildren" presStyleCnt="0"/>
      <dgm:spPr/>
    </dgm:pt>
    <dgm:pt modelId="{CA86CA67-57A1-F64F-8D9D-1FB569704544}" type="pres">
      <dgm:prSet presAssocID="{8450AE2B-2639-904A-9B07-D6F90155B756}" presName="parentTextArrow" presStyleLbl="node1" presStyleIdx="3" presStyleCnt="4"/>
      <dgm:spPr/>
    </dgm:pt>
  </dgm:ptLst>
  <dgm:cxnLst>
    <dgm:cxn modelId="{5EC8542A-5C0B-224A-80CB-88B0AFC03B5E}" type="presOf" srcId="{D09CF82D-EEC5-8E4E-94EE-79E829CBC614}" destId="{05C4EAEA-5413-0B43-97FC-2C71F57ACECF}" srcOrd="0" destOrd="0" presId="urn:microsoft.com/office/officeart/2005/8/layout/process4"/>
    <dgm:cxn modelId="{5B92642E-D32A-804F-A67E-EA3FEAA7A741}" srcId="{932145D5-2BF9-924E-BB11-16AD76C2E33D}" destId="{3ACC80DF-0E31-D641-B2D5-732A0FEF26FE}" srcOrd="1" destOrd="0" parTransId="{387A11B7-3D82-544B-99C8-E2FCEE5D7C3F}" sibTransId="{0126CF00-10C3-2D47-A03D-11743D7B5994}"/>
    <dgm:cxn modelId="{4453AE66-7227-B64B-9B30-57D8489AA098}" type="presOf" srcId="{3ACC80DF-0E31-D641-B2D5-732A0FEF26FE}" destId="{EC96E223-69F7-5E47-96DF-1AA8F8BD4342}" srcOrd="0" destOrd="0" presId="urn:microsoft.com/office/officeart/2005/8/layout/process4"/>
    <dgm:cxn modelId="{E131A659-20A3-1E42-AB7C-AE1A77C5EF9D}" srcId="{932145D5-2BF9-924E-BB11-16AD76C2E33D}" destId="{29844D44-0F51-4A40-92F1-7732F47179EC}" srcOrd="3" destOrd="0" parTransId="{9E7FF74F-7B93-1C48-A08D-915AB8736398}" sibTransId="{92CFDCC4-B14C-3A4A-A146-22C052641EDB}"/>
    <dgm:cxn modelId="{D333C48E-2F75-0548-861B-1FC920053DF3}" srcId="{932145D5-2BF9-924E-BB11-16AD76C2E33D}" destId="{D09CF82D-EEC5-8E4E-94EE-79E829CBC614}" srcOrd="2" destOrd="0" parTransId="{C150926D-10C8-D94B-B37E-B340283A5810}" sibTransId="{15123337-51EB-0544-AF54-820178CAB60D}"/>
    <dgm:cxn modelId="{2D80E9A7-3CE9-0948-AE79-3D4476C9D1DB}" srcId="{932145D5-2BF9-924E-BB11-16AD76C2E33D}" destId="{8450AE2B-2639-904A-9B07-D6F90155B756}" srcOrd="0" destOrd="0" parTransId="{CB9B02F9-0869-EF4F-A4E4-E5FD9E0A5E30}" sibTransId="{2438B2E1-8F37-5E4A-9BB3-8C2CF11F25CF}"/>
    <dgm:cxn modelId="{B7A4B3AA-3936-A344-9BDB-74C9758C7CC9}" type="presOf" srcId="{29844D44-0F51-4A40-92F1-7732F47179EC}" destId="{86AFF98C-6B0B-124E-B120-6CD0E35C4F8A}" srcOrd="0" destOrd="0" presId="urn:microsoft.com/office/officeart/2005/8/layout/process4"/>
    <dgm:cxn modelId="{193D0EE6-3B5E-2440-B9F4-D51503CE471F}" type="presOf" srcId="{8450AE2B-2639-904A-9B07-D6F90155B756}" destId="{CA86CA67-57A1-F64F-8D9D-1FB569704544}" srcOrd="0" destOrd="0" presId="urn:microsoft.com/office/officeart/2005/8/layout/process4"/>
    <dgm:cxn modelId="{577DBBF4-EA05-8940-8F7E-BA507CFF9D7F}" type="presOf" srcId="{932145D5-2BF9-924E-BB11-16AD76C2E33D}" destId="{F20037AB-2904-DB42-84E2-CF254B528ADE}" srcOrd="0" destOrd="0" presId="urn:microsoft.com/office/officeart/2005/8/layout/process4"/>
    <dgm:cxn modelId="{5183240A-B502-0846-AAFE-C4009628A510}" type="presParOf" srcId="{F20037AB-2904-DB42-84E2-CF254B528ADE}" destId="{139C9711-F1D2-F648-8FA3-BF46EEDDA4B9}" srcOrd="0" destOrd="0" presId="urn:microsoft.com/office/officeart/2005/8/layout/process4"/>
    <dgm:cxn modelId="{4D5048B8-3BD3-B046-96E7-FCD16E53EFD4}" type="presParOf" srcId="{139C9711-F1D2-F648-8FA3-BF46EEDDA4B9}" destId="{86AFF98C-6B0B-124E-B120-6CD0E35C4F8A}" srcOrd="0" destOrd="0" presId="urn:microsoft.com/office/officeart/2005/8/layout/process4"/>
    <dgm:cxn modelId="{546EE842-681A-5E45-94EF-6872307B6578}" type="presParOf" srcId="{F20037AB-2904-DB42-84E2-CF254B528ADE}" destId="{FBC178B2-03B6-AA49-8F0A-5D454C55FCB4}" srcOrd="1" destOrd="0" presId="urn:microsoft.com/office/officeart/2005/8/layout/process4"/>
    <dgm:cxn modelId="{470B7FFD-D739-A646-B6CC-C43100250F51}" type="presParOf" srcId="{F20037AB-2904-DB42-84E2-CF254B528ADE}" destId="{E9551FC4-BFA2-AB43-B2C3-20AA4F21E6B6}" srcOrd="2" destOrd="0" presId="urn:microsoft.com/office/officeart/2005/8/layout/process4"/>
    <dgm:cxn modelId="{DBFECA4F-C46E-FC4B-BC24-2FDE55012D9E}" type="presParOf" srcId="{E9551FC4-BFA2-AB43-B2C3-20AA4F21E6B6}" destId="{05C4EAEA-5413-0B43-97FC-2C71F57ACECF}" srcOrd="0" destOrd="0" presId="urn:microsoft.com/office/officeart/2005/8/layout/process4"/>
    <dgm:cxn modelId="{2D9148D7-37DD-354E-ADCD-526D70CFCAAF}" type="presParOf" srcId="{F20037AB-2904-DB42-84E2-CF254B528ADE}" destId="{7CCE8E7B-877A-934E-A5E0-AE0429C9D0A4}" srcOrd="3" destOrd="0" presId="urn:microsoft.com/office/officeart/2005/8/layout/process4"/>
    <dgm:cxn modelId="{BB29A74C-8DDA-1C4D-8CF9-CE4253E1B707}" type="presParOf" srcId="{F20037AB-2904-DB42-84E2-CF254B528ADE}" destId="{47BE2ADC-95BF-A141-8958-A4CE98C40E3E}" srcOrd="4" destOrd="0" presId="urn:microsoft.com/office/officeart/2005/8/layout/process4"/>
    <dgm:cxn modelId="{6966151B-F9BE-BE42-8A31-845A7544F82D}" type="presParOf" srcId="{47BE2ADC-95BF-A141-8958-A4CE98C40E3E}" destId="{EC96E223-69F7-5E47-96DF-1AA8F8BD4342}" srcOrd="0" destOrd="0" presId="urn:microsoft.com/office/officeart/2005/8/layout/process4"/>
    <dgm:cxn modelId="{0DACC5F7-7C09-2F45-B4A4-3D8AB30357BB}" type="presParOf" srcId="{F20037AB-2904-DB42-84E2-CF254B528ADE}" destId="{B3C93909-821E-824B-B267-37688692B24C}" srcOrd="5" destOrd="0" presId="urn:microsoft.com/office/officeart/2005/8/layout/process4"/>
    <dgm:cxn modelId="{54D17B7F-D500-A942-89E9-E434F1F2835C}" type="presParOf" srcId="{F20037AB-2904-DB42-84E2-CF254B528ADE}" destId="{E284D181-B01D-E448-AFE8-6BB1C2713A1F}" srcOrd="6" destOrd="0" presId="urn:microsoft.com/office/officeart/2005/8/layout/process4"/>
    <dgm:cxn modelId="{6C5277F0-652F-E641-9BB8-EF69CF1EB48F}" type="presParOf" srcId="{E284D181-B01D-E448-AFE8-6BB1C2713A1F}" destId="{CA86CA67-57A1-F64F-8D9D-1FB56970454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F31AB3-69A2-0547-B3CC-E1F4EF0E0E7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fr-FR"/>
        </a:p>
      </dgm:t>
    </dgm:pt>
    <dgm:pt modelId="{BCB5A295-02A8-1749-8315-09F13E3F1111}">
      <dgm:prSet phldrT="[Texte]"/>
      <dgm:spPr/>
      <dgm:t>
        <a:bodyPr/>
        <a:lstStyle/>
        <a:p>
          <a:r>
            <a:rPr lang="fr-FR" dirty="0">
              <a:latin typeface="Tw Cen MT" panose="020B0602020104020603" pitchFamily="34" charset="77"/>
            </a:rPr>
            <a:t>« Blagues »</a:t>
          </a:r>
        </a:p>
      </dgm:t>
    </dgm:pt>
    <dgm:pt modelId="{1EA09BBC-6267-6945-ADB2-29AA06E53B08}" type="parTrans" cxnId="{DB25CBAC-D60F-2A4A-856E-C2E10B7460CD}">
      <dgm:prSet/>
      <dgm:spPr/>
      <dgm:t>
        <a:bodyPr/>
        <a:lstStyle/>
        <a:p>
          <a:endParaRPr lang="fr-FR">
            <a:latin typeface="Tw Cen MT" panose="020B0602020104020603" pitchFamily="34" charset="77"/>
          </a:endParaRPr>
        </a:p>
      </dgm:t>
    </dgm:pt>
    <dgm:pt modelId="{EEF319CE-E527-3647-A875-1F46E535EEF1}" type="sibTrans" cxnId="{DB25CBAC-D60F-2A4A-856E-C2E10B7460CD}">
      <dgm:prSet/>
      <dgm:spPr/>
      <dgm:t>
        <a:bodyPr/>
        <a:lstStyle/>
        <a:p>
          <a:endParaRPr lang="fr-FR">
            <a:latin typeface="Tw Cen MT" panose="020B0602020104020603" pitchFamily="34" charset="77"/>
          </a:endParaRPr>
        </a:p>
      </dgm:t>
    </dgm:pt>
    <dgm:pt modelId="{B831F9D5-3E49-F444-82A7-BB83A6C82AB6}">
      <dgm:prSet phldrT="[Texte]"/>
      <dgm:spPr/>
      <dgm:t>
        <a:bodyPr/>
        <a:lstStyle/>
        <a:p>
          <a:r>
            <a:rPr lang="fr-FR" dirty="0">
              <a:latin typeface="Tw Cen MT" panose="020B0602020104020603" pitchFamily="34" charset="77"/>
            </a:rPr>
            <a:t>Propos déplacés</a:t>
          </a:r>
        </a:p>
      </dgm:t>
    </dgm:pt>
    <dgm:pt modelId="{4AD8DD18-094B-7D4C-965B-F39885A768A2}" type="parTrans" cxnId="{8C5E54C2-01C0-A248-8FC8-F02A2830A7A6}">
      <dgm:prSet/>
      <dgm:spPr/>
      <dgm:t>
        <a:bodyPr/>
        <a:lstStyle/>
        <a:p>
          <a:endParaRPr lang="fr-FR">
            <a:latin typeface="Tw Cen MT" panose="020B0602020104020603" pitchFamily="34" charset="77"/>
          </a:endParaRPr>
        </a:p>
      </dgm:t>
    </dgm:pt>
    <dgm:pt modelId="{0ABD15A9-B9A5-B346-AE97-375107954DEF}" type="sibTrans" cxnId="{8C5E54C2-01C0-A248-8FC8-F02A2830A7A6}">
      <dgm:prSet/>
      <dgm:spPr/>
      <dgm:t>
        <a:bodyPr/>
        <a:lstStyle/>
        <a:p>
          <a:endParaRPr lang="fr-FR">
            <a:latin typeface="Tw Cen MT" panose="020B0602020104020603" pitchFamily="34" charset="77"/>
          </a:endParaRPr>
        </a:p>
      </dgm:t>
    </dgm:pt>
    <dgm:pt modelId="{388A6B18-DEFE-8341-B1EB-BA10C8CC53B4}">
      <dgm:prSet phldrT="[Texte]"/>
      <dgm:spPr/>
      <dgm:t>
        <a:bodyPr/>
        <a:lstStyle/>
        <a:p>
          <a:r>
            <a:rPr lang="fr-FR" dirty="0">
              <a:latin typeface="Tw Cen MT" panose="020B0602020104020603" pitchFamily="34" charset="77"/>
            </a:rPr>
            <a:t>Incivilités</a:t>
          </a:r>
        </a:p>
      </dgm:t>
    </dgm:pt>
    <dgm:pt modelId="{C6D6E3E9-E0F1-FD4A-8055-93DB3797B8A2}" type="parTrans" cxnId="{4057CFC2-A81D-E54B-8D6B-3402B98426FC}">
      <dgm:prSet/>
      <dgm:spPr/>
      <dgm:t>
        <a:bodyPr/>
        <a:lstStyle/>
        <a:p>
          <a:endParaRPr lang="fr-FR">
            <a:latin typeface="Tw Cen MT" panose="020B0602020104020603" pitchFamily="34" charset="77"/>
          </a:endParaRPr>
        </a:p>
      </dgm:t>
    </dgm:pt>
    <dgm:pt modelId="{A00E7207-A4F4-8746-B4E3-3D5FD49A6AAA}" type="sibTrans" cxnId="{4057CFC2-A81D-E54B-8D6B-3402B98426FC}">
      <dgm:prSet/>
      <dgm:spPr/>
      <dgm:t>
        <a:bodyPr/>
        <a:lstStyle/>
        <a:p>
          <a:endParaRPr lang="fr-FR">
            <a:latin typeface="Tw Cen MT" panose="020B0602020104020603" pitchFamily="34" charset="77"/>
          </a:endParaRPr>
        </a:p>
      </dgm:t>
    </dgm:pt>
    <dgm:pt modelId="{D39F4716-02AB-7C43-A0B5-71AE1EAFA1C6}">
      <dgm:prSet phldrT="[Texte]"/>
      <dgm:spPr/>
      <dgm:t>
        <a:bodyPr/>
        <a:lstStyle/>
        <a:p>
          <a:r>
            <a:rPr lang="fr-FR" dirty="0">
              <a:latin typeface="Tw Cen MT" panose="020B0602020104020603" pitchFamily="34" charset="77"/>
            </a:rPr>
            <a:t>Brimades</a:t>
          </a:r>
        </a:p>
      </dgm:t>
    </dgm:pt>
    <dgm:pt modelId="{BD2C6B55-99FD-A848-992E-E48B61100A1F}" type="parTrans" cxnId="{F67C4CD4-E43F-E641-971C-773294E6CDC5}">
      <dgm:prSet/>
      <dgm:spPr/>
      <dgm:t>
        <a:bodyPr/>
        <a:lstStyle/>
        <a:p>
          <a:endParaRPr lang="fr-FR">
            <a:latin typeface="Tw Cen MT" panose="020B0602020104020603" pitchFamily="34" charset="77"/>
          </a:endParaRPr>
        </a:p>
      </dgm:t>
    </dgm:pt>
    <dgm:pt modelId="{358D51F6-3117-F941-8B9D-5A029176BF34}" type="sibTrans" cxnId="{F67C4CD4-E43F-E641-971C-773294E6CDC5}">
      <dgm:prSet/>
      <dgm:spPr/>
      <dgm:t>
        <a:bodyPr/>
        <a:lstStyle/>
        <a:p>
          <a:endParaRPr lang="fr-FR">
            <a:latin typeface="Tw Cen MT" panose="020B0602020104020603" pitchFamily="34" charset="77"/>
          </a:endParaRPr>
        </a:p>
      </dgm:t>
    </dgm:pt>
    <dgm:pt modelId="{DDBE7A0C-E3B2-7540-B9C8-E09D3DD23BDC}">
      <dgm:prSet phldrT="[Texte]"/>
      <dgm:spPr/>
      <dgm:t>
        <a:bodyPr/>
        <a:lstStyle/>
        <a:p>
          <a:r>
            <a:rPr lang="fr-FR" dirty="0">
              <a:latin typeface="Tw Cen MT" panose="020B0602020104020603" pitchFamily="34" charset="77"/>
            </a:rPr>
            <a:t>Mise à l’écart</a:t>
          </a:r>
        </a:p>
      </dgm:t>
    </dgm:pt>
    <dgm:pt modelId="{3CD8C623-5F92-F144-8E0F-10CECB52C9C2}" type="parTrans" cxnId="{2B8B5CC6-2F93-214D-A64D-E8F08A019746}">
      <dgm:prSet/>
      <dgm:spPr/>
      <dgm:t>
        <a:bodyPr/>
        <a:lstStyle/>
        <a:p>
          <a:endParaRPr lang="fr-FR">
            <a:latin typeface="Tw Cen MT" panose="020B0602020104020603" pitchFamily="34" charset="77"/>
          </a:endParaRPr>
        </a:p>
      </dgm:t>
    </dgm:pt>
    <dgm:pt modelId="{5002E9EC-2280-7043-A08B-7E5656196655}" type="sibTrans" cxnId="{2B8B5CC6-2F93-214D-A64D-E8F08A019746}">
      <dgm:prSet/>
      <dgm:spPr/>
      <dgm:t>
        <a:bodyPr/>
        <a:lstStyle/>
        <a:p>
          <a:endParaRPr lang="fr-FR">
            <a:latin typeface="Tw Cen MT" panose="020B0602020104020603" pitchFamily="34" charset="77"/>
          </a:endParaRPr>
        </a:p>
      </dgm:t>
    </dgm:pt>
    <dgm:pt modelId="{2F8E7D7E-A614-084E-8561-F646B8635718}">
      <dgm:prSet/>
      <dgm:spPr/>
      <dgm:t>
        <a:bodyPr/>
        <a:lstStyle/>
        <a:p>
          <a:r>
            <a:rPr lang="fr-FR" dirty="0">
              <a:latin typeface="Tw Cen MT" panose="020B0602020104020603" pitchFamily="34" charset="77"/>
            </a:rPr>
            <a:t>Surcharge de travail</a:t>
          </a:r>
        </a:p>
      </dgm:t>
    </dgm:pt>
    <dgm:pt modelId="{83BAB4F5-129B-FF43-B3FF-572ED3B91058}" type="parTrans" cxnId="{13ACDFFC-E5BA-C646-9E8D-351B2BA69845}">
      <dgm:prSet/>
      <dgm:spPr/>
      <dgm:t>
        <a:bodyPr/>
        <a:lstStyle/>
        <a:p>
          <a:endParaRPr lang="fr-FR">
            <a:latin typeface="Tw Cen MT" panose="020B0602020104020603" pitchFamily="34" charset="77"/>
          </a:endParaRPr>
        </a:p>
      </dgm:t>
    </dgm:pt>
    <dgm:pt modelId="{2E0E59C4-577C-AE4D-8181-55ED69F0825A}" type="sibTrans" cxnId="{13ACDFFC-E5BA-C646-9E8D-351B2BA69845}">
      <dgm:prSet/>
      <dgm:spPr/>
      <dgm:t>
        <a:bodyPr/>
        <a:lstStyle/>
        <a:p>
          <a:endParaRPr lang="fr-FR">
            <a:latin typeface="Tw Cen MT" panose="020B0602020104020603" pitchFamily="34" charset="77"/>
          </a:endParaRPr>
        </a:p>
      </dgm:t>
    </dgm:pt>
    <dgm:pt modelId="{7C0E1925-D85C-E84E-80C8-5AA6C404B90F}">
      <dgm:prSet/>
      <dgm:spPr/>
      <dgm:t>
        <a:bodyPr/>
        <a:lstStyle/>
        <a:p>
          <a:r>
            <a:rPr lang="fr-FR" dirty="0">
              <a:latin typeface="Tw Cen MT" panose="020B0602020104020603" pitchFamily="34" charset="77"/>
            </a:rPr>
            <a:t>Sous occupation</a:t>
          </a:r>
        </a:p>
      </dgm:t>
    </dgm:pt>
    <dgm:pt modelId="{C8476AEA-548D-7745-823A-F5EE795B28DD}" type="parTrans" cxnId="{4DD23899-BB80-1E46-9EDF-01EC884C7074}">
      <dgm:prSet/>
      <dgm:spPr/>
      <dgm:t>
        <a:bodyPr/>
        <a:lstStyle/>
        <a:p>
          <a:endParaRPr lang="fr-FR">
            <a:latin typeface="Tw Cen MT" panose="020B0602020104020603" pitchFamily="34" charset="77"/>
          </a:endParaRPr>
        </a:p>
      </dgm:t>
    </dgm:pt>
    <dgm:pt modelId="{368A5FDB-E8D2-9D44-B697-AFD4613237CB}" type="sibTrans" cxnId="{4DD23899-BB80-1E46-9EDF-01EC884C7074}">
      <dgm:prSet/>
      <dgm:spPr/>
      <dgm:t>
        <a:bodyPr/>
        <a:lstStyle/>
        <a:p>
          <a:endParaRPr lang="fr-FR">
            <a:latin typeface="Tw Cen MT" panose="020B0602020104020603" pitchFamily="34" charset="77"/>
          </a:endParaRPr>
        </a:p>
      </dgm:t>
    </dgm:pt>
    <dgm:pt modelId="{29E90ABE-BFBD-0A4E-B8AC-705572C0D481}">
      <dgm:prSet/>
      <dgm:spPr/>
      <dgm:t>
        <a:bodyPr/>
        <a:lstStyle/>
        <a:p>
          <a:r>
            <a:rPr lang="fr-FR" dirty="0">
              <a:latin typeface="Tw Cen MT" panose="020B0602020104020603" pitchFamily="34" charset="77"/>
            </a:rPr>
            <a:t>Dévalorisation du travail</a:t>
          </a:r>
        </a:p>
      </dgm:t>
    </dgm:pt>
    <dgm:pt modelId="{121EE5EF-426B-D849-B205-D369E37C0957}" type="parTrans" cxnId="{08ED38EA-7081-8C4E-84E5-2F4CD852B3FB}">
      <dgm:prSet/>
      <dgm:spPr/>
      <dgm:t>
        <a:bodyPr/>
        <a:lstStyle/>
        <a:p>
          <a:endParaRPr lang="fr-FR">
            <a:latin typeface="Tw Cen MT" panose="020B0602020104020603" pitchFamily="34" charset="77"/>
          </a:endParaRPr>
        </a:p>
      </dgm:t>
    </dgm:pt>
    <dgm:pt modelId="{E204052B-CA22-214F-94A5-C3249E069A25}" type="sibTrans" cxnId="{08ED38EA-7081-8C4E-84E5-2F4CD852B3FB}">
      <dgm:prSet/>
      <dgm:spPr/>
      <dgm:t>
        <a:bodyPr/>
        <a:lstStyle/>
        <a:p>
          <a:endParaRPr lang="fr-FR">
            <a:latin typeface="Tw Cen MT" panose="020B0602020104020603" pitchFamily="34" charset="77"/>
          </a:endParaRPr>
        </a:p>
      </dgm:t>
    </dgm:pt>
    <dgm:pt modelId="{6199DA6B-CBBC-B24F-863B-B4A27387D46E}">
      <dgm:prSet/>
      <dgm:spPr/>
      <dgm:t>
        <a:bodyPr/>
        <a:lstStyle/>
        <a:p>
          <a:r>
            <a:rPr lang="fr-FR" dirty="0">
              <a:latin typeface="Tw Cen MT" panose="020B0602020104020603" pitchFamily="34" charset="77"/>
            </a:rPr>
            <a:t>…</a:t>
          </a:r>
        </a:p>
      </dgm:t>
    </dgm:pt>
    <dgm:pt modelId="{1FEEA4C5-4FC0-8548-A2E5-629DE3BCD566}" type="parTrans" cxnId="{9D49B1BD-5D57-5547-89AB-2FA8561548EE}">
      <dgm:prSet/>
      <dgm:spPr/>
      <dgm:t>
        <a:bodyPr/>
        <a:lstStyle/>
        <a:p>
          <a:endParaRPr lang="fr-FR">
            <a:latin typeface="Tw Cen MT" panose="020B0602020104020603" pitchFamily="34" charset="77"/>
          </a:endParaRPr>
        </a:p>
      </dgm:t>
    </dgm:pt>
    <dgm:pt modelId="{E638A864-3A1A-E545-AB3B-E08E5930451A}" type="sibTrans" cxnId="{9D49B1BD-5D57-5547-89AB-2FA8561548EE}">
      <dgm:prSet/>
      <dgm:spPr/>
      <dgm:t>
        <a:bodyPr/>
        <a:lstStyle/>
        <a:p>
          <a:endParaRPr lang="fr-FR">
            <a:latin typeface="Tw Cen MT" panose="020B0602020104020603" pitchFamily="34" charset="77"/>
          </a:endParaRPr>
        </a:p>
      </dgm:t>
    </dgm:pt>
    <dgm:pt modelId="{116E9E4B-F86D-0C42-A737-9065AFB1CE4E}" type="pres">
      <dgm:prSet presAssocID="{93F31AB3-69A2-0547-B3CC-E1F4EF0E0E76}" presName="diagram" presStyleCnt="0">
        <dgm:presLayoutVars>
          <dgm:dir/>
          <dgm:resizeHandles val="exact"/>
        </dgm:presLayoutVars>
      </dgm:prSet>
      <dgm:spPr/>
    </dgm:pt>
    <dgm:pt modelId="{434D3F42-985D-494E-8748-7F32C51722C6}" type="pres">
      <dgm:prSet presAssocID="{BCB5A295-02A8-1749-8315-09F13E3F1111}" presName="node" presStyleLbl="node1" presStyleIdx="0" presStyleCnt="9">
        <dgm:presLayoutVars>
          <dgm:bulletEnabled val="1"/>
        </dgm:presLayoutVars>
      </dgm:prSet>
      <dgm:spPr/>
    </dgm:pt>
    <dgm:pt modelId="{A799F789-04E2-4A46-A8D2-130E51934944}" type="pres">
      <dgm:prSet presAssocID="{EEF319CE-E527-3647-A875-1F46E535EEF1}" presName="sibTrans" presStyleCnt="0"/>
      <dgm:spPr/>
    </dgm:pt>
    <dgm:pt modelId="{3C8D3DCB-09F0-E048-941E-CB18C33313E7}" type="pres">
      <dgm:prSet presAssocID="{B831F9D5-3E49-F444-82A7-BB83A6C82AB6}" presName="node" presStyleLbl="node1" presStyleIdx="1" presStyleCnt="9">
        <dgm:presLayoutVars>
          <dgm:bulletEnabled val="1"/>
        </dgm:presLayoutVars>
      </dgm:prSet>
      <dgm:spPr/>
    </dgm:pt>
    <dgm:pt modelId="{6A5F3E9A-3D7C-D74D-B45E-9DEA0DE24156}" type="pres">
      <dgm:prSet presAssocID="{0ABD15A9-B9A5-B346-AE97-375107954DEF}" presName="sibTrans" presStyleCnt="0"/>
      <dgm:spPr/>
    </dgm:pt>
    <dgm:pt modelId="{BC135091-FB83-1948-BDA9-974A646E8CD5}" type="pres">
      <dgm:prSet presAssocID="{388A6B18-DEFE-8341-B1EB-BA10C8CC53B4}" presName="node" presStyleLbl="node1" presStyleIdx="2" presStyleCnt="9">
        <dgm:presLayoutVars>
          <dgm:bulletEnabled val="1"/>
        </dgm:presLayoutVars>
      </dgm:prSet>
      <dgm:spPr/>
    </dgm:pt>
    <dgm:pt modelId="{5DFA2872-6CA2-4448-B321-7F9D0A3B2053}" type="pres">
      <dgm:prSet presAssocID="{A00E7207-A4F4-8746-B4E3-3D5FD49A6AAA}" presName="sibTrans" presStyleCnt="0"/>
      <dgm:spPr/>
    </dgm:pt>
    <dgm:pt modelId="{A1E30E38-A946-774E-9DD0-5F45760152A4}" type="pres">
      <dgm:prSet presAssocID="{D39F4716-02AB-7C43-A0B5-71AE1EAFA1C6}" presName="node" presStyleLbl="node1" presStyleIdx="3" presStyleCnt="9">
        <dgm:presLayoutVars>
          <dgm:bulletEnabled val="1"/>
        </dgm:presLayoutVars>
      </dgm:prSet>
      <dgm:spPr/>
    </dgm:pt>
    <dgm:pt modelId="{C1A8DE69-96AE-A74B-86AD-17327A43D78B}" type="pres">
      <dgm:prSet presAssocID="{358D51F6-3117-F941-8B9D-5A029176BF34}" presName="sibTrans" presStyleCnt="0"/>
      <dgm:spPr/>
    </dgm:pt>
    <dgm:pt modelId="{DC52A51D-950E-604A-A519-7D387564C7A3}" type="pres">
      <dgm:prSet presAssocID="{DDBE7A0C-E3B2-7540-B9C8-E09D3DD23BDC}" presName="node" presStyleLbl="node1" presStyleIdx="4" presStyleCnt="9">
        <dgm:presLayoutVars>
          <dgm:bulletEnabled val="1"/>
        </dgm:presLayoutVars>
      </dgm:prSet>
      <dgm:spPr/>
    </dgm:pt>
    <dgm:pt modelId="{F67FDEA6-10B6-0F48-886B-9016CB259DE5}" type="pres">
      <dgm:prSet presAssocID="{5002E9EC-2280-7043-A08B-7E5656196655}" presName="sibTrans" presStyleCnt="0"/>
      <dgm:spPr/>
    </dgm:pt>
    <dgm:pt modelId="{70B87F4B-9EA5-0047-ABB1-26648186964B}" type="pres">
      <dgm:prSet presAssocID="{2F8E7D7E-A614-084E-8561-F646B8635718}" presName="node" presStyleLbl="node1" presStyleIdx="5" presStyleCnt="9">
        <dgm:presLayoutVars>
          <dgm:bulletEnabled val="1"/>
        </dgm:presLayoutVars>
      </dgm:prSet>
      <dgm:spPr/>
    </dgm:pt>
    <dgm:pt modelId="{F4E720C5-1F1C-E744-BC95-7BCC4C13A2D7}" type="pres">
      <dgm:prSet presAssocID="{2E0E59C4-577C-AE4D-8181-55ED69F0825A}" presName="sibTrans" presStyleCnt="0"/>
      <dgm:spPr/>
    </dgm:pt>
    <dgm:pt modelId="{44477F51-D26E-4344-851A-4783384D7291}" type="pres">
      <dgm:prSet presAssocID="{7C0E1925-D85C-E84E-80C8-5AA6C404B90F}" presName="node" presStyleLbl="node1" presStyleIdx="6" presStyleCnt="9">
        <dgm:presLayoutVars>
          <dgm:bulletEnabled val="1"/>
        </dgm:presLayoutVars>
      </dgm:prSet>
      <dgm:spPr/>
    </dgm:pt>
    <dgm:pt modelId="{FD885E1B-6894-1742-A5A7-BBBA1E289CA0}" type="pres">
      <dgm:prSet presAssocID="{368A5FDB-E8D2-9D44-B697-AFD4613237CB}" presName="sibTrans" presStyleCnt="0"/>
      <dgm:spPr/>
    </dgm:pt>
    <dgm:pt modelId="{1A99715B-62A7-1040-BB30-F4983DF0ED77}" type="pres">
      <dgm:prSet presAssocID="{29E90ABE-BFBD-0A4E-B8AC-705572C0D481}" presName="node" presStyleLbl="node1" presStyleIdx="7" presStyleCnt="9">
        <dgm:presLayoutVars>
          <dgm:bulletEnabled val="1"/>
        </dgm:presLayoutVars>
      </dgm:prSet>
      <dgm:spPr/>
    </dgm:pt>
    <dgm:pt modelId="{F88D5CE2-05F2-6F45-AA75-95F8C865B621}" type="pres">
      <dgm:prSet presAssocID="{E204052B-CA22-214F-94A5-C3249E069A25}" presName="sibTrans" presStyleCnt="0"/>
      <dgm:spPr/>
    </dgm:pt>
    <dgm:pt modelId="{C1DCB6EC-1A11-6A4D-ABA5-8821C01AD034}" type="pres">
      <dgm:prSet presAssocID="{6199DA6B-CBBC-B24F-863B-B4A27387D46E}" presName="node" presStyleLbl="node1" presStyleIdx="8" presStyleCnt="9">
        <dgm:presLayoutVars>
          <dgm:bulletEnabled val="1"/>
        </dgm:presLayoutVars>
      </dgm:prSet>
      <dgm:spPr/>
    </dgm:pt>
  </dgm:ptLst>
  <dgm:cxnLst>
    <dgm:cxn modelId="{6E10D91C-DACB-1B40-9912-D7F36FEFB346}" type="presOf" srcId="{93F31AB3-69A2-0547-B3CC-E1F4EF0E0E76}" destId="{116E9E4B-F86D-0C42-A737-9065AFB1CE4E}" srcOrd="0" destOrd="0" presId="urn:microsoft.com/office/officeart/2005/8/layout/default"/>
    <dgm:cxn modelId="{40B05B20-0C7C-F745-9AE2-8502EE58A68C}" type="presOf" srcId="{29E90ABE-BFBD-0A4E-B8AC-705572C0D481}" destId="{1A99715B-62A7-1040-BB30-F4983DF0ED77}" srcOrd="0" destOrd="0" presId="urn:microsoft.com/office/officeart/2005/8/layout/default"/>
    <dgm:cxn modelId="{61D8B463-06B8-0F40-8C5D-313D6C812B04}" type="presOf" srcId="{B831F9D5-3E49-F444-82A7-BB83A6C82AB6}" destId="{3C8D3DCB-09F0-E048-941E-CB18C33313E7}" srcOrd="0" destOrd="0" presId="urn:microsoft.com/office/officeart/2005/8/layout/default"/>
    <dgm:cxn modelId="{6E858D46-8AAF-3849-8403-3D09A14CF8FB}" type="presOf" srcId="{2F8E7D7E-A614-084E-8561-F646B8635718}" destId="{70B87F4B-9EA5-0047-ABB1-26648186964B}" srcOrd="0" destOrd="0" presId="urn:microsoft.com/office/officeart/2005/8/layout/default"/>
    <dgm:cxn modelId="{5768364A-84D8-3E4E-BA7F-074AA01915A5}" type="presOf" srcId="{6199DA6B-CBBC-B24F-863B-B4A27387D46E}" destId="{C1DCB6EC-1A11-6A4D-ABA5-8821C01AD034}" srcOrd="0" destOrd="0" presId="urn:microsoft.com/office/officeart/2005/8/layout/default"/>
    <dgm:cxn modelId="{51A52070-4B61-8542-8ADD-A76A32874422}" type="presOf" srcId="{388A6B18-DEFE-8341-B1EB-BA10C8CC53B4}" destId="{BC135091-FB83-1948-BDA9-974A646E8CD5}" srcOrd="0" destOrd="0" presId="urn:microsoft.com/office/officeart/2005/8/layout/default"/>
    <dgm:cxn modelId="{FE11167A-B1DA-C74D-937B-8216BC20E68C}" type="presOf" srcId="{DDBE7A0C-E3B2-7540-B9C8-E09D3DD23BDC}" destId="{DC52A51D-950E-604A-A519-7D387564C7A3}" srcOrd="0" destOrd="0" presId="urn:microsoft.com/office/officeart/2005/8/layout/default"/>
    <dgm:cxn modelId="{4DD23899-BB80-1E46-9EDF-01EC884C7074}" srcId="{93F31AB3-69A2-0547-B3CC-E1F4EF0E0E76}" destId="{7C0E1925-D85C-E84E-80C8-5AA6C404B90F}" srcOrd="6" destOrd="0" parTransId="{C8476AEA-548D-7745-823A-F5EE795B28DD}" sibTransId="{368A5FDB-E8D2-9D44-B697-AFD4613237CB}"/>
    <dgm:cxn modelId="{DB25CBAC-D60F-2A4A-856E-C2E10B7460CD}" srcId="{93F31AB3-69A2-0547-B3CC-E1F4EF0E0E76}" destId="{BCB5A295-02A8-1749-8315-09F13E3F1111}" srcOrd="0" destOrd="0" parTransId="{1EA09BBC-6267-6945-ADB2-29AA06E53B08}" sibTransId="{EEF319CE-E527-3647-A875-1F46E535EEF1}"/>
    <dgm:cxn modelId="{9D49B1BD-5D57-5547-89AB-2FA8561548EE}" srcId="{93F31AB3-69A2-0547-B3CC-E1F4EF0E0E76}" destId="{6199DA6B-CBBC-B24F-863B-B4A27387D46E}" srcOrd="8" destOrd="0" parTransId="{1FEEA4C5-4FC0-8548-A2E5-629DE3BCD566}" sibTransId="{E638A864-3A1A-E545-AB3B-E08E5930451A}"/>
    <dgm:cxn modelId="{8C5E54C2-01C0-A248-8FC8-F02A2830A7A6}" srcId="{93F31AB3-69A2-0547-B3CC-E1F4EF0E0E76}" destId="{B831F9D5-3E49-F444-82A7-BB83A6C82AB6}" srcOrd="1" destOrd="0" parTransId="{4AD8DD18-094B-7D4C-965B-F39885A768A2}" sibTransId="{0ABD15A9-B9A5-B346-AE97-375107954DEF}"/>
    <dgm:cxn modelId="{4057CFC2-A81D-E54B-8D6B-3402B98426FC}" srcId="{93F31AB3-69A2-0547-B3CC-E1F4EF0E0E76}" destId="{388A6B18-DEFE-8341-B1EB-BA10C8CC53B4}" srcOrd="2" destOrd="0" parTransId="{C6D6E3E9-E0F1-FD4A-8055-93DB3797B8A2}" sibTransId="{A00E7207-A4F4-8746-B4E3-3D5FD49A6AAA}"/>
    <dgm:cxn modelId="{19B02CC4-6E5C-344E-B281-1437BFD4B6F0}" type="presOf" srcId="{BCB5A295-02A8-1749-8315-09F13E3F1111}" destId="{434D3F42-985D-494E-8748-7F32C51722C6}" srcOrd="0" destOrd="0" presId="urn:microsoft.com/office/officeart/2005/8/layout/default"/>
    <dgm:cxn modelId="{2B8B5CC6-2F93-214D-A64D-E8F08A019746}" srcId="{93F31AB3-69A2-0547-B3CC-E1F4EF0E0E76}" destId="{DDBE7A0C-E3B2-7540-B9C8-E09D3DD23BDC}" srcOrd="4" destOrd="0" parTransId="{3CD8C623-5F92-F144-8E0F-10CECB52C9C2}" sibTransId="{5002E9EC-2280-7043-A08B-7E5656196655}"/>
    <dgm:cxn modelId="{1866EED1-3F50-5047-9C12-87C6863537D0}" type="presOf" srcId="{D39F4716-02AB-7C43-A0B5-71AE1EAFA1C6}" destId="{A1E30E38-A946-774E-9DD0-5F45760152A4}" srcOrd="0" destOrd="0" presId="urn:microsoft.com/office/officeart/2005/8/layout/default"/>
    <dgm:cxn modelId="{F67C4CD4-E43F-E641-971C-773294E6CDC5}" srcId="{93F31AB3-69A2-0547-B3CC-E1F4EF0E0E76}" destId="{D39F4716-02AB-7C43-A0B5-71AE1EAFA1C6}" srcOrd="3" destOrd="0" parTransId="{BD2C6B55-99FD-A848-992E-E48B61100A1F}" sibTransId="{358D51F6-3117-F941-8B9D-5A029176BF34}"/>
    <dgm:cxn modelId="{08ED38EA-7081-8C4E-84E5-2F4CD852B3FB}" srcId="{93F31AB3-69A2-0547-B3CC-E1F4EF0E0E76}" destId="{29E90ABE-BFBD-0A4E-B8AC-705572C0D481}" srcOrd="7" destOrd="0" parTransId="{121EE5EF-426B-D849-B205-D369E37C0957}" sibTransId="{E204052B-CA22-214F-94A5-C3249E069A25}"/>
    <dgm:cxn modelId="{66223CF4-F1AC-564C-A588-9F698935C62B}" type="presOf" srcId="{7C0E1925-D85C-E84E-80C8-5AA6C404B90F}" destId="{44477F51-D26E-4344-851A-4783384D7291}" srcOrd="0" destOrd="0" presId="urn:microsoft.com/office/officeart/2005/8/layout/default"/>
    <dgm:cxn modelId="{13ACDFFC-E5BA-C646-9E8D-351B2BA69845}" srcId="{93F31AB3-69A2-0547-B3CC-E1F4EF0E0E76}" destId="{2F8E7D7E-A614-084E-8561-F646B8635718}" srcOrd="5" destOrd="0" parTransId="{83BAB4F5-129B-FF43-B3FF-572ED3B91058}" sibTransId="{2E0E59C4-577C-AE4D-8181-55ED69F0825A}"/>
    <dgm:cxn modelId="{3A040D11-CEFA-5A4D-B570-362D96ED62EB}" type="presParOf" srcId="{116E9E4B-F86D-0C42-A737-9065AFB1CE4E}" destId="{434D3F42-985D-494E-8748-7F32C51722C6}" srcOrd="0" destOrd="0" presId="urn:microsoft.com/office/officeart/2005/8/layout/default"/>
    <dgm:cxn modelId="{4F148F9A-E149-8644-8748-A559DCFB6202}" type="presParOf" srcId="{116E9E4B-F86D-0C42-A737-9065AFB1CE4E}" destId="{A799F789-04E2-4A46-A8D2-130E51934944}" srcOrd="1" destOrd="0" presId="urn:microsoft.com/office/officeart/2005/8/layout/default"/>
    <dgm:cxn modelId="{CB245225-29FE-A84E-B989-B299BE83483C}" type="presParOf" srcId="{116E9E4B-F86D-0C42-A737-9065AFB1CE4E}" destId="{3C8D3DCB-09F0-E048-941E-CB18C33313E7}" srcOrd="2" destOrd="0" presId="urn:microsoft.com/office/officeart/2005/8/layout/default"/>
    <dgm:cxn modelId="{A2D1290B-A529-2546-B0FD-311A24AE5052}" type="presParOf" srcId="{116E9E4B-F86D-0C42-A737-9065AFB1CE4E}" destId="{6A5F3E9A-3D7C-D74D-B45E-9DEA0DE24156}" srcOrd="3" destOrd="0" presId="urn:microsoft.com/office/officeart/2005/8/layout/default"/>
    <dgm:cxn modelId="{94EA8740-0789-8848-A896-0B1F9F89B44D}" type="presParOf" srcId="{116E9E4B-F86D-0C42-A737-9065AFB1CE4E}" destId="{BC135091-FB83-1948-BDA9-974A646E8CD5}" srcOrd="4" destOrd="0" presId="urn:microsoft.com/office/officeart/2005/8/layout/default"/>
    <dgm:cxn modelId="{945C2E6E-34A4-0440-9F4D-A87387BA65F3}" type="presParOf" srcId="{116E9E4B-F86D-0C42-A737-9065AFB1CE4E}" destId="{5DFA2872-6CA2-4448-B321-7F9D0A3B2053}" srcOrd="5" destOrd="0" presId="urn:microsoft.com/office/officeart/2005/8/layout/default"/>
    <dgm:cxn modelId="{5A2BA32F-D84E-474F-BB0B-A83D13675540}" type="presParOf" srcId="{116E9E4B-F86D-0C42-A737-9065AFB1CE4E}" destId="{A1E30E38-A946-774E-9DD0-5F45760152A4}" srcOrd="6" destOrd="0" presId="urn:microsoft.com/office/officeart/2005/8/layout/default"/>
    <dgm:cxn modelId="{378CF1FA-E642-D44E-9AFD-E66C37A2714D}" type="presParOf" srcId="{116E9E4B-F86D-0C42-A737-9065AFB1CE4E}" destId="{C1A8DE69-96AE-A74B-86AD-17327A43D78B}" srcOrd="7" destOrd="0" presId="urn:microsoft.com/office/officeart/2005/8/layout/default"/>
    <dgm:cxn modelId="{E4ADCD44-AB02-5A4D-BB2A-A23FEB8115F4}" type="presParOf" srcId="{116E9E4B-F86D-0C42-A737-9065AFB1CE4E}" destId="{DC52A51D-950E-604A-A519-7D387564C7A3}" srcOrd="8" destOrd="0" presId="urn:microsoft.com/office/officeart/2005/8/layout/default"/>
    <dgm:cxn modelId="{E0BDF829-CBD7-F34E-BCED-A06D2859087C}" type="presParOf" srcId="{116E9E4B-F86D-0C42-A737-9065AFB1CE4E}" destId="{F67FDEA6-10B6-0F48-886B-9016CB259DE5}" srcOrd="9" destOrd="0" presId="urn:microsoft.com/office/officeart/2005/8/layout/default"/>
    <dgm:cxn modelId="{D6410C11-5908-F646-AAD5-31A010B3AE4E}" type="presParOf" srcId="{116E9E4B-F86D-0C42-A737-9065AFB1CE4E}" destId="{70B87F4B-9EA5-0047-ABB1-26648186964B}" srcOrd="10" destOrd="0" presId="urn:microsoft.com/office/officeart/2005/8/layout/default"/>
    <dgm:cxn modelId="{B4838E65-6B3A-0440-BE80-D68FD907D9DC}" type="presParOf" srcId="{116E9E4B-F86D-0C42-A737-9065AFB1CE4E}" destId="{F4E720C5-1F1C-E744-BC95-7BCC4C13A2D7}" srcOrd="11" destOrd="0" presId="urn:microsoft.com/office/officeart/2005/8/layout/default"/>
    <dgm:cxn modelId="{15B94DB3-9625-054B-9EA4-F73A2B0782CA}" type="presParOf" srcId="{116E9E4B-F86D-0C42-A737-9065AFB1CE4E}" destId="{44477F51-D26E-4344-851A-4783384D7291}" srcOrd="12" destOrd="0" presId="urn:microsoft.com/office/officeart/2005/8/layout/default"/>
    <dgm:cxn modelId="{1C0F13EC-C7DE-C141-A10D-E4A4761E9571}" type="presParOf" srcId="{116E9E4B-F86D-0C42-A737-9065AFB1CE4E}" destId="{FD885E1B-6894-1742-A5A7-BBBA1E289CA0}" srcOrd="13" destOrd="0" presId="urn:microsoft.com/office/officeart/2005/8/layout/default"/>
    <dgm:cxn modelId="{9D9FCE07-4EE3-A44F-A52B-80BAAAD19473}" type="presParOf" srcId="{116E9E4B-F86D-0C42-A737-9065AFB1CE4E}" destId="{1A99715B-62A7-1040-BB30-F4983DF0ED77}" srcOrd="14" destOrd="0" presId="urn:microsoft.com/office/officeart/2005/8/layout/default"/>
    <dgm:cxn modelId="{9A648B86-D311-0D42-997A-A7DCEA321BA5}" type="presParOf" srcId="{116E9E4B-F86D-0C42-A737-9065AFB1CE4E}" destId="{F88D5CE2-05F2-6F45-AA75-95F8C865B621}" srcOrd="15" destOrd="0" presId="urn:microsoft.com/office/officeart/2005/8/layout/default"/>
    <dgm:cxn modelId="{66F9E678-04B2-9943-BB77-185FE0B46A36}" type="presParOf" srcId="{116E9E4B-F86D-0C42-A737-9065AFB1CE4E}" destId="{C1DCB6EC-1A11-6A4D-ABA5-8821C01AD03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BF3B06-AFA2-C743-8F15-C7C097D44743}" type="doc">
      <dgm:prSet loTypeId="urn:microsoft.com/office/officeart/2008/layout/VerticalCurvedList" loCatId="" qsTypeId="urn:microsoft.com/office/officeart/2005/8/quickstyle/simple1" qsCatId="simple" csTypeId="urn:microsoft.com/office/officeart/2005/8/colors/accent1_4" csCatId="accent1" phldr="1"/>
      <dgm:spPr/>
      <dgm:t>
        <a:bodyPr/>
        <a:lstStyle/>
        <a:p>
          <a:endParaRPr lang="fr-FR"/>
        </a:p>
      </dgm:t>
    </dgm:pt>
    <dgm:pt modelId="{BDEA97F3-C9D5-E849-8A4E-EF3099F29A17}">
      <dgm:prSet phldrT="[Texte]"/>
      <dgm:spPr/>
      <dgm:t>
        <a:bodyPr/>
        <a:lstStyle/>
        <a:p>
          <a:r>
            <a:rPr lang="fr-FR" dirty="0">
              <a:latin typeface="Tw Cen MT" panose="020B0602020104020603" pitchFamily="34" charset="77"/>
            </a:rPr>
            <a:t>Traitement différencié</a:t>
          </a:r>
        </a:p>
      </dgm:t>
    </dgm:pt>
    <dgm:pt modelId="{C8DA0D1F-7CFC-F846-B4B6-875BE5D83F05}" type="parTrans" cxnId="{DAADD8E8-73F9-8B48-B220-A74CDF1D5491}">
      <dgm:prSet/>
      <dgm:spPr/>
      <dgm:t>
        <a:bodyPr/>
        <a:lstStyle/>
        <a:p>
          <a:endParaRPr lang="fr-FR"/>
        </a:p>
      </dgm:t>
    </dgm:pt>
    <dgm:pt modelId="{834095BD-393F-CC4B-B099-F0BAFF02DFE3}" type="sibTrans" cxnId="{DAADD8E8-73F9-8B48-B220-A74CDF1D5491}">
      <dgm:prSet/>
      <dgm:spPr/>
      <dgm:t>
        <a:bodyPr/>
        <a:lstStyle/>
        <a:p>
          <a:endParaRPr lang="fr-FR"/>
        </a:p>
      </dgm:t>
    </dgm:pt>
    <dgm:pt modelId="{7CB29EEA-7A81-6746-8666-CB0CDE57D118}">
      <dgm:prSet phldrT="[Texte]"/>
      <dgm:spPr>
        <a:solidFill>
          <a:schemeClr val="accent1">
            <a:lumMod val="60000"/>
            <a:lumOff val="40000"/>
          </a:schemeClr>
        </a:solidFill>
      </dgm:spPr>
      <dgm:t>
        <a:bodyPr/>
        <a:lstStyle/>
        <a:p>
          <a:r>
            <a:rPr lang="fr-FR" dirty="0">
              <a:latin typeface="Tw Cen MT" panose="020B0602020104020603" pitchFamily="34" charset="77"/>
            </a:rPr>
            <a:t>Menace du stéréotype</a:t>
          </a:r>
        </a:p>
      </dgm:t>
    </dgm:pt>
    <dgm:pt modelId="{683461CD-16CD-3E4C-9AF0-564208AA75FF}" type="parTrans" cxnId="{2339677B-D79E-9347-ADAB-B2814FCA0A62}">
      <dgm:prSet/>
      <dgm:spPr/>
      <dgm:t>
        <a:bodyPr/>
        <a:lstStyle/>
        <a:p>
          <a:endParaRPr lang="fr-FR"/>
        </a:p>
      </dgm:t>
    </dgm:pt>
    <dgm:pt modelId="{10790C79-DBE7-244C-ACE7-BC6F389DE21D}" type="sibTrans" cxnId="{2339677B-D79E-9347-ADAB-B2814FCA0A62}">
      <dgm:prSet/>
      <dgm:spPr/>
      <dgm:t>
        <a:bodyPr/>
        <a:lstStyle/>
        <a:p>
          <a:endParaRPr lang="fr-FR"/>
        </a:p>
      </dgm:t>
    </dgm:pt>
    <dgm:pt modelId="{447A7B3C-B674-8145-B110-E8854C7E8439}" type="pres">
      <dgm:prSet presAssocID="{C8BF3B06-AFA2-C743-8F15-C7C097D44743}" presName="Name0" presStyleCnt="0">
        <dgm:presLayoutVars>
          <dgm:chMax val="7"/>
          <dgm:chPref val="7"/>
          <dgm:dir/>
        </dgm:presLayoutVars>
      </dgm:prSet>
      <dgm:spPr/>
    </dgm:pt>
    <dgm:pt modelId="{66ED180B-8788-D948-8A27-557EA7F9F472}" type="pres">
      <dgm:prSet presAssocID="{C8BF3B06-AFA2-C743-8F15-C7C097D44743}" presName="Name1" presStyleCnt="0"/>
      <dgm:spPr/>
    </dgm:pt>
    <dgm:pt modelId="{9F4428DA-9230-3B43-85E0-85FC78629735}" type="pres">
      <dgm:prSet presAssocID="{C8BF3B06-AFA2-C743-8F15-C7C097D44743}" presName="cycle" presStyleCnt="0"/>
      <dgm:spPr/>
    </dgm:pt>
    <dgm:pt modelId="{724A0FA3-CD38-564D-837A-AA5A762205EB}" type="pres">
      <dgm:prSet presAssocID="{C8BF3B06-AFA2-C743-8F15-C7C097D44743}" presName="srcNode" presStyleLbl="node1" presStyleIdx="0" presStyleCnt="2"/>
      <dgm:spPr/>
    </dgm:pt>
    <dgm:pt modelId="{B2ECFB1A-4377-CA41-825D-A96F18E4AF64}" type="pres">
      <dgm:prSet presAssocID="{C8BF3B06-AFA2-C743-8F15-C7C097D44743}" presName="conn" presStyleLbl="parChTrans1D2" presStyleIdx="0" presStyleCnt="1"/>
      <dgm:spPr/>
    </dgm:pt>
    <dgm:pt modelId="{8FDE9BE6-D05E-C64C-AB68-140A6D94CF94}" type="pres">
      <dgm:prSet presAssocID="{C8BF3B06-AFA2-C743-8F15-C7C097D44743}" presName="extraNode" presStyleLbl="node1" presStyleIdx="0" presStyleCnt="2"/>
      <dgm:spPr/>
    </dgm:pt>
    <dgm:pt modelId="{2C3DB345-FF42-D24E-80AE-2DD62E681328}" type="pres">
      <dgm:prSet presAssocID="{C8BF3B06-AFA2-C743-8F15-C7C097D44743}" presName="dstNode" presStyleLbl="node1" presStyleIdx="0" presStyleCnt="2"/>
      <dgm:spPr/>
    </dgm:pt>
    <dgm:pt modelId="{010D337B-3F3B-3C4D-AEC5-BB8441700DFF}" type="pres">
      <dgm:prSet presAssocID="{BDEA97F3-C9D5-E849-8A4E-EF3099F29A17}" presName="text_1" presStyleLbl="node1" presStyleIdx="0" presStyleCnt="2">
        <dgm:presLayoutVars>
          <dgm:bulletEnabled val="1"/>
        </dgm:presLayoutVars>
      </dgm:prSet>
      <dgm:spPr/>
    </dgm:pt>
    <dgm:pt modelId="{6FEEE345-758B-6146-925C-A51A6D03C3F8}" type="pres">
      <dgm:prSet presAssocID="{BDEA97F3-C9D5-E849-8A4E-EF3099F29A17}" presName="accent_1" presStyleCnt="0"/>
      <dgm:spPr/>
    </dgm:pt>
    <dgm:pt modelId="{39C767EB-DC75-7242-B388-5DE0886EFAD0}" type="pres">
      <dgm:prSet presAssocID="{BDEA97F3-C9D5-E849-8A4E-EF3099F29A17}" presName="accentRepeatNode" presStyleLbl="solidFgAcc1" presStyleIdx="0" presStyleCnt="2"/>
      <dgm:spPr>
        <a:solidFill>
          <a:schemeClr val="accent1">
            <a:lumMod val="20000"/>
            <a:lumOff val="80000"/>
          </a:schemeClr>
        </a:solidFill>
      </dgm:spPr>
    </dgm:pt>
    <dgm:pt modelId="{2478AAD6-9918-2E40-8E28-010FD033DB4E}" type="pres">
      <dgm:prSet presAssocID="{7CB29EEA-7A81-6746-8666-CB0CDE57D118}" presName="text_2" presStyleLbl="node1" presStyleIdx="1" presStyleCnt="2">
        <dgm:presLayoutVars>
          <dgm:bulletEnabled val="1"/>
        </dgm:presLayoutVars>
      </dgm:prSet>
      <dgm:spPr/>
    </dgm:pt>
    <dgm:pt modelId="{316B5F09-E682-2046-8F05-56D4AD60F7C0}" type="pres">
      <dgm:prSet presAssocID="{7CB29EEA-7A81-6746-8666-CB0CDE57D118}" presName="accent_2" presStyleCnt="0"/>
      <dgm:spPr/>
    </dgm:pt>
    <dgm:pt modelId="{78C653B5-3008-2849-8886-264F3231F1FF}" type="pres">
      <dgm:prSet presAssocID="{7CB29EEA-7A81-6746-8666-CB0CDE57D118}" presName="accentRepeatNode" presStyleLbl="solidFgAcc1" presStyleIdx="1" presStyleCnt="2"/>
      <dgm:spPr>
        <a:solidFill>
          <a:schemeClr val="accent1">
            <a:lumMod val="20000"/>
            <a:lumOff val="80000"/>
          </a:schemeClr>
        </a:solidFill>
      </dgm:spPr>
    </dgm:pt>
  </dgm:ptLst>
  <dgm:cxnLst>
    <dgm:cxn modelId="{7C24ED1B-896C-844B-B720-C3AA168EFA41}" type="presOf" srcId="{834095BD-393F-CC4B-B099-F0BAFF02DFE3}" destId="{B2ECFB1A-4377-CA41-825D-A96F18E4AF64}" srcOrd="0" destOrd="0" presId="urn:microsoft.com/office/officeart/2008/layout/VerticalCurvedList"/>
    <dgm:cxn modelId="{2339677B-D79E-9347-ADAB-B2814FCA0A62}" srcId="{C8BF3B06-AFA2-C743-8F15-C7C097D44743}" destId="{7CB29EEA-7A81-6746-8666-CB0CDE57D118}" srcOrd="1" destOrd="0" parTransId="{683461CD-16CD-3E4C-9AF0-564208AA75FF}" sibTransId="{10790C79-DBE7-244C-ACE7-BC6F389DE21D}"/>
    <dgm:cxn modelId="{43F05E97-1D63-CB41-88BA-2ABF8050C788}" type="presOf" srcId="{C8BF3B06-AFA2-C743-8F15-C7C097D44743}" destId="{447A7B3C-B674-8145-B110-E8854C7E8439}" srcOrd="0" destOrd="0" presId="urn:microsoft.com/office/officeart/2008/layout/VerticalCurvedList"/>
    <dgm:cxn modelId="{4BBE99DA-894D-6643-A1C0-BA8F13C3AF82}" type="presOf" srcId="{7CB29EEA-7A81-6746-8666-CB0CDE57D118}" destId="{2478AAD6-9918-2E40-8E28-010FD033DB4E}" srcOrd="0" destOrd="0" presId="urn:microsoft.com/office/officeart/2008/layout/VerticalCurvedList"/>
    <dgm:cxn modelId="{DAADD8E8-73F9-8B48-B220-A74CDF1D5491}" srcId="{C8BF3B06-AFA2-C743-8F15-C7C097D44743}" destId="{BDEA97F3-C9D5-E849-8A4E-EF3099F29A17}" srcOrd="0" destOrd="0" parTransId="{C8DA0D1F-7CFC-F846-B4B6-875BE5D83F05}" sibTransId="{834095BD-393F-CC4B-B099-F0BAFF02DFE3}"/>
    <dgm:cxn modelId="{79495FFF-8F59-4643-BADC-F2B6062EE3B9}" type="presOf" srcId="{BDEA97F3-C9D5-E849-8A4E-EF3099F29A17}" destId="{010D337B-3F3B-3C4D-AEC5-BB8441700DFF}" srcOrd="0" destOrd="0" presId="urn:microsoft.com/office/officeart/2008/layout/VerticalCurvedList"/>
    <dgm:cxn modelId="{CBEA97D5-22E2-D74C-BED4-D86E15655676}" type="presParOf" srcId="{447A7B3C-B674-8145-B110-E8854C7E8439}" destId="{66ED180B-8788-D948-8A27-557EA7F9F472}" srcOrd="0" destOrd="0" presId="urn:microsoft.com/office/officeart/2008/layout/VerticalCurvedList"/>
    <dgm:cxn modelId="{41E51E5F-E749-B443-87B6-F7C16371D574}" type="presParOf" srcId="{66ED180B-8788-D948-8A27-557EA7F9F472}" destId="{9F4428DA-9230-3B43-85E0-85FC78629735}" srcOrd="0" destOrd="0" presId="urn:microsoft.com/office/officeart/2008/layout/VerticalCurvedList"/>
    <dgm:cxn modelId="{843A55B0-718D-0E4B-8498-183BDE7A751C}" type="presParOf" srcId="{9F4428DA-9230-3B43-85E0-85FC78629735}" destId="{724A0FA3-CD38-564D-837A-AA5A762205EB}" srcOrd="0" destOrd="0" presId="urn:microsoft.com/office/officeart/2008/layout/VerticalCurvedList"/>
    <dgm:cxn modelId="{FF4A7D0D-B4DD-8040-8532-425CAEC2A254}" type="presParOf" srcId="{9F4428DA-9230-3B43-85E0-85FC78629735}" destId="{B2ECFB1A-4377-CA41-825D-A96F18E4AF64}" srcOrd="1" destOrd="0" presId="urn:microsoft.com/office/officeart/2008/layout/VerticalCurvedList"/>
    <dgm:cxn modelId="{E85BACBA-A2F6-EF42-9D65-9A087C76ACD6}" type="presParOf" srcId="{9F4428DA-9230-3B43-85E0-85FC78629735}" destId="{8FDE9BE6-D05E-C64C-AB68-140A6D94CF94}" srcOrd="2" destOrd="0" presId="urn:microsoft.com/office/officeart/2008/layout/VerticalCurvedList"/>
    <dgm:cxn modelId="{EAD95FFF-921E-7443-BF16-C02161A34E37}" type="presParOf" srcId="{9F4428DA-9230-3B43-85E0-85FC78629735}" destId="{2C3DB345-FF42-D24E-80AE-2DD62E681328}" srcOrd="3" destOrd="0" presId="urn:microsoft.com/office/officeart/2008/layout/VerticalCurvedList"/>
    <dgm:cxn modelId="{A4CE3C7F-0B1E-314C-867B-5E1F490BB18D}" type="presParOf" srcId="{66ED180B-8788-D948-8A27-557EA7F9F472}" destId="{010D337B-3F3B-3C4D-AEC5-BB8441700DFF}" srcOrd="1" destOrd="0" presId="urn:microsoft.com/office/officeart/2008/layout/VerticalCurvedList"/>
    <dgm:cxn modelId="{44C39059-7F49-1D44-A2AE-9E7C0D57D3F4}" type="presParOf" srcId="{66ED180B-8788-D948-8A27-557EA7F9F472}" destId="{6FEEE345-758B-6146-925C-A51A6D03C3F8}" srcOrd="2" destOrd="0" presId="urn:microsoft.com/office/officeart/2008/layout/VerticalCurvedList"/>
    <dgm:cxn modelId="{08F1A8D4-A450-3148-BA04-369BFA1385A1}" type="presParOf" srcId="{6FEEE345-758B-6146-925C-A51A6D03C3F8}" destId="{39C767EB-DC75-7242-B388-5DE0886EFAD0}" srcOrd="0" destOrd="0" presId="urn:microsoft.com/office/officeart/2008/layout/VerticalCurvedList"/>
    <dgm:cxn modelId="{6B7F772B-2308-FF47-81DF-C63FC04EF8B3}" type="presParOf" srcId="{66ED180B-8788-D948-8A27-557EA7F9F472}" destId="{2478AAD6-9918-2E40-8E28-010FD033DB4E}" srcOrd="3" destOrd="0" presId="urn:microsoft.com/office/officeart/2008/layout/VerticalCurvedList"/>
    <dgm:cxn modelId="{48C59BE7-A1CA-9A41-BF50-91B2D18BD73D}" type="presParOf" srcId="{66ED180B-8788-D948-8A27-557EA7F9F472}" destId="{316B5F09-E682-2046-8F05-56D4AD60F7C0}" srcOrd="4" destOrd="0" presId="urn:microsoft.com/office/officeart/2008/layout/VerticalCurvedList"/>
    <dgm:cxn modelId="{49D44C91-E8CC-5144-8679-8C650DD07C8E}" type="presParOf" srcId="{316B5F09-E682-2046-8F05-56D4AD60F7C0}" destId="{78C653B5-3008-2849-8886-264F3231F1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3AC7B7-7323-744E-95C9-85F71C62D60A}" type="doc">
      <dgm:prSet loTypeId="urn:microsoft.com/office/officeart/2005/8/layout/hierarchy3" loCatId="" qsTypeId="urn:microsoft.com/office/officeart/2005/8/quickstyle/simple1" qsCatId="simple" csTypeId="urn:microsoft.com/office/officeart/2005/8/colors/accent1_4" csCatId="accent1" phldr="1"/>
      <dgm:spPr/>
      <dgm:t>
        <a:bodyPr/>
        <a:lstStyle/>
        <a:p>
          <a:endParaRPr lang="fr-FR"/>
        </a:p>
      </dgm:t>
    </dgm:pt>
    <dgm:pt modelId="{6B12DC9A-1B8D-FF4E-956F-DADCDE1DE7A3}">
      <dgm:prSet/>
      <dgm:spPr/>
      <dgm:t>
        <a:bodyPr/>
        <a:lstStyle/>
        <a:p>
          <a:r>
            <a:rPr lang="fr-FR" dirty="0">
              <a:latin typeface="Tw Cen MT" panose="020B0602020104020603" pitchFamily="34" charset="77"/>
            </a:rPr>
            <a:t>Procédure disciplinaire</a:t>
          </a:r>
        </a:p>
      </dgm:t>
    </dgm:pt>
    <dgm:pt modelId="{A489DFEE-3411-4B48-9849-76391B1F2892}" type="parTrans" cxnId="{E03772A0-171D-A141-8C20-9A85BF4D02A3}">
      <dgm:prSet/>
      <dgm:spPr/>
      <dgm:t>
        <a:bodyPr/>
        <a:lstStyle/>
        <a:p>
          <a:endParaRPr lang="fr-FR">
            <a:latin typeface="Tw Cen MT" panose="020B0602020104020603" pitchFamily="34" charset="77"/>
          </a:endParaRPr>
        </a:p>
      </dgm:t>
    </dgm:pt>
    <dgm:pt modelId="{DFB0D5BA-F092-EC40-8F61-F8E2ADA22C1D}" type="sibTrans" cxnId="{E03772A0-171D-A141-8C20-9A85BF4D02A3}">
      <dgm:prSet/>
      <dgm:spPr/>
      <dgm:t>
        <a:bodyPr/>
        <a:lstStyle/>
        <a:p>
          <a:endParaRPr lang="fr-FR">
            <a:latin typeface="Tw Cen MT" panose="020B0602020104020603" pitchFamily="34" charset="77"/>
          </a:endParaRPr>
        </a:p>
      </dgm:t>
    </dgm:pt>
    <dgm:pt modelId="{FFE523D5-581B-4B4E-B083-F3E63DC8F0A0}">
      <dgm:prSet/>
      <dgm:spPr/>
      <dgm:t>
        <a:bodyPr/>
        <a:lstStyle/>
        <a:p>
          <a:r>
            <a:rPr lang="fr-FR" dirty="0">
              <a:latin typeface="Tw Cen MT" panose="020B0602020104020603" pitchFamily="34" charset="77"/>
            </a:rPr>
            <a:t>Procédure pénale</a:t>
          </a:r>
        </a:p>
      </dgm:t>
    </dgm:pt>
    <dgm:pt modelId="{623A5F64-61E4-334D-9381-CF45EE907551}" type="parTrans" cxnId="{65371F14-C259-2B42-8767-B29C85CE44B7}">
      <dgm:prSet/>
      <dgm:spPr/>
      <dgm:t>
        <a:bodyPr/>
        <a:lstStyle/>
        <a:p>
          <a:endParaRPr lang="fr-FR">
            <a:latin typeface="Tw Cen MT" panose="020B0602020104020603" pitchFamily="34" charset="77"/>
          </a:endParaRPr>
        </a:p>
      </dgm:t>
    </dgm:pt>
    <dgm:pt modelId="{B8060245-9E8C-C24B-B26A-A7127F17153F}" type="sibTrans" cxnId="{65371F14-C259-2B42-8767-B29C85CE44B7}">
      <dgm:prSet/>
      <dgm:spPr/>
      <dgm:t>
        <a:bodyPr/>
        <a:lstStyle/>
        <a:p>
          <a:endParaRPr lang="fr-FR">
            <a:latin typeface="Tw Cen MT" panose="020B0602020104020603" pitchFamily="34" charset="77"/>
          </a:endParaRPr>
        </a:p>
      </dgm:t>
    </dgm:pt>
    <dgm:pt modelId="{657EF4BD-7C02-EE48-A310-5F896039371E}">
      <dgm:prSet/>
      <dgm:spPr/>
      <dgm:t>
        <a:bodyPr/>
        <a:lstStyle/>
        <a:p>
          <a:r>
            <a:rPr lang="fr-FR" dirty="0">
              <a:latin typeface="Tw Cen MT" panose="020B0602020104020603" pitchFamily="34" charset="77"/>
            </a:rPr>
            <a:t>Procédure civile</a:t>
          </a:r>
        </a:p>
      </dgm:t>
    </dgm:pt>
    <dgm:pt modelId="{A231FCA0-FF65-E343-8871-D7C43161CA19}" type="parTrans" cxnId="{2830D463-434C-EF45-835F-4D8152D524AF}">
      <dgm:prSet/>
      <dgm:spPr/>
      <dgm:t>
        <a:bodyPr/>
        <a:lstStyle/>
        <a:p>
          <a:endParaRPr lang="fr-FR">
            <a:latin typeface="Tw Cen MT" panose="020B0602020104020603" pitchFamily="34" charset="77"/>
          </a:endParaRPr>
        </a:p>
      </dgm:t>
    </dgm:pt>
    <dgm:pt modelId="{C0E0148C-A020-E648-988C-8894664A5460}" type="sibTrans" cxnId="{2830D463-434C-EF45-835F-4D8152D524AF}">
      <dgm:prSet/>
      <dgm:spPr/>
      <dgm:t>
        <a:bodyPr/>
        <a:lstStyle/>
        <a:p>
          <a:endParaRPr lang="fr-FR">
            <a:latin typeface="Tw Cen MT" panose="020B0602020104020603" pitchFamily="34" charset="77"/>
          </a:endParaRPr>
        </a:p>
      </dgm:t>
    </dgm:pt>
    <dgm:pt modelId="{E9CF7F77-BD33-4946-8027-9FF4F794BF6C}">
      <dgm:prSet/>
      <dgm:spPr/>
      <dgm:t>
        <a:bodyPr/>
        <a:lstStyle/>
        <a:p>
          <a:r>
            <a:rPr lang="fr-FR" dirty="0">
              <a:latin typeface="Tw Cen MT" panose="020B0602020104020603" pitchFamily="34" charset="77"/>
            </a:rPr>
            <a:t>Actions non contentieuses</a:t>
          </a:r>
        </a:p>
      </dgm:t>
    </dgm:pt>
    <dgm:pt modelId="{6B144B9A-969D-E14F-A01C-A83DC7F38F09}" type="parTrans" cxnId="{DCDB6137-A30D-9D48-8917-725ACE2D611D}">
      <dgm:prSet/>
      <dgm:spPr/>
      <dgm:t>
        <a:bodyPr/>
        <a:lstStyle/>
        <a:p>
          <a:endParaRPr lang="fr-FR"/>
        </a:p>
      </dgm:t>
    </dgm:pt>
    <dgm:pt modelId="{D27CDF22-5347-4A43-8F8E-92A3ABE59D6D}" type="sibTrans" cxnId="{DCDB6137-A30D-9D48-8917-725ACE2D611D}">
      <dgm:prSet/>
      <dgm:spPr/>
      <dgm:t>
        <a:bodyPr/>
        <a:lstStyle/>
        <a:p>
          <a:endParaRPr lang="fr-FR"/>
        </a:p>
      </dgm:t>
    </dgm:pt>
    <dgm:pt modelId="{5AE54364-B883-B648-85AE-1DA2AFDABACF}">
      <dgm:prSet custT="1"/>
      <dgm:spPr/>
      <dgm:t>
        <a:bodyPr/>
        <a:lstStyle/>
        <a:p>
          <a:r>
            <a:rPr lang="fr-FR" sz="1600" dirty="0">
              <a:latin typeface="Tw Cen MT" panose="020B0602020104020603" pitchFamily="34" charset="77"/>
            </a:rPr>
            <a:t>L’action de médiation et/ou transaction</a:t>
          </a:r>
        </a:p>
      </dgm:t>
    </dgm:pt>
    <dgm:pt modelId="{6DA350E7-114E-C945-8D8D-742B6F97A6E6}" type="parTrans" cxnId="{875FAB62-BC66-5B4F-AEF8-815560E69EAE}">
      <dgm:prSet/>
      <dgm:spPr/>
      <dgm:t>
        <a:bodyPr/>
        <a:lstStyle/>
        <a:p>
          <a:endParaRPr lang="fr-FR"/>
        </a:p>
      </dgm:t>
    </dgm:pt>
    <dgm:pt modelId="{8CC94E4E-87F4-F94D-8B64-36FA231A79F2}" type="sibTrans" cxnId="{875FAB62-BC66-5B4F-AEF8-815560E69EAE}">
      <dgm:prSet/>
      <dgm:spPr/>
      <dgm:t>
        <a:bodyPr/>
        <a:lstStyle/>
        <a:p>
          <a:endParaRPr lang="fr-FR"/>
        </a:p>
      </dgm:t>
    </dgm:pt>
    <dgm:pt modelId="{3A74B91D-427B-2E45-A366-34CD7A12D6EC}">
      <dgm:prSet custT="1"/>
      <dgm:spPr>
        <a:solidFill>
          <a:prstClr val="white">
            <a:alpha val="90000"/>
            <a:hueOff val="0"/>
            <a:satOff val="0"/>
            <a:lumOff val="0"/>
            <a:alphaOff val="0"/>
          </a:prstClr>
        </a:solidFill>
        <a:ln w="12700" cap="flat" cmpd="sng" algn="ctr">
          <a:solidFill>
            <a:srgbClr val="4472C4">
              <a:shade val="50000"/>
              <a:hueOff val="402493"/>
              <a:satOff val="-9802"/>
              <a:lumOff val="42896"/>
              <a:alphaOff val="0"/>
            </a:srgbClr>
          </a:solidFill>
          <a:prstDash val="solid"/>
          <a:miter lim="800000"/>
        </a:ln>
        <a:effectLst/>
      </dgm:spPr>
      <dgm:t>
        <a:bodyPr spcFirstLastPara="0" vert="horz" wrap="square" lIns="30480" tIns="20320" rIns="30480" bIns="20320" numCol="1" spcCol="1270" anchor="ctr" anchorCtr="0"/>
        <a:lstStyle/>
        <a:p>
          <a:r>
            <a:rPr lang="fr-FR" sz="1600" kern="1200" dirty="0">
              <a:solidFill>
                <a:prstClr val="black">
                  <a:hueOff val="0"/>
                  <a:satOff val="0"/>
                  <a:lumOff val="0"/>
                  <a:alphaOff val="0"/>
                </a:prstClr>
              </a:solidFill>
              <a:latin typeface="Tw Cen MT" panose="020B0602020104020603" pitchFamily="34" charset="77"/>
              <a:ea typeface="+mn-ea"/>
              <a:cs typeface="+mn-cs"/>
            </a:rPr>
            <a:t>L'employeur</a:t>
          </a:r>
          <a:r>
            <a:rPr lang="fr-FR" sz="1600" kern="1200" dirty="0">
              <a:latin typeface="Tw Cen MT" panose="020B0602020104020603" pitchFamily="34" charset="77"/>
            </a:rPr>
            <a:t> sanctionne une faute</a:t>
          </a:r>
          <a:endParaRPr lang="fr-FR" sz="1600" kern="1200" dirty="0"/>
        </a:p>
      </dgm:t>
    </dgm:pt>
    <dgm:pt modelId="{CC9077B5-E6D8-5348-9A55-F654DA25F64A}" type="parTrans" cxnId="{39843EDB-23AE-7740-9A35-E77BC5550BB6}">
      <dgm:prSet/>
      <dgm:spPr/>
      <dgm:t>
        <a:bodyPr/>
        <a:lstStyle/>
        <a:p>
          <a:endParaRPr lang="fr-FR"/>
        </a:p>
      </dgm:t>
    </dgm:pt>
    <dgm:pt modelId="{4F11736E-757F-4C4D-9585-419FA6F52AC1}" type="sibTrans" cxnId="{39843EDB-23AE-7740-9A35-E77BC5550BB6}">
      <dgm:prSet/>
      <dgm:spPr/>
      <dgm:t>
        <a:bodyPr/>
        <a:lstStyle/>
        <a:p>
          <a:endParaRPr lang="fr-FR"/>
        </a:p>
      </dgm:t>
    </dgm:pt>
    <dgm:pt modelId="{7702DC53-258F-854A-A79E-06011EBD46FD}">
      <dgm:prSet custT="1"/>
      <dgm:spPr/>
      <dgm:t>
        <a:bodyPr/>
        <a:lstStyle/>
        <a:p>
          <a:r>
            <a:rPr lang="fr-FR" sz="1600" dirty="0">
              <a:latin typeface="Tw Cen MT" panose="020B0602020104020603" pitchFamily="34" charset="77"/>
            </a:rPr>
            <a:t>La victime qui demande réparation à son employeur</a:t>
          </a:r>
        </a:p>
      </dgm:t>
    </dgm:pt>
    <dgm:pt modelId="{10F381B0-CDCD-9D42-BEF8-A821D5FAE915}" type="parTrans" cxnId="{36E53173-3D74-1347-8D6F-A4918FF4D17D}">
      <dgm:prSet/>
      <dgm:spPr/>
      <dgm:t>
        <a:bodyPr/>
        <a:lstStyle/>
        <a:p>
          <a:endParaRPr lang="fr-FR"/>
        </a:p>
      </dgm:t>
    </dgm:pt>
    <dgm:pt modelId="{77B80D6C-3D79-E643-AD59-195B1115F2EB}" type="sibTrans" cxnId="{36E53173-3D74-1347-8D6F-A4918FF4D17D}">
      <dgm:prSet/>
      <dgm:spPr/>
      <dgm:t>
        <a:bodyPr/>
        <a:lstStyle/>
        <a:p>
          <a:endParaRPr lang="fr-FR"/>
        </a:p>
      </dgm:t>
    </dgm:pt>
    <dgm:pt modelId="{F7FE3808-A307-D047-93E4-A733F7202BE6}">
      <dgm:prSet custT="1"/>
      <dgm:spPr/>
      <dgm:t>
        <a:bodyPr/>
        <a:lstStyle/>
        <a:p>
          <a:r>
            <a:rPr lang="fr-FR" sz="1600" dirty="0">
              <a:latin typeface="Tw Cen MT" panose="020B0602020104020603" pitchFamily="34" charset="77"/>
            </a:rPr>
            <a:t>L'État qui punit une infraction</a:t>
          </a:r>
        </a:p>
      </dgm:t>
    </dgm:pt>
    <dgm:pt modelId="{9590DBA0-BAE7-9942-A216-608BDAA73700}" type="parTrans" cxnId="{A4A299C4-0CA3-1D4E-8D99-2B979A537A6E}">
      <dgm:prSet/>
      <dgm:spPr/>
      <dgm:t>
        <a:bodyPr/>
        <a:lstStyle/>
        <a:p>
          <a:endParaRPr lang="fr-FR"/>
        </a:p>
      </dgm:t>
    </dgm:pt>
    <dgm:pt modelId="{9CF993A1-72CC-8B41-B569-D265E97D2363}" type="sibTrans" cxnId="{A4A299C4-0CA3-1D4E-8D99-2B979A537A6E}">
      <dgm:prSet/>
      <dgm:spPr/>
      <dgm:t>
        <a:bodyPr/>
        <a:lstStyle/>
        <a:p>
          <a:endParaRPr lang="fr-FR"/>
        </a:p>
      </dgm:t>
    </dgm:pt>
    <dgm:pt modelId="{FA785EAB-F8BA-F84A-A849-C2E80033A970}" type="pres">
      <dgm:prSet presAssocID="{243AC7B7-7323-744E-95C9-85F71C62D60A}" presName="diagram" presStyleCnt="0">
        <dgm:presLayoutVars>
          <dgm:chPref val="1"/>
          <dgm:dir/>
          <dgm:animOne val="branch"/>
          <dgm:animLvl val="lvl"/>
          <dgm:resizeHandles/>
        </dgm:presLayoutVars>
      </dgm:prSet>
      <dgm:spPr/>
    </dgm:pt>
    <dgm:pt modelId="{89181191-4350-0C47-82F3-B0720027F8C4}" type="pres">
      <dgm:prSet presAssocID="{6B12DC9A-1B8D-FF4E-956F-DADCDE1DE7A3}" presName="root" presStyleCnt="0"/>
      <dgm:spPr/>
    </dgm:pt>
    <dgm:pt modelId="{685CB7E2-13E1-704E-A5D4-283F9215A074}" type="pres">
      <dgm:prSet presAssocID="{6B12DC9A-1B8D-FF4E-956F-DADCDE1DE7A3}" presName="rootComposite" presStyleCnt="0"/>
      <dgm:spPr/>
    </dgm:pt>
    <dgm:pt modelId="{37F27979-5E22-7C41-9805-503EF5D7CC05}" type="pres">
      <dgm:prSet presAssocID="{6B12DC9A-1B8D-FF4E-956F-DADCDE1DE7A3}" presName="rootText" presStyleLbl="node1" presStyleIdx="0" presStyleCnt="4"/>
      <dgm:spPr/>
    </dgm:pt>
    <dgm:pt modelId="{4A11EB41-6AC3-0C4F-B634-5A7A9FE8330A}" type="pres">
      <dgm:prSet presAssocID="{6B12DC9A-1B8D-FF4E-956F-DADCDE1DE7A3}" presName="rootConnector" presStyleLbl="node1" presStyleIdx="0" presStyleCnt="4"/>
      <dgm:spPr/>
    </dgm:pt>
    <dgm:pt modelId="{04B042F2-EC73-AD4D-B807-1E9F425D31CE}" type="pres">
      <dgm:prSet presAssocID="{6B12DC9A-1B8D-FF4E-956F-DADCDE1DE7A3}" presName="childShape" presStyleCnt="0"/>
      <dgm:spPr/>
    </dgm:pt>
    <dgm:pt modelId="{4E0C877D-1CCC-AD45-B0F8-7F4941BB4A51}" type="pres">
      <dgm:prSet presAssocID="{CC9077B5-E6D8-5348-9A55-F654DA25F64A}" presName="Name13" presStyleLbl="parChTrans1D2" presStyleIdx="0" presStyleCnt="4"/>
      <dgm:spPr/>
    </dgm:pt>
    <dgm:pt modelId="{3A0B12C5-417A-B74A-96A2-B7A326A68A75}" type="pres">
      <dgm:prSet presAssocID="{3A74B91D-427B-2E45-A366-34CD7A12D6EC}" presName="childText" presStyleLbl="bgAcc1" presStyleIdx="0" presStyleCnt="4">
        <dgm:presLayoutVars>
          <dgm:bulletEnabled val="1"/>
        </dgm:presLayoutVars>
      </dgm:prSet>
      <dgm:spPr>
        <a:xfrm>
          <a:off x="342316" y="2039735"/>
          <a:ext cx="1363336" cy="852085"/>
        </a:xfrm>
        <a:prstGeom prst="roundRect">
          <a:avLst>
            <a:gd name="adj" fmla="val 10000"/>
          </a:avLst>
        </a:prstGeom>
      </dgm:spPr>
    </dgm:pt>
    <dgm:pt modelId="{EE670405-6ABC-DD4E-8B4C-AA4AAE8AABE3}" type="pres">
      <dgm:prSet presAssocID="{FFE523D5-581B-4B4E-B083-F3E63DC8F0A0}" presName="root" presStyleCnt="0"/>
      <dgm:spPr/>
    </dgm:pt>
    <dgm:pt modelId="{930CA8D4-B732-3A40-ADFA-B410BC689021}" type="pres">
      <dgm:prSet presAssocID="{FFE523D5-581B-4B4E-B083-F3E63DC8F0A0}" presName="rootComposite" presStyleCnt="0"/>
      <dgm:spPr/>
    </dgm:pt>
    <dgm:pt modelId="{BAA98A90-B848-0344-AFA6-9EB0CA3569B5}" type="pres">
      <dgm:prSet presAssocID="{FFE523D5-581B-4B4E-B083-F3E63DC8F0A0}" presName="rootText" presStyleLbl="node1" presStyleIdx="1" presStyleCnt="4"/>
      <dgm:spPr/>
    </dgm:pt>
    <dgm:pt modelId="{3D869C49-6746-CD45-91D1-4131F4AE104C}" type="pres">
      <dgm:prSet presAssocID="{FFE523D5-581B-4B4E-B083-F3E63DC8F0A0}" presName="rootConnector" presStyleLbl="node1" presStyleIdx="1" presStyleCnt="4"/>
      <dgm:spPr/>
    </dgm:pt>
    <dgm:pt modelId="{10CD91D6-CB56-3341-9BA8-F528C2F7D04F}" type="pres">
      <dgm:prSet presAssocID="{FFE523D5-581B-4B4E-B083-F3E63DC8F0A0}" presName="childShape" presStyleCnt="0"/>
      <dgm:spPr/>
    </dgm:pt>
    <dgm:pt modelId="{C7A5F481-9D1B-F54C-A443-16A98240E696}" type="pres">
      <dgm:prSet presAssocID="{9590DBA0-BAE7-9942-A216-608BDAA73700}" presName="Name13" presStyleLbl="parChTrans1D2" presStyleIdx="1" presStyleCnt="4"/>
      <dgm:spPr/>
    </dgm:pt>
    <dgm:pt modelId="{28140E5D-8A2F-5D4E-9FF5-6EF8CFA9A08A}" type="pres">
      <dgm:prSet presAssocID="{F7FE3808-A307-D047-93E4-A733F7202BE6}" presName="childText" presStyleLbl="bgAcc1" presStyleIdx="1" presStyleCnt="4">
        <dgm:presLayoutVars>
          <dgm:bulletEnabled val="1"/>
        </dgm:presLayoutVars>
      </dgm:prSet>
      <dgm:spPr/>
    </dgm:pt>
    <dgm:pt modelId="{35B30ECD-475D-614F-A648-4D1022BB394C}" type="pres">
      <dgm:prSet presAssocID="{657EF4BD-7C02-EE48-A310-5F896039371E}" presName="root" presStyleCnt="0"/>
      <dgm:spPr/>
    </dgm:pt>
    <dgm:pt modelId="{61D794DA-2707-C646-A202-4D2C7D844455}" type="pres">
      <dgm:prSet presAssocID="{657EF4BD-7C02-EE48-A310-5F896039371E}" presName="rootComposite" presStyleCnt="0"/>
      <dgm:spPr/>
    </dgm:pt>
    <dgm:pt modelId="{E989487C-FD78-9F4D-A015-989883EAEDEA}" type="pres">
      <dgm:prSet presAssocID="{657EF4BD-7C02-EE48-A310-5F896039371E}" presName="rootText" presStyleLbl="node1" presStyleIdx="2" presStyleCnt="4"/>
      <dgm:spPr/>
    </dgm:pt>
    <dgm:pt modelId="{D33EFD0B-A2E8-5F43-9CD5-DA6105434347}" type="pres">
      <dgm:prSet presAssocID="{657EF4BD-7C02-EE48-A310-5F896039371E}" presName="rootConnector" presStyleLbl="node1" presStyleIdx="2" presStyleCnt="4"/>
      <dgm:spPr/>
    </dgm:pt>
    <dgm:pt modelId="{F7190A62-1F02-AF4C-99B6-5DA03984B348}" type="pres">
      <dgm:prSet presAssocID="{657EF4BD-7C02-EE48-A310-5F896039371E}" presName="childShape" presStyleCnt="0"/>
      <dgm:spPr/>
    </dgm:pt>
    <dgm:pt modelId="{F2B7F5BF-A275-3F43-9FAF-017F9F6E8C2F}" type="pres">
      <dgm:prSet presAssocID="{10F381B0-CDCD-9D42-BEF8-A821D5FAE915}" presName="Name13" presStyleLbl="parChTrans1D2" presStyleIdx="2" presStyleCnt="4"/>
      <dgm:spPr/>
    </dgm:pt>
    <dgm:pt modelId="{5C1BDE15-5B0B-6847-A126-36A1447C58F9}" type="pres">
      <dgm:prSet presAssocID="{7702DC53-258F-854A-A79E-06011EBD46FD}" presName="childText" presStyleLbl="bgAcc1" presStyleIdx="2" presStyleCnt="4">
        <dgm:presLayoutVars>
          <dgm:bulletEnabled val="1"/>
        </dgm:presLayoutVars>
      </dgm:prSet>
      <dgm:spPr/>
    </dgm:pt>
    <dgm:pt modelId="{550F9BFB-325E-114A-B306-669E3427FFCF}" type="pres">
      <dgm:prSet presAssocID="{E9CF7F77-BD33-4946-8027-9FF4F794BF6C}" presName="root" presStyleCnt="0"/>
      <dgm:spPr/>
    </dgm:pt>
    <dgm:pt modelId="{29BA7D14-CC43-094F-B67A-C9B53D3D52E3}" type="pres">
      <dgm:prSet presAssocID="{E9CF7F77-BD33-4946-8027-9FF4F794BF6C}" presName="rootComposite" presStyleCnt="0"/>
      <dgm:spPr/>
    </dgm:pt>
    <dgm:pt modelId="{62351214-EA56-7946-9519-566505D83C44}" type="pres">
      <dgm:prSet presAssocID="{E9CF7F77-BD33-4946-8027-9FF4F794BF6C}" presName="rootText" presStyleLbl="node1" presStyleIdx="3" presStyleCnt="4"/>
      <dgm:spPr/>
    </dgm:pt>
    <dgm:pt modelId="{EF77E2BE-6F3E-C047-9680-880B5DCD0628}" type="pres">
      <dgm:prSet presAssocID="{E9CF7F77-BD33-4946-8027-9FF4F794BF6C}" presName="rootConnector" presStyleLbl="node1" presStyleIdx="3" presStyleCnt="4"/>
      <dgm:spPr/>
    </dgm:pt>
    <dgm:pt modelId="{49097BA8-C84E-6E4E-A49B-6339798CB750}" type="pres">
      <dgm:prSet presAssocID="{E9CF7F77-BD33-4946-8027-9FF4F794BF6C}" presName="childShape" presStyleCnt="0"/>
      <dgm:spPr/>
    </dgm:pt>
    <dgm:pt modelId="{DFE3A66E-B6B5-BA4D-9DEF-EFFBB85004A5}" type="pres">
      <dgm:prSet presAssocID="{6DA350E7-114E-C945-8D8D-742B6F97A6E6}" presName="Name13" presStyleLbl="parChTrans1D2" presStyleIdx="3" presStyleCnt="4"/>
      <dgm:spPr/>
    </dgm:pt>
    <dgm:pt modelId="{C7857F2D-6693-E547-9660-CC1F592B6683}" type="pres">
      <dgm:prSet presAssocID="{5AE54364-B883-B648-85AE-1DA2AFDABACF}" presName="childText" presStyleLbl="bgAcc1" presStyleIdx="3" presStyleCnt="4" custLinFactNeighborX="-2144">
        <dgm:presLayoutVars>
          <dgm:bulletEnabled val="1"/>
        </dgm:presLayoutVars>
      </dgm:prSet>
      <dgm:spPr/>
    </dgm:pt>
  </dgm:ptLst>
  <dgm:cxnLst>
    <dgm:cxn modelId="{A8F23504-D38F-C947-91A4-B328584FE99E}" type="presOf" srcId="{FFE523D5-581B-4B4E-B083-F3E63DC8F0A0}" destId="{3D869C49-6746-CD45-91D1-4131F4AE104C}" srcOrd="1" destOrd="0" presId="urn:microsoft.com/office/officeart/2005/8/layout/hierarchy3"/>
    <dgm:cxn modelId="{65371F14-C259-2B42-8767-B29C85CE44B7}" srcId="{243AC7B7-7323-744E-95C9-85F71C62D60A}" destId="{FFE523D5-581B-4B4E-B083-F3E63DC8F0A0}" srcOrd="1" destOrd="0" parTransId="{623A5F64-61E4-334D-9381-CF45EE907551}" sibTransId="{B8060245-9E8C-C24B-B26A-A7127F17153F}"/>
    <dgm:cxn modelId="{DF8B7627-634F-7843-831E-997DEAC38160}" type="presOf" srcId="{CC9077B5-E6D8-5348-9A55-F654DA25F64A}" destId="{4E0C877D-1CCC-AD45-B0F8-7F4941BB4A51}" srcOrd="0" destOrd="0" presId="urn:microsoft.com/office/officeart/2005/8/layout/hierarchy3"/>
    <dgm:cxn modelId="{0E94D92F-E441-3044-A1EB-1266129C8585}" type="presOf" srcId="{E9CF7F77-BD33-4946-8027-9FF4F794BF6C}" destId="{62351214-EA56-7946-9519-566505D83C44}" srcOrd="0" destOrd="0" presId="urn:microsoft.com/office/officeart/2005/8/layout/hierarchy3"/>
    <dgm:cxn modelId="{700A6C31-F653-374A-A3BD-5C887937167E}" type="presOf" srcId="{10F381B0-CDCD-9D42-BEF8-A821D5FAE915}" destId="{F2B7F5BF-A275-3F43-9FAF-017F9F6E8C2F}" srcOrd="0" destOrd="0" presId="urn:microsoft.com/office/officeart/2005/8/layout/hierarchy3"/>
    <dgm:cxn modelId="{DCDB6137-A30D-9D48-8917-725ACE2D611D}" srcId="{243AC7B7-7323-744E-95C9-85F71C62D60A}" destId="{E9CF7F77-BD33-4946-8027-9FF4F794BF6C}" srcOrd="3" destOrd="0" parTransId="{6B144B9A-969D-E14F-A01C-A83DC7F38F09}" sibTransId="{D27CDF22-5347-4A43-8F8E-92A3ABE59D6D}"/>
    <dgm:cxn modelId="{94AFC73F-B3BB-0147-A4A5-71F88D37C80C}" type="presOf" srcId="{5AE54364-B883-B648-85AE-1DA2AFDABACF}" destId="{C7857F2D-6693-E547-9660-CC1F592B6683}" srcOrd="0" destOrd="0" presId="urn:microsoft.com/office/officeart/2005/8/layout/hierarchy3"/>
    <dgm:cxn modelId="{875FAB62-BC66-5B4F-AEF8-815560E69EAE}" srcId="{E9CF7F77-BD33-4946-8027-9FF4F794BF6C}" destId="{5AE54364-B883-B648-85AE-1DA2AFDABACF}" srcOrd="0" destOrd="0" parTransId="{6DA350E7-114E-C945-8D8D-742B6F97A6E6}" sibTransId="{8CC94E4E-87F4-F94D-8B64-36FA231A79F2}"/>
    <dgm:cxn modelId="{9460C162-F8E7-8B4E-8840-D020BFEEB137}" type="presOf" srcId="{657EF4BD-7C02-EE48-A310-5F896039371E}" destId="{E989487C-FD78-9F4D-A015-989883EAEDEA}" srcOrd="0" destOrd="0" presId="urn:microsoft.com/office/officeart/2005/8/layout/hierarchy3"/>
    <dgm:cxn modelId="{2830D463-434C-EF45-835F-4D8152D524AF}" srcId="{243AC7B7-7323-744E-95C9-85F71C62D60A}" destId="{657EF4BD-7C02-EE48-A310-5F896039371E}" srcOrd="2" destOrd="0" parTransId="{A231FCA0-FF65-E343-8871-D7C43161CA19}" sibTransId="{C0E0148C-A020-E648-988C-8894664A5460}"/>
    <dgm:cxn modelId="{26027844-321D-0B46-89FD-0EE8944979FC}" type="presOf" srcId="{F7FE3808-A307-D047-93E4-A733F7202BE6}" destId="{28140E5D-8A2F-5D4E-9FF5-6EF8CFA9A08A}" srcOrd="0" destOrd="0" presId="urn:microsoft.com/office/officeart/2005/8/layout/hierarchy3"/>
    <dgm:cxn modelId="{2E32A369-C9ED-774E-A19C-70B577153B99}" type="presOf" srcId="{6DA350E7-114E-C945-8D8D-742B6F97A6E6}" destId="{DFE3A66E-B6B5-BA4D-9DEF-EFFBB85004A5}" srcOrd="0" destOrd="0" presId="urn:microsoft.com/office/officeart/2005/8/layout/hierarchy3"/>
    <dgm:cxn modelId="{36E53173-3D74-1347-8D6F-A4918FF4D17D}" srcId="{657EF4BD-7C02-EE48-A310-5F896039371E}" destId="{7702DC53-258F-854A-A79E-06011EBD46FD}" srcOrd="0" destOrd="0" parTransId="{10F381B0-CDCD-9D42-BEF8-A821D5FAE915}" sibTransId="{77B80D6C-3D79-E643-AD59-195B1115F2EB}"/>
    <dgm:cxn modelId="{1E40AD56-20D2-A14B-8C7C-31853CB2D5E4}" type="presOf" srcId="{E9CF7F77-BD33-4946-8027-9FF4F794BF6C}" destId="{EF77E2BE-6F3E-C047-9680-880B5DCD0628}" srcOrd="1" destOrd="0" presId="urn:microsoft.com/office/officeart/2005/8/layout/hierarchy3"/>
    <dgm:cxn modelId="{8FEB487A-0262-C34F-A9E5-DF83C6D5A207}" type="presOf" srcId="{6B12DC9A-1B8D-FF4E-956F-DADCDE1DE7A3}" destId="{37F27979-5E22-7C41-9805-503EF5D7CC05}" srcOrd="0" destOrd="0" presId="urn:microsoft.com/office/officeart/2005/8/layout/hierarchy3"/>
    <dgm:cxn modelId="{11BEC57A-06D5-BD4F-939A-B14204AF0E1D}" type="presOf" srcId="{3A74B91D-427B-2E45-A366-34CD7A12D6EC}" destId="{3A0B12C5-417A-B74A-96A2-B7A326A68A75}" srcOrd="0" destOrd="0" presId="urn:microsoft.com/office/officeart/2005/8/layout/hierarchy3"/>
    <dgm:cxn modelId="{85468B80-3AA3-AB4E-BBFD-E72B5CF0F072}" type="presOf" srcId="{243AC7B7-7323-744E-95C9-85F71C62D60A}" destId="{FA785EAB-F8BA-F84A-A849-C2E80033A970}" srcOrd="0" destOrd="0" presId="urn:microsoft.com/office/officeart/2005/8/layout/hierarchy3"/>
    <dgm:cxn modelId="{ACFF7391-C5F4-9A45-82AC-455E16CCF985}" type="presOf" srcId="{FFE523D5-581B-4B4E-B083-F3E63DC8F0A0}" destId="{BAA98A90-B848-0344-AFA6-9EB0CA3569B5}" srcOrd="0" destOrd="0" presId="urn:microsoft.com/office/officeart/2005/8/layout/hierarchy3"/>
    <dgm:cxn modelId="{E03772A0-171D-A141-8C20-9A85BF4D02A3}" srcId="{243AC7B7-7323-744E-95C9-85F71C62D60A}" destId="{6B12DC9A-1B8D-FF4E-956F-DADCDE1DE7A3}" srcOrd="0" destOrd="0" parTransId="{A489DFEE-3411-4B48-9849-76391B1F2892}" sibTransId="{DFB0D5BA-F092-EC40-8F61-F8E2ADA22C1D}"/>
    <dgm:cxn modelId="{A4A299C4-0CA3-1D4E-8D99-2B979A537A6E}" srcId="{FFE523D5-581B-4B4E-B083-F3E63DC8F0A0}" destId="{F7FE3808-A307-D047-93E4-A733F7202BE6}" srcOrd="0" destOrd="0" parTransId="{9590DBA0-BAE7-9942-A216-608BDAA73700}" sibTransId="{9CF993A1-72CC-8B41-B569-D265E97D2363}"/>
    <dgm:cxn modelId="{50CE41C5-6C3B-E94C-8ABF-DB44E6C6F209}" type="presOf" srcId="{9590DBA0-BAE7-9942-A216-608BDAA73700}" destId="{C7A5F481-9D1B-F54C-A443-16A98240E696}" srcOrd="0" destOrd="0" presId="urn:microsoft.com/office/officeart/2005/8/layout/hierarchy3"/>
    <dgm:cxn modelId="{811AF3C8-9436-424E-A14C-74F4F900A9D2}" type="presOf" srcId="{7702DC53-258F-854A-A79E-06011EBD46FD}" destId="{5C1BDE15-5B0B-6847-A126-36A1447C58F9}" srcOrd="0" destOrd="0" presId="urn:microsoft.com/office/officeart/2005/8/layout/hierarchy3"/>
    <dgm:cxn modelId="{FC55FBD1-0366-D44F-BAC3-67FCBF9492D6}" type="presOf" srcId="{6B12DC9A-1B8D-FF4E-956F-DADCDE1DE7A3}" destId="{4A11EB41-6AC3-0C4F-B634-5A7A9FE8330A}" srcOrd="1" destOrd="0" presId="urn:microsoft.com/office/officeart/2005/8/layout/hierarchy3"/>
    <dgm:cxn modelId="{39843EDB-23AE-7740-9A35-E77BC5550BB6}" srcId="{6B12DC9A-1B8D-FF4E-956F-DADCDE1DE7A3}" destId="{3A74B91D-427B-2E45-A366-34CD7A12D6EC}" srcOrd="0" destOrd="0" parTransId="{CC9077B5-E6D8-5348-9A55-F654DA25F64A}" sibTransId="{4F11736E-757F-4C4D-9585-419FA6F52AC1}"/>
    <dgm:cxn modelId="{9F7597E3-0F4C-E54B-8317-967A4FF8697E}" type="presOf" srcId="{657EF4BD-7C02-EE48-A310-5F896039371E}" destId="{D33EFD0B-A2E8-5F43-9CD5-DA6105434347}" srcOrd="1" destOrd="0" presId="urn:microsoft.com/office/officeart/2005/8/layout/hierarchy3"/>
    <dgm:cxn modelId="{87BD786C-E574-5948-BC9C-32EAD3B9E140}" type="presParOf" srcId="{FA785EAB-F8BA-F84A-A849-C2E80033A970}" destId="{89181191-4350-0C47-82F3-B0720027F8C4}" srcOrd="0" destOrd="0" presId="urn:microsoft.com/office/officeart/2005/8/layout/hierarchy3"/>
    <dgm:cxn modelId="{A1FB954B-9335-D04E-9848-6054B210A57D}" type="presParOf" srcId="{89181191-4350-0C47-82F3-B0720027F8C4}" destId="{685CB7E2-13E1-704E-A5D4-283F9215A074}" srcOrd="0" destOrd="0" presId="urn:microsoft.com/office/officeart/2005/8/layout/hierarchy3"/>
    <dgm:cxn modelId="{11100C33-7C47-A546-A0FB-80C2F1D935AF}" type="presParOf" srcId="{685CB7E2-13E1-704E-A5D4-283F9215A074}" destId="{37F27979-5E22-7C41-9805-503EF5D7CC05}" srcOrd="0" destOrd="0" presId="urn:microsoft.com/office/officeart/2005/8/layout/hierarchy3"/>
    <dgm:cxn modelId="{58DE7C47-EFCA-A940-8EDB-EEA0CDD58E02}" type="presParOf" srcId="{685CB7E2-13E1-704E-A5D4-283F9215A074}" destId="{4A11EB41-6AC3-0C4F-B634-5A7A9FE8330A}" srcOrd="1" destOrd="0" presId="urn:microsoft.com/office/officeart/2005/8/layout/hierarchy3"/>
    <dgm:cxn modelId="{0BD9BF4C-915F-054D-BD05-559097D670EC}" type="presParOf" srcId="{89181191-4350-0C47-82F3-B0720027F8C4}" destId="{04B042F2-EC73-AD4D-B807-1E9F425D31CE}" srcOrd="1" destOrd="0" presId="urn:microsoft.com/office/officeart/2005/8/layout/hierarchy3"/>
    <dgm:cxn modelId="{3BA5DDCF-7A0B-0749-B20C-2FC03CBF35D4}" type="presParOf" srcId="{04B042F2-EC73-AD4D-B807-1E9F425D31CE}" destId="{4E0C877D-1CCC-AD45-B0F8-7F4941BB4A51}" srcOrd="0" destOrd="0" presId="urn:microsoft.com/office/officeart/2005/8/layout/hierarchy3"/>
    <dgm:cxn modelId="{09E0A411-F159-6E41-84A7-788477DE1DE7}" type="presParOf" srcId="{04B042F2-EC73-AD4D-B807-1E9F425D31CE}" destId="{3A0B12C5-417A-B74A-96A2-B7A326A68A75}" srcOrd="1" destOrd="0" presId="urn:microsoft.com/office/officeart/2005/8/layout/hierarchy3"/>
    <dgm:cxn modelId="{117EBE18-AEF1-7A4A-BAE1-9EFC029A48C8}" type="presParOf" srcId="{FA785EAB-F8BA-F84A-A849-C2E80033A970}" destId="{EE670405-6ABC-DD4E-8B4C-AA4AAE8AABE3}" srcOrd="1" destOrd="0" presId="urn:microsoft.com/office/officeart/2005/8/layout/hierarchy3"/>
    <dgm:cxn modelId="{34373247-25F1-974F-891F-73A472838C81}" type="presParOf" srcId="{EE670405-6ABC-DD4E-8B4C-AA4AAE8AABE3}" destId="{930CA8D4-B732-3A40-ADFA-B410BC689021}" srcOrd="0" destOrd="0" presId="urn:microsoft.com/office/officeart/2005/8/layout/hierarchy3"/>
    <dgm:cxn modelId="{BF175C40-9B36-7342-A44D-AFD30BB3231C}" type="presParOf" srcId="{930CA8D4-B732-3A40-ADFA-B410BC689021}" destId="{BAA98A90-B848-0344-AFA6-9EB0CA3569B5}" srcOrd="0" destOrd="0" presId="urn:microsoft.com/office/officeart/2005/8/layout/hierarchy3"/>
    <dgm:cxn modelId="{29463B11-E71D-114F-BAC2-897BF28A31BA}" type="presParOf" srcId="{930CA8D4-B732-3A40-ADFA-B410BC689021}" destId="{3D869C49-6746-CD45-91D1-4131F4AE104C}" srcOrd="1" destOrd="0" presId="urn:microsoft.com/office/officeart/2005/8/layout/hierarchy3"/>
    <dgm:cxn modelId="{05EBC5B5-727C-AF46-9BF5-A6FE857F07CE}" type="presParOf" srcId="{EE670405-6ABC-DD4E-8B4C-AA4AAE8AABE3}" destId="{10CD91D6-CB56-3341-9BA8-F528C2F7D04F}" srcOrd="1" destOrd="0" presId="urn:microsoft.com/office/officeart/2005/8/layout/hierarchy3"/>
    <dgm:cxn modelId="{F9B327AA-416C-6B4E-A294-CE8D389F3E03}" type="presParOf" srcId="{10CD91D6-CB56-3341-9BA8-F528C2F7D04F}" destId="{C7A5F481-9D1B-F54C-A443-16A98240E696}" srcOrd="0" destOrd="0" presId="urn:microsoft.com/office/officeart/2005/8/layout/hierarchy3"/>
    <dgm:cxn modelId="{AA981A88-6FB8-1C4C-9D86-E41A8BF2C0F0}" type="presParOf" srcId="{10CD91D6-CB56-3341-9BA8-F528C2F7D04F}" destId="{28140E5D-8A2F-5D4E-9FF5-6EF8CFA9A08A}" srcOrd="1" destOrd="0" presId="urn:microsoft.com/office/officeart/2005/8/layout/hierarchy3"/>
    <dgm:cxn modelId="{DDA26904-4EB7-A348-AD41-69DF5AC7F1A0}" type="presParOf" srcId="{FA785EAB-F8BA-F84A-A849-C2E80033A970}" destId="{35B30ECD-475D-614F-A648-4D1022BB394C}" srcOrd="2" destOrd="0" presId="urn:microsoft.com/office/officeart/2005/8/layout/hierarchy3"/>
    <dgm:cxn modelId="{3F4058BE-5AD8-EF40-8B0A-D4896B362C7D}" type="presParOf" srcId="{35B30ECD-475D-614F-A648-4D1022BB394C}" destId="{61D794DA-2707-C646-A202-4D2C7D844455}" srcOrd="0" destOrd="0" presId="urn:microsoft.com/office/officeart/2005/8/layout/hierarchy3"/>
    <dgm:cxn modelId="{E287039C-7FAC-1C47-87D6-331298A4BE52}" type="presParOf" srcId="{61D794DA-2707-C646-A202-4D2C7D844455}" destId="{E989487C-FD78-9F4D-A015-989883EAEDEA}" srcOrd="0" destOrd="0" presId="urn:microsoft.com/office/officeart/2005/8/layout/hierarchy3"/>
    <dgm:cxn modelId="{2D6A825E-C4DB-9746-B35A-DD6808A3122F}" type="presParOf" srcId="{61D794DA-2707-C646-A202-4D2C7D844455}" destId="{D33EFD0B-A2E8-5F43-9CD5-DA6105434347}" srcOrd="1" destOrd="0" presId="urn:microsoft.com/office/officeart/2005/8/layout/hierarchy3"/>
    <dgm:cxn modelId="{25F2CCFB-6407-BC46-AA8B-88378E91040B}" type="presParOf" srcId="{35B30ECD-475D-614F-A648-4D1022BB394C}" destId="{F7190A62-1F02-AF4C-99B6-5DA03984B348}" srcOrd="1" destOrd="0" presId="urn:microsoft.com/office/officeart/2005/8/layout/hierarchy3"/>
    <dgm:cxn modelId="{A7F52036-68E8-424E-886D-4B0C460614B3}" type="presParOf" srcId="{F7190A62-1F02-AF4C-99B6-5DA03984B348}" destId="{F2B7F5BF-A275-3F43-9FAF-017F9F6E8C2F}" srcOrd="0" destOrd="0" presId="urn:microsoft.com/office/officeart/2005/8/layout/hierarchy3"/>
    <dgm:cxn modelId="{154F3E16-8966-2145-A6A3-E53EF75C67B4}" type="presParOf" srcId="{F7190A62-1F02-AF4C-99B6-5DA03984B348}" destId="{5C1BDE15-5B0B-6847-A126-36A1447C58F9}" srcOrd="1" destOrd="0" presId="urn:microsoft.com/office/officeart/2005/8/layout/hierarchy3"/>
    <dgm:cxn modelId="{7A7A231A-BF59-D748-948B-92C8E810DA87}" type="presParOf" srcId="{FA785EAB-F8BA-F84A-A849-C2E80033A970}" destId="{550F9BFB-325E-114A-B306-669E3427FFCF}" srcOrd="3" destOrd="0" presId="urn:microsoft.com/office/officeart/2005/8/layout/hierarchy3"/>
    <dgm:cxn modelId="{E2A250AE-9306-9949-91FA-F71661DE5AB1}" type="presParOf" srcId="{550F9BFB-325E-114A-B306-669E3427FFCF}" destId="{29BA7D14-CC43-094F-B67A-C9B53D3D52E3}" srcOrd="0" destOrd="0" presId="urn:microsoft.com/office/officeart/2005/8/layout/hierarchy3"/>
    <dgm:cxn modelId="{42274414-45FA-A146-97C8-B7A2F076D3E7}" type="presParOf" srcId="{29BA7D14-CC43-094F-B67A-C9B53D3D52E3}" destId="{62351214-EA56-7946-9519-566505D83C44}" srcOrd="0" destOrd="0" presId="urn:microsoft.com/office/officeart/2005/8/layout/hierarchy3"/>
    <dgm:cxn modelId="{959A010D-7FA8-424C-A7A2-EE2D87CA3A19}" type="presParOf" srcId="{29BA7D14-CC43-094F-B67A-C9B53D3D52E3}" destId="{EF77E2BE-6F3E-C047-9680-880B5DCD0628}" srcOrd="1" destOrd="0" presId="urn:microsoft.com/office/officeart/2005/8/layout/hierarchy3"/>
    <dgm:cxn modelId="{E36E9349-9F9C-A24F-A093-76701BE57707}" type="presParOf" srcId="{550F9BFB-325E-114A-B306-669E3427FFCF}" destId="{49097BA8-C84E-6E4E-A49B-6339798CB750}" srcOrd="1" destOrd="0" presId="urn:microsoft.com/office/officeart/2005/8/layout/hierarchy3"/>
    <dgm:cxn modelId="{6C7D7F66-C5D6-3B42-9296-B72FC578A198}" type="presParOf" srcId="{49097BA8-C84E-6E4E-A49B-6339798CB750}" destId="{DFE3A66E-B6B5-BA4D-9DEF-EFFBB85004A5}" srcOrd="0" destOrd="0" presId="urn:microsoft.com/office/officeart/2005/8/layout/hierarchy3"/>
    <dgm:cxn modelId="{1534BDA5-CF17-5146-B5B9-05C6B7E17D76}" type="presParOf" srcId="{49097BA8-C84E-6E4E-A49B-6339798CB750}" destId="{C7857F2D-6693-E547-9660-CC1F592B668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98A33D-8B86-684E-9078-B5F9F2D34A50}"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fr-FR"/>
        </a:p>
      </dgm:t>
    </dgm:pt>
    <dgm:pt modelId="{D5D59C3D-52A9-CA4E-928C-14AC1E61E19F}">
      <dgm:prSet phldrT="[Texte]"/>
      <dgm:spPr/>
      <dgm:t>
        <a:bodyPr/>
        <a:lstStyle/>
        <a:p>
          <a:r>
            <a:rPr lang="fr-FR" b="0" dirty="0">
              <a:latin typeface="Tw Cen MT" panose="020B0602020104020603" pitchFamily="34" charset="77"/>
            </a:rPr>
            <a:t>Délégués locaux du Défenseur des droits</a:t>
          </a:r>
        </a:p>
      </dgm:t>
    </dgm:pt>
    <dgm:pt modelId="{32FF5E3F-2F2A-6841-9BCD-2DD07F3AEA79}" type="parTrans" cxnId="{00F1BDE7-7156-1D4B-834C-2EBBADF3DC87}">
      <dgm:prSet/>
      <dgm:spPr/>
      <dgm:t>
        <a:bodyPr/>
        <a:lstStyle/>
        <a:p>
          <a:endParaRPr lang="fr-FR" b="0">
            <a:latin typeface="Tw Cen MT" panose="020B0602020104020603" pitchFamily="34" charset="77"/>
          </a:endParaRPr>
        </a:p>
      </dgm:t>
    </dgm:pt>
    <dgm:pt modelId="{6EF21F73-AD48-6A4F-B2AB-DC1F5CB5BC2A}" type="sibTrans" cxnId="{00F1BDE7-7156-1D4B-834C-2EBBADF3DC87}">
      <dgm:prSet/>
      <dgm:spPr/>
      <dgm:t>
        <a:bodyPr/>
        <a:lstStyle/>
        <a:p>
          <a:endParaRPr lang="fr-FR" b="0">
            <a:latin typeface="Tw Cen MT" panose="020B0602020104020603" pitchFamily="34" charset="77"/>
          </a:endParaRPr>
        </a:p>
      </dgm:t>
    </dgm:pt>
    <dgm:pt modelId="{BCDB8423-FF5A-E440-A52C-817F2ECBD0C6}">
      <dgm:prSet phldrT="[Texte]"/>
      <dgm:spPr/>
      <dgm:t>
        <a:bodyPr/>
        <a:lstStyle/>
        <a:p>
          <a:r>
            <a:rPr lang="fr-FR" b="0" dirty="0">
              <a:latin typeface="Tw Cen MT" panose="020B0602020104020603" pitchFamily="34" charset="77"/>
            </a:rPr>
            <a:t>Commissariat de Creil</a:t>
          </a:r>
        </a:p>
      </dgm:t>
    </dgm:pt>
    <dgm:pt modelId="{0183B5F5-67B3-8947-8345-F3680260AD56}" type="parTrans" cxnId="{3396003B-8F74-3F4E-96DA-6D2ECB4CD9D9}">
      <dgm:prSet/>
      <dgm:spPr/>
      <dgm:t>
        <a:bodyPr/>
        <a:lstStyle/>
        <a:p>
          <a:endParaRPr lang="fr-FR" b="0">
            <a:latin typeface="Tw Cen MT" panose="020B0602020104020603" pitchFamily="34" charset="77"/>
          </a:endParaRPr>
        </a:p>
      </dgm:t>
    </dgm:pt>
    <dgm:pt modelId="{3CD36C77-BB00-BD44-8AC7-6D8BCE6C4C50}" type="sibTrans" cxnId="{3396003B-8F74-3F4E-96DA-6D2ECB4CD9D9}">
      <dgm:prSet/>
      <dgm:spPr/>
      <dgm:t>
        <a:bodyPr/>
        <a:lstStyle/>
        <a:p>
          <a:endParaRPr lang="fr-FR" b="0">
            <a:latin typeface="Tw Cen MT" panose="020B0602020104020603" pitchFamily="34" charset="77"/>
          </a:endParaRPr>
        </a:p>
      </dgm:t>
    </dgm:pt>
    <dgm:pt modelId="{68BC7AD3-9513-6448-A3A7-92DE6AE13354}">
      <dgm:prSet/>
      <dgm:spPr/>
      <dgm:t>
        <a:bodyPr/>
        <a:lstStyle/>
        <a:p>
          <a:r>
            <a:rPr lang="fr-FR" b="0" dirty="0">
              <a:latin typeface="Tw Cen MT" panose="020B0602020104020603" pitchFamily="34" charset="77"/>
            </a:rPr>
            <a:t>SOS Racisme</a:t>
          </a:r>
        </a:p>
      </dgm:t>
    </dgm:pt>
    <dgm:pt modelId="{0DBB4856-AD0B-B248-BABF-D84FBDD1EBB1}" type="parTrans" cxnId="{B3FF954F-4E49-614B-BD8C-AF64A73B11F2}">
      <dgm:prSet/>
      <dgm:spPr/>
      <dgm:t>
        <a:bodyPr/>
        <a:lstStyle/>
        <a:p>
          <a:endParaRPr lang="fr-FR" b="0">
            <a:latin typeface="Tw Cen MT" panose="020B0602020104020603" pitchFamily="34" charset="77"/>
          </a:endParaRPr>
        </a:p>
      </dgm:t>
    </dgm:pt>
    <dgm:pt modelId="{9CB3171B-0DE8-5F4D-B024-61480038736E}" type="sibTrans" cxnId="{B3FF954F-4E49-614B-BD8C-AF64A73B11F2}">
      <dgm:prSet/>
      <dgm:spPr/>
      <dgm:t>
        <a:bodyPr/>
        <a:lstStyle/>
        <a:p>
          <a:endParaRPr lang="fr-FR" b="0">
            <a:latin typeface="Tw Cen MT" panose="020B0602020104020603" pitchFamily="34" charset="77"/>
          </a:endParaRPr>
        </a:p>
      </dgm:t>
    </dgm:pt>
    <dgm:pt modelId="{16164DCE-F531-0249-9096-26CA12A8C81C}">
      <dgm:prSet phldrT="[Texte]"/>
      <dgm:spPr/>
      <dgm:t>
        <a:bodyPr/>
        <a:lstStyle/>
        <a:p>
          <a:r>
            <a:rPr lang="fr-FR" b="0" dirty="0">
              <a:latin typeface="Tw Cen MT" panose="020B0602020104020603" pitchFamily="34" charset="77"/>
            </a:rPr>
            <a:t>Maison de la justice et du droit de Creil</a:t>
          </a:r>
        </a:p>
      </dgm:t>
    </dgm:pt>
    <dgm:pt modelId="{C0D4799E-0471-3649-B746-0A919FC4755C}" type="parTrans" cxnId="{93AA6DC7-2C1B-224C-9893-769F3A8C53C0}">
      <dgm:prSet/>
      <dgm:spPr/>
      <dgm:t>
        <a:bodyPr/>
        <a:lstStyle/>
        <a:p>
          <a:endParaRPr lang="fr-FR" b="0">
            <a:latin typeface="Tw Cen MT" panose="020B0602020104020603" pitchFamily="34" charset="77"/>
          </a:endParaRPr>
        </a:p>
      </dgm:t>
    </dgm:pt>
    <dgm:pt modelId="{F9552FD4-C9C9-B545-9FFD-CE4D1F67602D}" type="sibTrans" cxnId="{93AA6DC7-2C1B-224C-9893-769F3A8C53C0}">
      <dgm:prSet/>
      <dgm:spPr/>
      <dgm:t>
        <a:bodyPr/>
        <a:lstStyle/>
        <a:p>
          <a:endParaRPr lang="fr-FR" b="0">
            <a:latin typeface="Tw Cen MT" panose="020B0602020104020603" pitchFamily="34" charset="77"/>
          </a:endParaRPr>
        </a:p>
      </dgm:t>
    </dgm:pt>
    <dgm:pt modelId="{E46CC6A0-1A4C-2846-83AE-1DF3CACC342B}">
      <dgm:prSet/>
      <dgm:spPr/>
      <dgm:t>
        <a:bodyPr/>
        <a:lstStyle/>
        <a:p>
          <a:r>
            <a:rPr lang="fr-FR" b="0" dirty="0">
              <a:latin typeface="Tw Cen MT" panose="020B0602020104020603" pitchFamily="34" charset="77"/>
            </a:rPr>
            <a:t>Brigade de gendarmerie de Saint Leu d’</a:t>
          </a:r>
          <a:r>
            <a:rPr lang="fr-FR" b="0" dirty="0" err="1">
              <a:latin typeface="Tw Cen MT" panose="020B0602020104020603" pitchFamily="34" charset="77"/>
            </a:rPr>
            <a:t>Esserent</a:t>
          </a:r>
          <a:endParaRPr lang="fr-FR" b="0" dirty="0">
            <a:latin typeface="Tw Cen MT" panose="020B0602020104020603" pitchFamily="34" charset="77"/>
          </a:endParaRPr>
        </a:p>
      </dgm:t>
    </dgm:pt>
    <dgm:pt modelId="{0B33E5FA-FDBC-1545-8A71-882C6D306ED4}" type="parTrans" cxnId="{3A979991-200E-3749-9C4F-4497F7433017}">
      <dgm:prSet/>
      <dgm:spPr/>
      <dgm:t>
        <a:bodyPr/>
        <a:lstStyle/>
        <a:p>
          <a:endParaRPr lang="fr-FR" b="0">
            <a:latin typeface="Tw Cen MT" panose="020B0602020104020603" pitchFamily="34" charset="77"/>
          </a:endParaRPr>
        </a:p>
      </dgm:t>
    </dgm:pt>
    <dgm:pt modelId="{8A189F33-4645-EF46-BEB2-BC592A3BB79F}" type="sibTrans" cxnId="{3A979991-200E-3749-9C4F-4497F7433017}">
      <dgm:prSet/>
      <dgm:spPr/>
      <dgm:t>
        <a:bodyPr/>
        <a:lstStyle/>
        <a:p>
          <a:endParaRPr lang="fr-FR" b="0">
            <a:latin typeface="Tw Cen MT" panose="020B0602020104020603" pitchFamily="34" charset="77"/>
          </a:endParaRPr>
        </a:p>
      </dgm:t>
    </dgm:pt>
    <dgm:pt modelId="{C3EE6CBE-0E41-704C-B942-508508AB7ADC}">
      <dgm:prSet/>
      <dgm:spPr/>
      <dgm:t>
        <a:bodyPr/>
        <a:lstStyle/>
        <a:p>
          <a:r>
            <a:rPr lang="fr-FR" b="0" dirty="0">
              <a:latin typeface="Tw Cen MT" panose="020B0602020104020603" pitchFamily="34" charset="77"/>
            </a:rPr>
            <a:t>Ligue des droits de l’Homme de Creil</a:t>
          </a:r>
        </a:p>
      </dgm:t>
    </dgm:pt>
    <dgm:pt modelId="{E0782835-4A21-0242-B8C8-FF64B7440456}" type="parTrans" cxnId="{0A38DFF1-E081-A64C-8A93-2BAD9D53DB13}">
      <dgm:prSet/>
      <dgm:spPr/>
      <dgm:t>
        <a:bodyPr/>
        <a:lstStyle/>
        <a:p>
          <a:endParaRPr lang="fr-FR" b="0">
            <a:latin typeface="Tw Cen MT" panose="020B0602020104020603" pitchFamily="34" charset="77"/>
          </a:endParaRPr>
        </a:p>
      </dgm:t>
    </dgm:pt>
    <dgm:pt modelId="{5D5C1C58-A011-784F-9B72-8B89A0F6FCD0}" type="sibTrans" cxnId="{0A38DFF1-E081-A64C-8A93-2BAD9D53DB13}">
      <dgm:prSet/>
      <dgm:spPr/>
      <dgm:t>
        <a:bodyPr/>
        <a:lstStyle/>
        <a:p>
          <a:endParaRPr lang="fr-FR" b="0">
            <a:latin typeface="Tw Cen MT" panose="020B0602020104020603" pitchFamily="34" charset="77"/>
          </a:endParaRPr>
        </a:p>
      </dgm:t>
    </dgm:pt>
    <dgm:pt modelId="{8D316A02-005D-0D43-A25E-05F75A767583}">
      <dgm:prSet/>
      <dgm:spPr/>
      <dgm:t>
        <a:bodyPr/>
        <a:lstStyle/>
        <a:p>
          <a:r>
            <a:rPr lang="fr-FR" b="0" dirty="0">
              <a:latin typeface="Tw Cen MT" panose="020B0602020104020603" pitchFamily="34" charset="77"/>
            </a:rPr>
            <a:t>SOS Homophobie</a:t>
          </a:r>
        </a:p>
      </dgm:t>
    </dgm:pt>
    <dgm:pt modelId="{4E930B13-37B9-4F46-B305-8C7A99B176B8}" type="parTrans" cxnId="{3251340E-1A23-E34B-9C0E-A90CF59A6808}">
      <dgm:prSet/>
      <dgm:spPr/>
      <dgm:t>
        <a:bodyPr/>
        <a:lstStyle/>
        <a:p>
          <a:endParaRPr lang="fr-FR" b="0">
            <a:latin typeface="Tw Cen MT" panose="020B0602020104020603" pitchFamily="34" charset="77"/>
          </a:endParaRPr>
        </a:p>
      </dgm:t>
    </dgm:pt>
    <dgm:pt modelId="{2842C3D4-E948-C244-B812-474A23417855}" type="sibTrans" cxnId="{3251340E-1A23-E34B-9C0E-A90CF59A6808}">
      <dgm:prSet/>
      <dgm:spPr/>
      <dgm:t>
        <a:bodyPr/>
        <a:lstStyle/>
        <a:p>
          <a:endParaRPr lang="fr-FR" b="0">
            <a:latin typeface="Tw Cen MT" panose="020B0602020104020603" pitchFamily="34" charset="77"/>
          </a:endParaRPr>
        </a:p>
      </dgm:t>
    </dgm:pt>
    <dgm:pt modelId="{CDD5C583-A554-2B4A-A61F-F1EE31B3A249}">
      <dgm:prSet phldrT="[Texte]"/>
      <dgm:spPr/>
      <dgm:t>
        <a:bodyPr/>
        <a:lstStyle/>
        <a:p>
          <a:r>
            <a:rPr lang="fr-FR" b="0" dirty="0">
              <a:latin typeface="Tw Cen MT" panose="020B0602020104020603" pitchFamily="34" charset="77"/>
            </a:rPr>
            <a:t>CIDFF de l’Oise</a:t>
          </a:r>
        </a:p>
      </dgm:t>
    </dgm:pt>
    <dgm:pt modelId="{AA33FBB1-8474-6A42-A22D-1B70B2A54F22}" type="parTrans" cxnId="{0C67886D-A41B-DD4D-B98D-AAAC976179FE}">
      <dgm:prSet/>
      <dgm:spPr/>
      <dgm:t>
        <a:bodyPr/>
        <a:lstStyle/>
        <a:p>
          <a:endParaRPr lang="fr-FR" b="0">
            <a:latin typeface="Tw Cen MT" panose="020B0602020104020603" pitchFamily="34" charset="77"/>
          </a:endParaRPr>
        </a:p>
      </dgm:t>
    </dgm:pt>
    <dgm:pt modelId="{6843146E-0206-6943-86C2-07404C0EA5AA}" type="sibTrans" cxnId="{0C67886D-A41B-DD4D-B98D-AAAC976179FE}">
      <dgm:prSet/>
      <dgm:spPr/>
      <dgm:t>
        <a:bodyPr/>
        <a:lstStyle/>
        <a:p>
          <a:endParaRPr lang="fr-FR" b="0">
            <a:latin typeface="Tw Cen MT" panose="020B0602020104020603" pitchFamily="34" charset="77"/>
          </a:endParaRPr>
        </a:p>
      </dgm:t>
    </dgm:pt>
    <dgm:pt modelId="{0CAF950A-A1C3-FF47-B217-362ED084906E}" type="pres">
      <dgm:prSet presAssocID="{C998A33D-8B86-684E-9078-B5F9F2D34A50}" presName="diagram" presStyleCnt="0">
        <dgm:presLayoutVars>
          <dgm:dir/>
          <dgm:resizeHandles val="exact"/>
        </dgm:presLayoutVars>
      </dgm:prSet>
      <dgm:spPr/>
    </dgm:pt>
    <dgm:pt modelId="{6B12A12A-B2FE-0B4E-BC2E-AA22C187FA5C}" type="pres">
      <dgm:prSet presAssocID="{D5D59C3D-52A9-CA4E-928C-14AC1E61E19F}" presName="node" presStyleLbl="node1" presStyleIdx="0" presStyleCnt="8">
        <dgm:presLayoutVars>
          <dgm:bulletEnabled val="1"/>
        </dgm:presLayoutVars>
      </dgm:prSet>
      <dgm:spPr/>
    </dgm:pt>
    <dgm:pt modelId="{07B00FC2-2239-AE4A-89BB-5986995D9EF8}" type="pres">
      <dgm:prSet presAssocID="{6EF21F73-AD48-6A4F-B2AB-DC1F5CB5BC2A}" presName="sibTrans" presStyleCnt="0"/>
      <dgm:spPr/>
    </dgm:pt>
    <dgm:pt modelId="{9D768CA7-314E-6140-8FB3-21A1E85BB347}" type="pres">
      <dgm:prSet presAssocID="{16164DCE-F531-0249-9096-26CA12A8C81C}" presName="node" presStyleLbl="node1" presStyleIdx="1" presStyleCnt="8">
        <dgm:presLayoutVars>
          <dgm:bulletEnabled val="1"/>
        </dgm:presLayoutVars>
      </dgm:prSet>
      <dgm:spPr/>
    </dgm:pt>
    <dgm:pt modelId="{7D46F389-8B3B-C948-BEE5-25E823710041}" type="pres">
      <dgm:prSet presAssocID="{F9552FD4-C9C9-B545-9FFD-CE4D1F67602D}" presName="sibTrans" presStyleCnt="0"/>
      <dgm:spPr/>
    </dgm:pt>
    <dgm:pt modelId="{854C5066-CA3D-7841-9A92-77D384FF0831}" type="pres">
      <dgm:prSet presAssocID="{BCDB8423-FF5A-E440-A52C-817F2ECBD0C6}" presName="node" presStyleLbl="node1" presStyleIdx="2" presStyleCnt="8">
        <dgm:presLayoutVars>
          <dgm:bulletEnabled val="1"/>
        </dgm:presLayoutVars>
      </dgm:prSet>
      <dgm:spPr/>
    </dgm:pt>
    <dgm:pt modelId="{BD46A75F-A98E-554A-AE09-098984DB0255}" type="pres">
      <dgm:prSet presAssocID="{3CD36C77-BB00-BD44-8AC7-6D8BCE6C4C50}" presName="sibTrans" presStyleCnt="0"/>
      <dgm:spPr/>
    </dgm:pt>
    <dgm:pt modelId="{C15D6FE2-B665-384D-A281-13C5ABC66B59}" type="pres">
      <dgm:prSet presAssocID="{E46CC6A0-1A4C-2846-83AE-1DF3CACC342B}" presName="node" presStyleLbl="node1" presStyleIdx="3" presStyleCnt="8">
        <dgm:presLayoutVars>
          <dgm:bulletEnabled val="1"/>
        </dgm:presLayoutVars>
      </dgm:prSet>
      <dgm:spPr/>
    </dgm:pt>
    <dgm:pt modelId="{72040297-0C76-2F4C-836A-7F80E37E39A2}" type="pres">
      <dgm:prSet presAssocID="{8A189F33-4645-EF46-BEB2-BC592A3BB79F}" presName="sibTrans" presStyleCnt="0"/>
      <dgm:spPr/>
    </dgm:pt>
    <dgm:pt modelId="{1EDC035F-8C70-664C-9E52-3492A8EE0E25}" type="pres">
      <dgm:prSet presAssocID="{CDD5C583-A554-2B4A-A61F-F1EE31B3A249}" presName="node" presStyleLbl="node1" presStyleIdx="4" presStyleCnt="8">
        <dgm:presLayoutVars>
          <dgm:bulletEnabled val="1"/>
        </dgm:presLayoutVars>
      </dgm:prSet>
      <dgm:spPr/>
    </dgm:pt>
    <dgm:pt modelId="{ACC6A0F9-9677-EE41-AE6B-24E8D65834CF}" type="pres">
      <dgm:prSet presAssocID="{6843146E-0206-6943-86C2-07404C0EA5AA}" presName="sibTrans" presStyleCnt="0"/>
      <dgm:spPr/>
    </dgm:pt>
    <dgm:pt modelId="{BB87621A-C487-DF41-80FB-C5FBF08D76BE}" type="pres">
      <dgm:prSet presAssocID="{C3EE6CBE-0E41-704C-B942-508508AB7ADC}" presName="node" presStyleLbl="node1" presStyleIdx="5" presStyleCnt="8">
        <dgm:presLayoutVars>
          <dgm:bulletEnabled val="1"/>
        </dgm:presLayoutVars>
      </dgm:prSet>
      <dgm:spPr/>
    </dgm:pt>
    <dgm:pt modelId="{875F5B69-FB42-434D-B0F0-A26C5D2C0985}" type="pres">
      <dgm:prSet presAssocID="{5D5C1C58-A011-784F-9B72-8B89A0F6FCD0}" presName="sibTrans" presStyleCnt="0"/>
      <dgm:spPr/>
    </dgm:pt>
    <dgm:pt modelId="{7B8083C1-9CC7-B341-9D79-3FB7A38E2ED0}" type="pres">
      <dgm:prSet presAssocID="{8D316A02-005D-0D43-A25E-05F75A767583}" presName="node" presStyleLbl="node1" presStyleIdx="6" presStyleCnt="8">
        <dgm:presLayoutVars>
          <dgm:bulletEnabled val="1"/>
        </dgm:presLayoutVars>
      </dgm:prSet>
      <dgm:spPr/>
    </dgm:pt>
    <dgm:pt modelId="{015577B4-F111-5E42-B242-2D7B676F91FC}" type="pres">
      <dgm:prSet presAssocID="{2842C3D4-E948-C244-B812-474A23417855}" presName="sibTrans" presStyleCnt="0"/>
      <dgm:spPr/>
    </dgm:pt>
    <dgm:pt modelId="{AF325A28-8071-2E48-8FAE-BD90476A858C}" type="pres">
      <dgm:prSet presAssocID="{68BC7AD3-9513-6448-A3A7-92DE6AE13354}" presName="node" presStyleLbl="node1" presStyleIdx="7" presStyleCnt="8">
        <dgm:presLayoutVars>
          <dgm:bulletEnabled val="1"/>
        </dgm:presLayoutVars>
      </dgm:prSet>
      <dgm:spPr/>
    </dgm:pt>
  </dgm:ptLst>
  <dgm:cxnLst>
    <dgm:cxn modelId="{7AEDF80A-52FE-9841-875E-40C58855A9E0}" type="presOf" srcId="{68BC7AD3-9513-6448-A3A7-92DE6AE13354}" destId="{AF325A28-8071-2E48-8FAE-BD90476A858C}" srcOrd="0" destOrd="0" presId="urn:microsoft.com/office/officeart/2005/8/layout/default"/>
    <dgm:cxn modelId="{3251340E-1A23-E34B-9C0E-A90CF59A6808}" srcId="{C998A33D-8B86-684E-9078-B5F9F2D34A50}" destId="{8D316A02-005D-0D43-A25E-05F75A767583}" srcOrd="6" destOrd="0" parTransId="{4E930B13-37B9-4F46-B305-8C7A99B176B8}" sibTransId="{2842C3D4-E948-C244-B812-474A23417855}"/>
    <dgm:cxn modelId="{99E3772D-C917-8943-9FB2-EF66CC11E7E2}" type="presOf" srcId="{C3EE6CBE-0E41-704C-B942-508508AB7ADC}" destId="{BB87621A-C487-DF41-80FB-C5FBF08D76BE}" srcOrd="0" destOrd="0" presId="urn:microsoft.com/office/officeart/2005/8/layout/default"/>
    <dgm:cxn modelId="{3396003B-8F74-3F4E-96DA-6D2ECB4CD9D9}" srcId="{C998A33D-8B86-684E-9078-B5F9F2D34A50}" destId="{BCDB8423-FF5A-E440-A52C-817F2ECBD0C6}" srcOrd="2" destOrd="0" parTransId="{0183B5F5-67B3-8947-8345-F3680260AD56}" sibTransId="{3CD36C77-BB00-BD44-8AC7-6D8BCE6C4C50}"/>
    <dgm:cxn modelId="{9D26EC3C-18C6-6849-8F2B-C3E841BDE522}" type="presOf" srcId="{8D316A02-005D-0D43-A25E-05F75A767583}" destId="{7B8083C1-9CC7-B341-9D79-3FB7A38E2ED0}" srcOrd="0" destOrd="0" presId="urn:microsoft.com/office/officeart/2005/8/layout/default"/>
    <dgm:cxn modelId="{B0F5E26B-7207-D84B-B354-DC6C4FD4A000}" type="presOf" srcId="{BCDB8423-FF5A-E440-A52C-817F2ECBD0C6}" destId="{854C5066-CA3D-7841-9A92-77D384FF0831}" srcOrd="0" destOrd="0" presId="urn:microsoft.com/office/officeart/2005/8/layout/default"/>
    <dgm:cxn modelId="{0C67886D-A41B-DD4D-B98D-AAAC976179FE}" srcId="{C998A33D-8B86-684E-9078-B5F9F2D34A50}" destId="{CDD5C583-A554-2B4A-A61F-F1EE31B3A249}" srcOrd="4" destOrd="0" parTransId="{AA33FBB1-8474-6A42-A22D-1B70B2A54F22}" sibTransId="{6843146E-0206-6943-86C2-07404C0EA5AA}"/>
    <dgm:cxn modelId="{B3FF954F-4E49-614B-BD8C-AF64A73B11F2}" srcId="{C998A33D-8B86-684E-9078-B5F9F2D34A50}" destId="{68BC7AD3-9513-6448-A3A7-92DE6AE13354}" srcOrd="7" destOrd="0" parTransId="{0DBB4856-AD0B-B248-BABF-D84FBDD1EBB1}" sibTransId="{9CB3171B-0DE8-5F4D-B024-61480038736E}"/>
    <dgm:cxn modelId="{C7CFE64F-2520-0045-8D6E-2E1091E02543}" type="presOf" srcId="{D5D59C3D-52A9-CA4E-928C-14AC1E61E19F}" destId="{6B12A12A-B2FE-0B4E-BC2E-AA22C187FA5C}" srcOrd="0" destOrd="0" presId="urn:microsoft.com/office/officeart/2005/8/layout/default"/>
    <dgm:cxn modelId="{3A979991-200E-3749-9C4F-4497F7433017}" srcId="{C998A33D-8B86-684E-9078-B5F9F2D34A50}" destId="{E46CC6A0-1A4C-2846-83AE-1DF3CACC342B}" srcOrd="3" destOrd="0" parTransId="{0B33E5FA-FDBC-1545-8A71-882C6D306ED4}" sibTransId="{8A189F33-4645-EF46-BEB2-BC592A3BB79F}"/>
    <dgm:cxn modelId="{93AA6DC7-2C1B-224C-9893-769F3A8C53C0}" srcId="{C998A33D-8B86-684E-9078-B5F9F2D34A50}" destId="{16164DCE-F531-0249-9096-26CA12A8C81C}" srcOrd="1" destOrd="0" parTransId="{C0D4799E-0471-3649-B746-0A919FC4755C}" sibTransId="{F9552FD4-C9C9-B545-9FFD-CE4D1F67602D}"/>
    <dgm:cxn modelId="{8E3D90C8-2478-5D4D-ABD7-C75B79D6930A}" type="presOf" srcId="{CDD5C583-A554-2B4A-A61F-F1EE31B3A249}" destId="{1EDC035F-8C70-664C-9E52-3492A8EE0E25}" srcOrd="0" destOrd="0" presId="urn:microsoft.com/office/officeart/2005/8/layout/default"/>
    <dgm:cxn modelId="{F53A51E2-7012-A245-9DDE-1C76839983ED}" type="presOf" srcId="{16164DCE-F531-0249-9096-26CA12A8C81C}" destId="{9D768CA7-314E-6140-8FB3-21A1E85BB347}" srcOrd="0" destOrd="0" presId="urn:microsoft.com/office/officeart/2005/8/layout/default"/>
    <dgm:cxn modelId="{00F1BDE7-7156-1D4B-834C-2EBBADF3DC87}" srcId="{C998A33D-8B86-684E-9078-B5F9F2D34A50}" destId="{D5D59C3D-52A9-CA4E-928C-14AC1E61E19F}" srcOrd="0" destOrd="0" parTransId="{32FF5E3F-2F2A-6841-9BCD-2DD07F3AEA79}" sibTransId="{6EF21F73-AD48-6A4F-B2AB-DC1F5CB5BC2A}"/>
    <dgm:cxn modelId="{0BAF0FF1-0C3B-EF4C-A33F-B4E69B8C82CD}" type="presOf" srcId="{E46CC6A0-1A4C-2846-83AE-1DF3CACC342B}" destId="{C15D6FE2-B665-384D-A281-13C5ABC66B59}" srcOrd="0" destOrd="0" presId="urn:microsoft.com/office/officeart/2005/8/layout/default"/>
    <dgm:cxn modelId="{0A38DFF1-E081-A64C-8A93-2BAD9D53DB13}" srcId="{C998A33D-8B86-684E-9078-B5F9F2D34A50}" destId="{C3EE6CBE-0E41-704C-B942-508508AB7ADC}" srcOrd="5" destOrd="0" parTransId="{E0782835-4A21-0242-B8C8-FF64B7440456}" sibTransId="{5D5C1C58-A011-784F-9B72-8B89A0F6FCD0}"/>
    <dgm:cxn modelId="{F02831F9-B9D8-5142-86A7-5E640AF21A0B}" type="presOf" srcId="{C998A33D-8B86-684E-9078-B5F9F2D34A50}" destId="{0CAF950A-A1C3-FF47-B217-362ED084906E}" srcOrd="0" destOrd="0" presId="urn:microsoft.com/office/officeart/2005/8/layout/default"/>
    <dgm:cxn modelId="{EA950A08-AAE7-A441-8CB4-1C9CE38120D0}" type="presParOf" srcId="{0CAF950A-A1C3-FF47-B217-362ED084906E}" destId="{6B12A12A-B2FE-0B4E-BC2E-AA22C187FA5C}" srcOrd="0" destOrd="0" presId="urn:microsoft.com/office/officeart/2005/8/layout/default"/>
    <dgm:cxn modelId="{FF6B3002-C6BF-DD4C-956D-AABA119A1FF9}" type="presParOf" srcId="{0CAF950A-A1C3-FF47-B217-362ED084906E}" destId="{07B00FC2-2239-AE4A-89BB-5986995D9EF8}" srcOrd="1" destOrd="0" presId="urn:microsoft.com/office/officeart/2005/8/layout/default"/>
    <dgm:cxn modelId="{D91A3DDC-6058-3342-A363-454DF491C096}" type="presParOf" srcId="{0CAF950A-A1C3-FF47-B217-362ED084906E}" destId="{9D768CA7-314E-6140-8FB3-21A1E85BB347}" srcOrd="2" destOrd="0" presId="urn:microsoft.com/office/officeart/2005/8/layout/default"/>
    <dgm:cxn modelId="{A006830A-9A1B-9148-A0B3-F9227025FFE5}" type="presParOf" srcId="{0CAF950A-A1C3-FF47-B217-362ED084906E}" destId="{7D46F389-8B3B-C948-BEE5-25E823710041}" srcOrd="3" destOrd="0" presId="urn:microsoft.com/office/officeart/2005/8/layout/default"/>
    <dgm:cxn modelId="{20D5CECA-CECB-F643-A8FB-9AB329EE0144}" type="presParOf" srcId="{0CAF950A-A1C3-FF47-B217-362ED084906E}" destId="{854C5066-CA3D-7841-9A92-77D384FF0831}" srcOrd="4" destOrd="0" presId="urn:microsoft.com/office/officeart/2005/8/layout/default"/>
    <dgm:cxn modelId="{4D5DC7DE-7D6B-7343-B1F9-355C256251B2}" type="presParOf" srcId="{0CAF950A-A1C3-FF47-B217-362ED084906E}" destId="{BD46A75F-A98E-554A-AE09-098984DB0255}" srcOrd="5" destOrd="0" presId="urn:microsoft.com/office/officeart/2005/8/layout/default"/>
    <dgm:cxn modelId="{8D6B8A23-B7A4-0A46-A1DF-9837CD3C0045}" type="presParOf" srcId="{0CAF950A-A1C3-FF47-B217-362ED084906E}" destId="{C15D6FE2-B665-384D-A281-13C5ABC66B59}" srcOrd="6" destOrd="0" presId="urn:microsoft.com/office/officeart/2005/8/layout/default"/>
    <dgm:cxn modelId="{435E3EDF-F4C3-B848-80C7-F6F880CBA9EF}" type="presParOf" srcId="{0CAF950A-A1C3-FF47-B217-362ED084906E}" destId="{72040297-0C76-2F4C-836A-7F80E37E39A2}" srcOrd="7" destOrd="0" presId="urn:microsoft.com/office/officeart/2005/8/layout/default"/>
    <dgm:cxn modelId="{BC5A7CB1-53AD-F64C-A9C4-496D19571EBB}" type="presParOf" srcId="{0CAF950A-A1C3-FF47-B217-362ED084906E}" destId="{1EDC035F-8C70-664C-9E52-3492A8EE0E25}" srcOrd="8" destOrd="0" presId="urn:microsoft.com/office/officeart/2005/8/layout/default"/>
    <dgm:cxn modelId="{C5EC356E-9901-9145-898B-E6491D897785}" type="presParOf" srcId="{0CAF950A-A1C3-FF47-B217-362ED084906E}" destId="{ACC6A0F9-9677-EE41-AE6B-24E8D65834CF}" srcOrd="9" destOrd="0" presId="urn:microsoft.com/office/officeart/2005/8/layout/default"/>
    <dgm:cxn modelId="{C05DB8C6-22B7-5549-86F1-ED05F3787204}" type="presParOf" srcId="{0CAF950A-A1C3-FF47-B217-362ED084906E}" destId="{BB87621A-C487-DF41-80FB-C5FBF08D76BE}" srcOrd="10" destOrd="0" presId="urn:microsoft.com/office/officeart/2005/8/layout/default"/>
    <dgm:cxn modelId="{6DF6DEC3-3304-C14B-8E24-2D8CC18782FB}" type="presParOf" srcId="{0CAF950A-A1C3-FF47-B217-362ED084906E}" destId="{875F5B69-FB42-434D-B0F0-A26C5D2C0985}" srcOrd="11" destOrd="0" presId="urn:microsoft.com/office/officeart/2005/8/layout/default"/>
    <dgm:cxn modelId="{F2212EFD-B0A1-6E48-BC02-2E6D9B98A1F5}" type="presParOf" srcId="{0CAF950A-A1C3-FF47-B217-362ED084906E}" destId="{7B8083C1-9CC7-B341-9D79-3FB7A38E2ED0}" srcOrd="12" destOrd="0" presId="urn:microsoft.com/office/officeart/2005/8/layout/default"/>
    <dgm:cxn modelId="{8FDC9D82-F3D4-9D44-8793-8BE7CA26045F}" type="presParOf" srcId="{0CAF950A-A1C3-FF47-B217-362ED084906E}" destId="{015577B4-F111-5E42-B242-2D7B676F91FC}" srcOrd="13" destOrd="0" presId="urn:microsoft.com/office/officeart/2005/8/layout/default"/>
    <dgm:cxn modelId="{0CFFF63F-3F2D-E74A-8570-983E1671D806}" type="presParOf" srcId="{0CAF950A-A1C3-FF47-B217-362ED084906E}" destId="{AF325A28-8071-2E48-8FAE-BD90476A858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122FB-BF0D-6A48-9624-A7A6D08113F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fr-FR"/>
        </a:p>
      </dgm:t>
    </dgm:pt>
    <dgm:pt modelId="{2EE448DA-219C-0241-92E4-C20C6A54F0DE}">
      <dgm:prSet phldrT="[Texte]"/>
      <dgm:spPr>
        <a:solidFill>
          <a:schemeClr val="accent1">
            <a:lumMod val="60000"/>
            <a:lumOff val="40000"/>
          </a:schemeClr>
        </a:solidFill>
      </dgm:spPr>
      <dgm:t>
        <a:bodyPr/>
        <a:lstStyle/>
        <a:p>
          <a:r>
            <a:rPr lang="fr-FR" dirty="0">
              <a:latin typeface="Tw Cen MT" panose="020B0602020104020603" pitchFamily="34" charset="77"/>
            </a:rPr>
            <a:t>Discrimination directe</a:t>
          </a:r>
        </a:p>
      </dgm:t>
    </dgm:pt>
    <dgm:pt modelId="{CA83D97E-BF05-6240-BF16-6D535CACE5F1}" type="parTrans" cxnId="{F11B7F1D-D638-B14D-A8E7-D0C6BB9EF70E}">
      <dgm:prSet/>
      <dgm:spPr/>
      <dgm:t>
        <a:bodyPr/>
        <a:lstStyle/>
        <a:p>
          <a:endParaRPr lang="fr-FR">
            <a:latin typeface="Tw Cen MT" panose="020B0602020104020603" pitchFamily="34" charset="77"/>
          </a:endParaRPr>
        </a:p>
      </dgm:t>
    </dgm:pt>
    <dgm:pt modelId="{CDFB7F9C-141E-874D-AA05-F1AB8B03C810}" type="sibTrans" cxnId="{F11B7F1D-D638-B14D-A8E7-D0C6BB9EF70E}">
      <dgm:prSet/>
      <dgm:spPr/>
      <dgm:t>
        <a:bodyPr/>
        <a:lstStyle/>
        <a:p>
          <a:endParaRPr lang="fr-FR">
            <a:latin typeface="Tw Cen MT" panose="020B0602020104020603" pitchFamily="34" charset="77"/>
          </a:endParaRPr>
        </a:p>
      </dgm:t>
    </dgm:pt>
    <dgm:pt modelId="{35439362-A03D-A341-840C-5430CAAC353A}">
      <dgm:prSet phldrT="[Texte]"/>
      <dgm:spPr>
        <a:solidFill>
          <a:schemeClr val="accent1">
            <a:lumMod val="60000"/>
            <a:lumOff val="40000"/>
          </a:schemeClr>
        </a:solidFill>
      </dgm:spPr>
      <dgm:t>
        <a:bodyPr/>
        <a:lstStyle/>
        <a:p>
          <a:r>
            <a:rPr lang="fr-FR" dirty="0">
              <a:latin typeface="Tw Cen MT" panose="020B0602020104020603" pitchFamily="34" charset="77"/>
            </a:rPr>
            <a:t>Discrimination indirecte</a:t>
          </a:r>
        </a:p>
      </dgm:t>
    </dgm:pt>
    <dgm:pt modelId="{360AF4A2-0199-7B43-979D-37CC7C7D56A9}" type="parTrans" cxnId="{3D7E8985-2C65-A842-A4A1-FC2632FB3199}">
      <dgm:prSet/>
      <dgm:spPr/>
      <dgm:t>
        <a:bodyPr/>
        <a:lstStyle/>
        <a:p>
          <a:endParaRPr lang="fr-FR">
            <a:latin typeface="Tw Cen MT" panose="020B0602020104020603" pitchFamily="34" charset="77"/>
          </a:endParaRPr>
        </a:p>
      </dgm:t>
    </dgm:pt>
    <dgm:pt modelId="{51670175-1004-4345-BD7E-18A1D2DCA95A}" type="sibTrans" cxnId="{3D7E8985-2C65-A842-A4A1-FC2632FB3199}">
      <dgm:prSet/>
      <dgm:spPr/>
      <dgm:t>
        <a:bodyPr/>
        <a:lstStyle/>
        <a:p>
          <a:endParaRPr lang="fr-FR">
            <a:latin typeface="Tw Cen MT" panose="020B0602020104020603" pitchFamily="34" charset="77"/>
          </a:endParaRPr>
        </a:p>
      </dgm:t>
    </dgm:pt>
    <dgm:pt modelId="{DE21C52E-7F61-9C4D-A90F-8CE337FEBB84}">
      <dgm:prSet phldrT="[Texte]"/>
      <dgm:spPr>
        <a:solidFill>
          <a:schemeClr val="accent1">
            <a:lumMod val="60000"/>
            <a:lumOff val="40000"/>
          </a:schemeClr>
        </a:solidFill>
      </dgm:spPr>
      <dgm:t>
        <a:bodyPr/>
        <a:lstStyle/>
        <a:p>
          <a:r>
            <a:rPr lang="fr-FR" dirty="0">
              <a:latin typeface="Tw Cen MT" panose="020B0602020104020603" pitchFamily="34" charset="77"/>
            </a:rPr>
            <a:t>Agissement discriminatoire</a:t>
          </a:r>
        </a:p>
      </dgm:t>
    </dgm:pt>
    <dgm:pt modelId="{690D0E01-E837-884E-8985-F25AE641C977}" type="parTrans" cxnId="{68E14EBB-2431-E54D-A776-982C8A3C2A50}">
      <dgm:prSet/>
      <dgm:spPr/>
      <dgm:t>
        <a:bodyPr/>
        <a:lstStyle/>
        <a:p>
          <a:endParaRPr lang="fr-FR">
            <a:latin typeface="Tw Cen MT" panose="020B0602020104020603" pitchFamily="34" charset="77"/>
          </a:endParaRPr>
        </a:p>
      </dgm:t>
    </dgm:pt>
    <dgm:pt modelId="{44B8C284-4D31-6E4C-91D4-DFCCB374A48D}" type="sibTrans" cxnId="{68E14EBB-2431-E54D-A776-982C8A3C2A50}">
      <dgm:prSet/>
      <dgm:spPr/>
      <dgm:t>
        <a:bodyPr/>
        <a:lstStyle/>
        <a:p>
          <a:endParaRPr lang="fr-FR">
            <a:latin typeface="Tw Cen MT" panose="020B0602020104020603" pitchFamily="34" charset="77"/>
          </a:endParaRPr>
        </a:p>
      </dgm:t>
    </dgm:pt>
    <dgm:pt modelId="{52776455-D719-CB45-89D2-335029428F16}" type="pres">
      <dgm:prSet presAssocID="{F88122FB-BF0D-6A48-9624-A7A6D08113F4}" presName="diagram" presStyleCnt="0">
        <dgm:presLayoutVars>
          <dgm:dir/>
          <dgm:resizeHandles val="exact"/>
        </dgm:presLayoutVars>
      </dgm:prSet>
      <dgm:spPr/>
    </dgm:pt>
    <dgm:pt modelId="{44936867-71C1-4544-AE1B-90179B8A839C}" type="pres">
      <dgm:prSet presAssocID="{2EE448DA-219C-0241-92E4-C20C6A54F0DE}" presName="node" presStyleLbl="node1" presStyleIdx="0" presStyleCnt="3">
        <dgm:presLayoutVars>
          <dgm:bulletEnabled val="1"/>
        </dgm:presLayoutVars>
      </dgm:prSet>
      <dgm:spPr/>
    </dgm:pt>
    <dgm:pt modelId="{C00DCABC-E55B-8045-87B2-56B80A7FE5F2}" type="pres">
      <dgm:prSet presAssocID="{CDFB7F9C-141E-874D-AA05-F1AB8B03C810}" presName="sibTrans" presStyleCnt="0"/>
      <dgm:spPr/>
    </dgm:pt>
    <dgm:pt modelId="{A029558D-D30D-4A41-8B5B-8CFB1C025001}" type="pres">
      <dgm:prSet presAssocID="{35439362-A03D-A341-840C-5430CAAC353A}" presName="node" presStyleLbl="node1" presStyleIdx="1" presStyleCnt="3">
        <dgm:presLayoutVars>
          <dgm:bulletEnabled val="1"/>
        </dgm:presLayoutVars>
      </dgm:prSet>
      <dgm:spPr/>
    </dgm:pt>
    <dgm:pt modelId="{0BD6FE02-CC2D-E742-9CF3-425CC595492D}" type="pres">
      <dgm:prSet presAssocID="{51670175-1004-4345-BD7E-18A1D2DCA95A}" presName="sibTrans" presStyleCnt="0"/>
      <dgm:spPr/>
    </dgm:pt>
    <dgm:pt modelId="{F6C82E64-4F1B-F04F-A38F-E1A41E2F601E}" type="pres">
      <dgm:prSet presAssocID="{DE21C52E-7F61-9C4D-A90F-8CE337FEBB84}" presName="node" presStyleLbl="node1" presStyleIdx="2" presStyleCnt="3">
        <dgm:presLayoutVars>
          <dgm:bulletEnabled val="1"/>
        </dgm:presLayoutVars>
      </dgm:prSet>
      <dgm:spPr/>
    </dgm:pt>
  </dgm:ptLst>
  <dgm:cxnLst>
    <dgm:cxn modelId="{5FFBE003-844F-DA40-8E9C-5F3F28DD9D31}" type="presOf" srcId="{DE21C52E-7F61-9C4D-A90F-8CE337FEBB84}" destId="{F6C82E64-4F1B-F04F-A38F-E1A41E2F601E}" srcOrd="0" destOrd="0" presId="urn:microsoft.com/office/officeart/2005/8/layout/default"/>
    <dgm:cxn modelId="{F11B7F1D-D638-B14D-A8E7-D0C6BB9EF70E}" srcId="{F88122FB-BF0D-6A48-9624-A7A6D08113F4}" destId="{2EE448DA-219C-0241-92E4-C20C6A54F0DE}" srcOrd="0" destOrd="0" parTransId="{CA83D97E-BF05-6240-BF16-6D535CACE5F1}" sibTransId="{CDFB7F9C-141E-874D-AA05-F1AB8B03C810}"/>
    <dgm:cxn modelId="{FAC8BF37-AC04-1346-B4B1-B9054EF1B85A}" type="presOf" srcId="{F88122FB-BF0D-6A48-9624-A7A6D08113F4}" destId="{52776455-D719-CB45-89D2-335029428F16}" srcOrd="0" destOrd="0" presId="urn:microsoft.com/office/officeart/2005/8/layout/default"/>
    <dgm:cxn modelId="{0DEDF94F-813E-5344-A227-911B91ABC800}" type="presOf" srcId="{2EE448DA-219C-0241-92E4-C20C6A54F0DE}" destId="{44936867-71C1-4544-AE1B-90179B8A839C}" srcOrd="0" destOrd="0" presId="urn:microsoft.com/office/officeart/2005/8/layout/default"/>
    <dgm:cxn modelId="{3D7E8985-2C65-A842-A4A1-FC2632FB3199}" srcId="{F88122FB-BF0D-6A48-9624-A7A6D08113F4}" destId="{35439362-A03D-A341-840C-5430CAAC353A}" srcOrd="1" destOrd="0" parTransId="{360AF4A2-0199-7B43-979D-37CC7C7D56A9}" sibTransId="{51670175-1004-4345-BD7E-18A1D2DCA95A}"/>
    <dgm:cxn modelId="{68E14EBB-2431-E54D-A776-982C8A3C2A50}" srcId="{F88122FB-BF0D-6A48-9624-A7A6D08113F4}" destId="{DE21C52E-7F61-9C4D-A90F-8CE337FEBB84}" srcOrd="2" destOrd="0" parTransId="{690D0E01-E837-884E-8985-F25AE641C977}" sibTransId="{44B8C284-4D31-6E4C-91D4-DFCCB374A48D}"/>
    <dgm:cxn modelId="{997941EB-50CF-C24C-8B78-068F54163818}" type="presOf" srcId="{35439362-A03D-A341-840C-5430CAAC353A}" destId="{A029558D-D30D-4A41-8B5B-8CFB1C025001}" srcOrd="0" destOrd="0" presId="urn:microsoft.com/office/officeart/2005/8/layout/default"/>
    <dgm:cxn modelId="{84035850-E3F8-2842-BFDF-AE32DB27C39B}" type="presParOf" srcId="{52776455-D719-CB45-89D2-335029428F16}" destId="{44936867-71C1-4544-AE1B-90179B8A839C}" srcOrd="0" destOrd="0" presId="urn:microsoft.com/office/officeart/2005/8/layout/default"/>
    <dgm:cxn modelId="{E5D87348-500B-0C42-9B29-CAE3AD68CE18}" type="presParOf" srcId="{52776455-D719-CB45-89D2-335029428F16}" destId="{C00DCABC-E55B-8045-87B2-56B80A7FE5F2}" srcOrd="1" destOrd="0" presId="urn:microsoft.com/office/officeart/2005/8/layout/default"/>
    <dgm:cxn modelId="{6B85347A-D6BD-E74B-948E-C974E33E0DE6}" type="presParOf" srcId="{52776455-D719-CB45-89D2-335029428F16}" destId="{A029558D-D30D-4A41-8B5B-8CFB1C025001}" srcOrd="2" destOrd="0" presId="urn:microsoft.com/office/officeart/2005/8/layout/default"/>
    <dgm:cxn modelId="{BD469CFF-EE05-B940-8CCB-0A72ECD5A6DD}" type="presParOf" srcId="{52776455-D719-CB45-89D2-335029428F16}" destId="{0BD6FE02-CC2D-E742-9CF3-425CC595492D}" srcOrd="3" destOrd="0" presId="urn:microsoft.com/office/officeart/2005/8/layout/default"/>
    <dgm:cxn modelId="{D7872E22-2B52-0F4E-AE27-53C1C88265EF}" type="presParOf" srcId="{52776455-D719-CB45-89D2-335029428F16}" destId="{F6C82E64-4F1B-F04F-A38F-E1A41E2F60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2047C-75EC-A443-8668-8747176419E2}"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fr-FR"/>
        </a:p>
      </dgm:t>
    </dgm:pt>
    <dgm:pt modelId="{0BC6A80E-65E8-CC46-B63C-26753358026D}">
      <dgm:prSet phldrT="[Texte]"/>
      <dgm:spPr/>
      <dgm:t>
        <a:bodyPr/>
        <a:lstStyle/>
        <a:p>
          <a:r>
            <a:rPr lang="fr-FR" b="1" dirty="0">
              <a:latin typeface="Tw Cen MT" panose="020B0602020104020603" pitchFamily="34" charset="77"/>
            </a:rPr>
            <a:t>Un traitement différencié</a:t>
          </a:r>
        </a:p>
      </dgm:t>
    </dgm:pt>
    <dgm:pt modelId="{A061FE48-DFFA-6846-AD16-9445D993C1A3}" type="parTrans" cxnId="{967293C6-FE20-0D4A-B385-C943859A746C}">
      <dgm:prSet/>
      <dgm:spPr/>
      <dgm:t>
        <a:bodyPr/>
        <a:lstStyle/>
        <a:p>
          <a:endParaRPr lang="fr-FR" b="1">
            <a:latin typeface="Tw Cen MT" panose="020B0602020104020603" pitchFamily="34" charset="77"/>
          </a:endParaRPr>
        </a:p>
      </dgm:t>
    </dgm:pt>
    <dgm:pt modelId="{B60C792C-22B5-2143-B219-E6F084E99A29}" type="sibTrans" cxnId="{967293C6-FE20-0D4A-B385-C943859A746C}">
      <dgm:prSet/>
      <dgm:spPr/>
      <dgm:t>
        <a:bodyPr/>
        <a:lstStyle/>
        <a:p>
          <a:endParaRPr lang="fr-FR" b="1">
            <a:latin typeface="Tw Cen MT" panose="020B0602020104020603" pitchFamily="34" charset="77"/>
          </a:endParaRPr>
        </a:p>
      </dgm:t>
    </dgm:pt>
    <dgm:pt modelId="{EFC14A2F-E242-D34B-A57D-A930395975A6}">
      <dgm:prSet phldrT="[Texte]"/>
      <dgm:spPr/>
      <dgm:t>
        <a:bodyPr/>
        <a:lstStyle/>
        <a:p>
          <a:r>
            <a:rPr lang="fr-FR" b="1" dirty="0">
              <a:latin typeface="Tw Cen MT" panose="020B0602020104020603" pitchFamily="34" charset="77"/>
            </a:rPr>
            <a:t>Fondé sur un critère</a:t>
          </a:r>
        </a:p>
      </dgm:t>
    </dgm:pt>
    <dgm:pt modelId="{2F753159-DCD9-4A48-99F3-0A1D518FAEA8}" type="parTrans" cxnId="{299132B2-5CCE-A44A-9B2C-C135BF66F520}">
      <dgm:prSet/>
      <dgm:spPr/>
      <dgm:t>
        <a:bodyPr/>
        <a:lstStyle/>
        <a:p>
          <a:endParaRPr lang="fr-FR" b="1">
            <a:latin typeface="Tw Cen MT" panose="020B0602020104020603" pitchFamily="34" charset="77"/>
          </a:endParaRPr>
        </a:p>
      </dgm:t>
    </dgm:pt>
    <dgm:pt modelId="{0208635C-22EC-CC40-B1CE-424DD3E26954}" type="sibTrans" cxnId="{299132B2-5CCE-A44A-9B2C-C135BF66F520}">
      <dgm:prSet/>
      <dgm:spPr/>
      <dgm:t>
        <a:bodyPr/>
        <a:lstStyle/>
        <a:p>
          <a:endParaRPr lang="fr-FR" b="1">
            <a:latin typeface="Tw Cen MT" panose="020B0602020104020603" pitchFamily="34" charset="77"/>
          </a:endParaRPr>
        </a:p>
      </dgm:t>
    </dgm:pt>
    <dgm:pt modelId="{F46FC963-FE11-7540-9693-BDA67EB35FB4}">
      <dgm:prSet phldrT="[Texte]"/>
      <dgm:spPr/>
      <dgm:t>
        <a:bodyPr/>
        <a:lstStyle/>
        <a:p>
          <a:r>
            <a:rPr lang="fr-FR" b="1" dirty="0">
              <a:latin typeface="Tw Cen MT" panose="020B0602020104020603" pitchFamily="34" charset="77"/>
            </a:rPr>
            <a:t>Dans un domaine défini par la loi</a:t>
          </a:r>
        </a:p>
      </dgm:t>
    </dgm:pt>
    <dgm:pt modelId="{2056966F-CC5B-E642-8245-A6A99CFB1804}" type="parTrans" cxnId="{737AF19B-9FE7-E645-8739-1F0D59B12003}">
      <dgm:prSet/>
      <dgm:spPr/>
      <dgm:t>
        <a:bodyPr/>
        <a:lstStyle/>
        <a:p>
          <a:endParaRPr lang="fr-FR" b="1">
            <a:latin typeface="Tw Cen MT" panose="020B0602020104020603" pitchFamily="34" charset="77"/>
          </a:endParaRPr>
        </a:p>
      </dgm:t>
    </dgm:pt>
    <dgm:pt modelId="{1AF723B5-FC9A-9E41-9F95-48059D576FE7}" type="sibTrans" cxnId="{737AF19B-9FE7-E645-8739-1F0D59B12003}">
      <dgm:prSet/>
      <dgm:spPr/>
      <dgm:t>
        <a:bodyPr/>
        <a:lstStyle/>
        <a:p>
          <a:endParaRPr lang="fr-FR" b="1">
            <a:latin typeface="Tw Cen MT" panose="020B0602020104020603" pitchFamily="34" charset="77"/>
          </a:endParaRPr>
        </a:p>
      </dgm:t>
    </dgm:pt>
    <dgm:pt modelId="{52CC24BE-074A-504C-8D21-5FC95948D79E}" type="pres">
      <dgm:prSet presAssocID="{FB92047C-75EC-A443-8668-8747176419E2}" presName="diagram" presStyleCnt="0">
        <dgm:presLayoutVars>
          <dgm:dir/>
          <dgm:resizeHandles val="exact"/>
        </dgm:presLayoutVars>
      </dgm:prSet>
      <dgm:spPr/>
    </dgm:pt>
    <dgm:pt modelId="{C8127863-D55C-9F43-852D-24E369F52613}" type="pres">
      <dgm:prSet presAssocID="{0BC6A80E-65E8-CC46-B63C-26753358026D}" presName="node" presStyleLbl="node1" presStyleIdx="0" presStyleCnt="3">
        <dgm:presLayoutVars>
          <dgm:bulletEnabled val="1"/>
        </dgm:presLayoutVars>
      </dgm:prSet>
      <dgm:spPr/>
    </dgm:pt>
    <dgm:pt modelId="{80B4D12F-07D6-1141-AB14-CB60203E4B53}" type="pres">
      <dgm:prSet presAssocID="{B60C792C-22B5-2143-B219-E6F084E99A29}" presName="sibTrans" presStyleCnt="0"/>
      <dgm:spPr/>
    </dgm:pt>
    <dgm:pt modelId="{CB156B2A-F338-AB44-AD57-0CCF1BF715DF}" type="pres">
      <dgm:prSet presAssocID="{EFC14A2F-E242-D34B-A57D-A930395975A6}" presName="node" presStyleLbl="node1" presStyleIdx="1" presStyleCnt="3">
        <dgm:presLayoutVars>
          <dgm:bulletEnabled val="1"/>
        </dgm:presLayoutVars>
      </dgm:prSet>
      <dgm:spPr/>
    </dgm:pt>
    <dgm:pt modelId="{660F1395-53EC-3B4C-A9FB-F280D12032C0}" type="pres">
      <dgm:prSet presAssocID="{0208635C-22EC-CC40-B1CE-424DD3E26954}" presName="sibTrans" presStyleCnt="0"/>
      <dgm:spPr/>
    </dgm:pt>
    <dgm:pt modelId="{B38B8E67-3935-BA4F-8128-B5F824C5FC65}" type="pres">
      <dgm:prSet presAssocID="{F46FC963-FE11-7540-9693-BDA67EB35FB4}" presName="node" presStyleLbl="node1" presStyleIdx="2" presStyleCnt="3">
        <dgm:presLayoutVars>
          <dgm:bulletEnabled val="1"/>
        </dgm:presLayoutVars>
      </dgm:prSet>
      <dgm:spPr/>
    </dgm:pt>
  </dgm:ptLst>
  <dgm:cxnLst>
    <dgm:cxn modelId="{31AD9320-7A12-8D4E-832D-19BE6EBAB748}" type="presOf" srcId="{0BC6A80E-65E8-CC46-B63C-26753358026D}" destId="{C8127863-D55C-9F43-852D-24E369F52613}" srcOrd="0" destOrd="0" presId="urn:microsoft.com/office/officeart/2005/8/layout/default"/>
    <dgm:cxn modelId="{B0AA572C-E0E1-4A45-8DDC-BF3202242B92}" type="presOf" srcId="{F46FC963-FE11-7540-9693-BDA67EB35FB4}" destId="{B38B8E67-3935-BA4F-8128-B5F824C5FC65}" srcOrd="0" destOrd="0" presId="urn:microsoft.com/office/officeart/2005/8/layout/default"/>
    <dgm:cxn modelId="{737AF19B-9FE7-E645-8739-1F0D59B12003}" srcId="{FB92047C-75EC-A443-8668-8747176419E2}" destId="{F46FC963-FE11-7540-9693-BDA67EB35FB4}" srcOrd="2" destOrd="0" parTransId="{2056966F-CC5B-E642-8245-A6A99CFB1804}" sibTransId="{1AF723B5-FC9A-9E41-9F95-48059D576FE7}"/>
    <dgm:cxn modelId="{299132B2-5CCE-A44A-9B2C-C135BF66F520}" srcId="{FB92047C-75EC-A443-8668-8747176419E2}" destId="{EFC14A2F-E242-D34B-A57D-A930395975A6}" srcOrd="1" destOrd="0" parTransId="{2F753159-DCD9-4A48-99F3-0A1D518FAEA8}" sibTransId="{0208635C-22EC-CC40-B1CE-424DD3E26954}"/>
    <dgm:cxn modelId="{378893BE-B6A9-FA4F-B3EE-E044F25F761A}" type="presOf" srcId="{EFC14A2F-E242-D34B-A57D-A930395975A6}" destId="{CB156B2A-F338-AB44-AD57-0CCF1BF715DF}" srcOrd="0" destOrd="0" presId="urn:microsoft.com/office/officeart/2005/8/layout/default"/>
    <dgm:cxn modelId="{967293C6-FE20-0D4A-B385-C943859A746C}" srcId="{FB92047C-75EC-A443-8668-8747176419E2}" destId="{0BC6A80E-65E8-CC46-B63C-26753358026D}" srcOrd="0" destOrd="0" parTransId="{A061FE48-DFFA-6846-AD16-9445D993C1A3}" sibTransId="{B60C792C-22B5-2143-B219-E6F084E99A29}"/>
    <dgm:cxn modelId="{739CEFFE-2C3C-7F46-B8EF-A86716A5C4EA}" type="presOf" srcId="{FB92047C-75EC-A443-8668-8747176419E2}" destId="{52CC24BE-074A-504C-8D21-5FC95948D79E}" srcOrd="0" destOrd="0" presId="urn:microsoft.com/office/officeart/2005/8/layout/default"/>
    <dgm:cxn modelId="{ED6F609F-2FC0-B341-B89E-A987E9473563}" type="presParOf" srcId="{52CC24BE-074A-504C-8D21-5FC95948D79E}" destId="{C8127863-D55C-9F43-852D-24E369F52613}" srcOrd="0" destOrd="0" presId="urn:microsoft.com/office/officeart/2005/8/layout/default"/>
    <dgm:cxn modelId="{DE3B4323-EA52-2947-AA3A-053C8FC75661}" type="presParOf" srcId="{52CC24BE-074A-504C-8D21-5FC95948D79E}" destId="{80B4D12F-07D6-1141-AB14-CB60203E4B53}" srcOrd="1" destOrd="0" presId="urn:microsoft.com/office/officeart/2005/8/layout/default"/>
    <dgm:cxn modelId="{9143DFA3-BF6F-0E45-B847-BDA22709E611}" type="presParOf" srcId="{52CC24BE-074A-504C-8D21-5FC95948D79E}" destId="{CB156B2A-F338-AB44-AD57-0CCF1BF715DF}" srcOrd="2" destOrd="0" presId="urn:microsoft.com/office/officeart/2005/8/layout/default"/>
    <dgm:cxn modelId="{E66189E8-8516-A04E-A080-3C314193B76D}" type="presParOf" srcId="{52CC24BE-074A-504C-8D21-5FC95948D79E}" destId="{660F1395-53EC-3B4C-A9FB-F280D12032C0}" srcOrd="3" destOrd="0" presId="urn:microsoft.com/office/officeart/2005/8/layout/default"/>
    <dgm:cxn modelId="{B9492B56-6067-1C4B-875A-C98BF7B990D9}" type="presParOf" srcId="{52CC24BE-074A-504C-8D21-5FC95948D79E}" destId="{B38B8E67-3935-BA4F-8128-B5F824C5FC6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82F9A6-91CA-794D-9602-94DFDE066FF4}" type="doc">
      <dgm:prSet loTypeId="urn:microsoft.com/office/officeart/2005/8/layout/default" loCatId="" qsTypeId="urn:microsoft.com/office/officeart/2005/8/quickstyle/simple4" qsCatId="simple" csTypeId="urn:microsoft.com/office/officeart/2005/8/colors/accent1_4" csCatId="accent1" phldr="1"/>
      <dgm:spPr/>
      <dgm:t>
        <a:bodyPr/>
        <a:lstStyle/>
        <a:p>
          <a:endParaRPr lang="fr-FR"/>
        </a:p>
      </dgm:t>
    </dgm:pt>
    <dgm:pt modelId="{6DED20BB-17E3-F84B-A441-E6ED70467813}">
      <dgm:prSet phldrT="[Texte]"/>
      <dgm:spPr/>
      <dgm:t>
        <a:bodyPr/>
        <a:lstStyle/>
        <a:p>
          <a:r>
            <a:rPr lang="fr-FR" dirty="0">
              <a:latin typeface="Tw Cen MT" panose="020B0602020104020603" pitchFamily="34" charset="77"/>
            </a:rPr>
            <a:t>Emploi (recrutement, formation, licenciement...)</a:t>
          </a:r>
        </a:p>
      </dgm:t>
    </dgm:pt>
    <dgm:pt modelId="{8E031A2D-A790-1344-8DDF-46943622955E}" type="parTrans" cxnId="{62672DEF-BBBF-D64E-A369-A796DE2D24D5}">
      <dgm:prSet/>
      <dgm:spPr/>
      <dgm:t>
        <a:bodyPr/>
        <a:lstStyle/>
        <a:p>
          <a:endParaRPr lang="fr-FR">
            <a:latin typeface="Tw Cen MT" panose="020B0602020104020603" pitchFamily="34" charset="77"/>
          </a:endParaRPr>
        </a:p>
      </dgm:t>
    </dgm:pt>
    <dgm:pt modelId="{A2651D79-65AC-A343-9068-E7F12774E6CE}" type="sibTrans" cxnId="{62672DEF-BBBF-D64E-A369-A796DE2D24D5}">
      <dgm:prSet/>
      <dgm:spPr/>
      <dgm:t>
        <a:bodyPr/>
        <a:lstStyle/>
        <a:p>
          <a:endParaRPr lang="fr-FR">
            <a:latin typeface="Tw Cen MT" panose="020B0602020104020603" pitchFamily="34" charset="77"/>
          </a:endParaRPr>
        </a:p>
      </dgm:t>
    </dgm:pt>
    <dgm:pt modelId="{8B4E3F61-E134-5A46-B9D0-A01C814ECE95}">
      <dgm:prSet phldrT="[Texte]"/>
      <dgm:spPr/>
      <dgm:t>
        <a:bodyPr/>
        <a:lstStyle/>
        <a:p>
          <a:r>
            <a:rPr lang="fr-FR" dirty="0">
              <a:latin typeface="Tw Cen MT" panose="020B0602020104020603" pitchFamily="34" charset="77"/>
            </a:rPr>
            <a:t>Accès à des biens &amp; services (publics ou privés)</a:t>
          </a:r>
        </a:p>
      </dgm:t>
    </dgm:pt>
    <dgm:pt modelId="{26EBA37F-EE7E-6E49-9339-09E3226A6BF4}" type="parTrans" cxnId="{939D7DEA-015E-CE42-8188-A0C84CE00699}">
      <dgm:prSet/>
      <dgm:spPr/>
      <dgm:t>
        <a:bodyPr/>
        <a:lstStyle/>
        <a:p>
          <a:endParaRPr lang="fr-FR">
            <a:latin typeface="Tw Cen MT" panose="020B0602020104020603" pitchFamily="34" charset="77"/>
          </a:endParaRPr>
        </a:p>
      </dgm:t>
    </dgm:pt>
    <dgm:pt modelId="{407DA037-736F-C941-8AC4-77FA745D5A17}" type="sibTrans" cxnId="{939D7DEA-015E-CE42-8188-A0C84CE00699}">
      <dgm:prSet/>
      <dgm:spPr/>
      <dgm:t>
        <a:bodyPr/>
        <a:lstStyle/>
        <a:p>
          <a:endParaRPr lang="fr-FR">
            <a:latin typeface="Tw Cen MT" panose="020B0602020104020603" pitchFamily="34" charset="77"/>
          </a:endParaRPr>
        </a:p>
      </dgm:t>
    </dgm:pt>
    <dgm:pt modelId="{120884AE-116D-A843-86B4-253C131AE965}" type="pres">
      <dgm:prSet presAssocID="{E382F9A6-91CA-794D-9602-94DFDE066FF4}" presName="diagram" presStyleCnt="0">
        <dgm:presLayoutVars>
          <dgm:dir/>
          <dgm:resizeHandles val="exact"/>
        </dgm:presLayoutVars>
      </dgm:prSet>
      <dgm:spPr/>
    </dgm:pt>
    <dgm:pt modelId="{77320B47-9798-9543-BA0E-0B8593CA0E3F}" type="pres">
      <dgm:prSet presAssocID="{6DED20BB-17E3-F84B-A441-E6ED70467813}" presName="node" presStyleLbl="node1" presStyleIdx="0" presStyleCnt="2">
        <dgm:presLayoutVars>
          <dgm:bulletEnabled val="1"/>
        </dgm:presLayoutVars>
      </dgm:prSet>
      <dgm:spPr/>
    </dgm:pt>
    <dgm:pt modelId="{034509AE-2AC4-5847-A780-8C84194B8370}" type="pres">
      <dgm:prSet presAssocID="{A2651D79-65AC-A343-9068-E7F12774E6CE}" presName="sibTrans" presStyleCnt="0"/>
      <dgm:spPr/>
    </dgm:pt>
    <dgm:pt modelId="{BF54A6DF-A5FC-7A4D-B370-0CD3B767F926}" type="pres">
      <dgm:prSet presAssocID="{8B4E3F61-E134-5A46-B9D0-A01C814ECE95}" presName="node" presStyleLbl="node1" presStyleIdx="1" presStyleCnt="2">
        <dgm:presLayoutVars>
          <dgm:bulletEnabled val="1"/>
        </dgm:presLayoutVars>
      </dgm:prSet>
      <dgm:spPr/>
    </dgm:pt>
  </dgm:ptLst>
  <dgm:cxnLst>
    <dgm:cxn modelId="{4B79275F-057A-5945-889C-EFCB80F4E3DD}" type="presOf" srcId="{6DED20BB-17E3-F84B-A441-E6ED70467813}" destId="{77320B47-9798-9543-BA0E-0B8593CA0E3F}" srcOrd="0" destOrd="0" presId="urn:microsoft.com/office/officeart/2005/8/layout/default"/>
    <dgm:cxn modelId="{F3982289-E817-9D45-839D-6E3CABA59F19}" type="presOf" srcId="{E382F9A6-91CA-794D-9602-94DFDE066FF4}" destId="{120884AE-116D-A843-86B4-253C131AE965}" srcOrd="0" destOrd="0" presId="urn:microsoft.com/office/officeart/2005/8/layout/default"/>
    <dgm:cxn modelId="{CB07BB9A-EFEB-EA45-91F6-918601B7D297}" type="presOf" srcId="{8B4E3F61-E134-5A46-B9D0-A01C814ECE95}" destId="{BF54A6DF-A5FC-7A4D-B370-0CD3B767F926}" srcOrd="0" destOrd="0" presId="urn:microsoft.com/office/officeart/2005/8/layout/default"/>
    <dgm:cxn modelId="{939D7DEA-015E-CE42-8188-A0C84CE00699}" srcId="{E382F9A6-91CA-794D-9602-94DFDE066FF4}" destId="{8B4E3F61-E134-5A46-B9D0-A01C814ECE95}" srcOrd="1" destOrd="0" parTransId="{26EBA37F-EE7E-6E49-9339-09E3226A6BF4}" sibTransId="{407DA037-736F-C941-8AC4-77FA745D5A17}"/>
    <dgm:cxn modelId="{62672DEF-BBBF-D64E-A369-A796DE2D24D5}" srcId="{E382F9A6-91CA-794D-9602-94DFDE066FF4}" destId="{6DED20BB-17E3-F84B-A441-E6ED70467813}" srcOrd="0" destOrd="0" parTransId="{8E031A2D-A790-1344-8DDF-46943622955E}" sibTransId="{A2651D79-65AC-A343-9068-E7F12774E6CE}"/>
    <dgm:cxn modelId="{2D452557-1E4F-8547-800C-937072CEEF50}" type="presParOf" srcId="{120884AE-116D-A843-86B4-253C131AE965}" destId="{77320B47-9798-9543-BA0E-0B8593CA0E3F}" srcOrd="0" destOrd="0" presId="urn:microsoft.com/office/officeart/2005/8/layout/default"/>
    <dgm:cxn modelId="{FE1182F4-6F84-E842-AF6A-767F8A9462F9}" type="presParOf" srcId="{120884AE-116D-A843-86B4-253C131AE965}" destId="{034509AE-2AC4-5847-A780-8C84194B8370}" srcOrd="1" destOrd="0" presId="urn:microsoft.com/office/officeart/2005/8/layout/default"/>
    <dgm:cxn modelId="{525E3676-8B62-7442-99B9-58E13144DDC7}" type="presParOf" srcId="{120884AE-116D-A843-86B4-253C131AE965}" destId="{BF54A6DF-A5FC-7A4D-B370-0CD3B767F92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92047C-75EC-A443-8668-8747176419E2}"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fr-FR"/>
        </a:p>
      </dgm:t>
    </dgm:pt>
    <dgm:pt modelId="{0BC6A80E-65E8-CC46-B63C-26753358026D}">
      <dgm:prSet phldrT="[Texte]"/>
      <dgm:spPr/>
      <dgm:t>
        <a:bodyPr/>
        <a:lstStyle/>
        <a:p>
          <a:r>
            <a:rPr lang="fr-FR" b="1" dirty="0">
              <a:latin typeface="Tw Cen MT" panose="020B0602020104020603" pitchFamily="34" charset="77"/>
            </a:rPr>
            <a:t>Un traitement différencié</a:t>
          </a:r>
        </a:p>
      </dgm:t>
    </dgm:pt>
    <dgm:pt modelId="{A061FE48-DFFA-6846-AD16-9445D993C1A3}" type="parTrans" cxnId="{967293C6-FE20-0D4A-B385-C943859A746C}">
      <dgm:prSet/>
      <dgm:spPr/>
      <dgm:t>
        <a:bodyPr/>
        <a:lstStyle/>
        <a:p>
          <a:endParaRPr lang="fr-FR" b="1">
            <a:latin typeface="Tw Cen MT" panose="020B0602020104020603" pitchFamily="34" charset="77"/>
          </a:endParaRPr>
        </a:p>
      </dgm:t>
    </dgm:pt>
    <dgm:pt modelId="{B60C792C-22B5-2143-B219-E6F084E99A29}" type="sibTrans" cxnId="{967293C6-FE20-0D4A-B385-C943859A746C}">
      <dgm:prSet/>
      <dgm:spPr/>
      <dgm:t>
        <a:bodyPr/>
        <a:lstStyle/>
        <a:p>
          <a:endParaRPr lang="fr-FR" b="1">
            <a:latin typeface="Tw Cen MT" panose="020B0602020104020603" pitchFamily="34" charset="77"/>
          </a:endParaRPr>
        </a:p>
      </dgm:t>
    </dgm:pt>
    <dgm:pt modelId="{EFC14A2F-E242-D34B-A57D-A930395975A6}">
      <dgm:prSet phldrT="[Texte]"/>
      <dgm:spPr/>
      <dgm:t>
        <a:bodyPr/>
        <a:lstStyle/>
        <a:p>
          <a:r>
            <a:rPr lang="fr-FR" b="1" dirty="0">
              <a:latin typeface="Tw Cen MT" panose="020B0602020104020603" pitchFamily="34" charset="77"/>
            </a:rPr>
            <a:t>Fondé sur un critère</a:t>
          </a:r>
        </a:p>
      </dgm:t>
    </dgm:pt>
    <dgm:pt modelId="{2F753159-DCD9-4A48-99F3-0A1D518FAEA8}" type="parTrans" cxnId="{299132B2-5CCE-A44A-9B2C-C135BF66F520}">
      <dgm:prSet/>
      <dgm:spPr/>
      <dgm:t>
        <a:bodyPr/>
        <a:lstStyle/>
        <a:p>
          <a:endParaRPr lang="fr-FR" b="1">
            <a:latin typeface="Tw Cen MT" panose="020B0602020104020603" pitchFamily="34" charset="77"/>
          </a:endParaRPr>
        </a:p>
      </dgm:t>
    </dgm:pt>
    <dgm:pt modelId="{0208635C-22EC-CC40-B1CE-424DD3E26954}" type="sibTrans" cxnId="{299132B2-5CCE-A44A-9B2C-C135BF66F520}">
      <dgm:prSet/>
      <dgm:spPr/>
      <dgm:t>
        <a:bodyPr/>
        <a:lstStyle/>
        <a:p>
          <a:endParaRPr lang="fr-FR" b="1">
            <a:latin typeface="Tw Cen MT" panose="020B0602020104020603" pitchFamily="34" charset="77"/>
          </a:endParaRPr>
        </a:p>
      </dgm:t>
    </dgm:pt>
    <dgm:pt modelId="{F46FC963-FE11-7540-9693-BDA67EB35FB4}">
      <dgm:prSet phldrT="[Texte]"/>
      <dgm:spPr/>
      <dgm:t>
        <a:bodyPr/>
        <a:lstStyle/>
        <a:p>
          <a:r>
            <a:rPr lang="fr-FR" b="1" dirty="0">
              <a:latin typeface="Tw Cen MT" panose="020B0602020104020603" pitchFamily="34" charset="77"/>
            </a:rPr>
            <a:t>Dans un domaine défini par la loi</a:t>
          </a:r>
        </a:p>
      </dgm:t>
    </dgm:pt>
    <dgm:pt modelId="{2056966F-CC5B-E642-8245-A6A99CFB1804}" type="parTrans" cxnId="{737AF19B-9FE7-E645-8739-1F0D59B12003}">
      <dgm:prSet/>
      <dgm:spPr/>
      <dgm:t>
        <a:bodyPr/>
        <a:lstStyle/>
        <a:p>
          <a:endParaRPr lang="fr-FR" b="1">
            <a:latin typeface="Tw Cen MT" panose="020B0602020104020603" pitchFamily="34" charset="77"/>
          </a:endParaRPr>
        </a:p>
      </dgm:t>
    </dgm:pt>
    <dgm:pt modelId="{1AF723B5-FC9A-9E41-9F95-48059D576FE7}" type="sibTrans" cxnId="{737AF19B-9FE7-E645-8739-1F0D59B12003}">
      <dgm:prSet/>
      <dgm:spPr/>
      <dgm:t>
        <a:bodyPr/>
        <a:lstStyle/>
        <a:p>
          <a:endParaRPr lang="fr-FR" b="1">
            <a:latin typeface="Tw Cen MT" panose="020B0602020104020603" pitchFamily="34" charset="77"/>
          </a:endParaRPr>
        </a:p>
      </dgm:t>
    </dgm:pt>
    <dgm:pt modelId="{52CC24BE-074A-504C-8D21-5FC95948D79E}" type="pres">
      <dgm:prSet presAssocID="{FB92047C-75EC-A443-8668-8747176419E2}" presName="diagram" presStyleCnt="0">
        <dgm:presLayoutVars>
          <dgm:dir/>
          <dgm:resizeHandles val="exact"/>
        </dgm:presLayoutVars>
      </dgm:prSet>
      <dgm:spPr/>
    </dgm:pt>
    <dgm:pt modelId="{C8127863-D55C-9F43-852D-24E369F52613}" type="pres">
      <dgm:prSet presAssocID="{0BC6A80E-65E8-CC46-B63C-26753358026D}" presName="node" presStyleLbl="node1" presStyleIdx="0" presStyleCnt="3">
        <dgm:presLayoutVars>
          <dgm:bulletEnabled val="1"/>
        </dgm:presLayoutVars>
      </dgm:prSet>
      <dgm:spPr/>
    </dgm:pt>
    <dgm:pt modelId="{80B4D12F-07D6-1141-AB14-CB60203E4B53}" type="pres">
      <dgm:prSet presAssocID="{B60C792C-22B5-2143-B219-E6F084E99A29}" presName="sibTrans" presStyleCnt="0"/>
      <dgm:spPr/>
    </dgm:pt>
    <dgm:pt modelId="{CB156B2A-F338-AB44-AD57-0CCF1BF715DF}" type="pres">
      <dgm:prSet presAssocID="{EFC14A2F-E242-D34B-A57D-A930395975A6}" presName="node" presStyleLbl="node1" presStyleIdx="1" presStyleCnt="3">
        <dgm:presLayoutVars>
          <dgm:bulletEnabled val="1"/>
        </dgm:presLayoutVars>
      </dgm:prSet>
      <dgm:spPr/>
    </dgm:pt>
    <dgm:pt modelId="{660F1395-53EC-3B4C-A9FB-F280D12032C0}" type="pres">
      <dgm:prSet presAssocID="{0208635C-22EC-CC40-B1CE-424DD3E26954}" presName="sibTrans" presStyleCnt="0"/>
      <dgm:spPr/>
    </dgm:pt>
    <dgm:pt modelId="{B38B8E67-3935-BA4F-8128-B5F824C5FC65}" type="pres">
      <dgm:prSet presAssocID="{F46FC963-FE11-7540-9693-BDA67EB35FB4}" presName="node" presStyleLbl="node1" presStyleIdx="2" presStyleCnt="3">
        <dgm:presLayoutVars>
          <dgm:bulletEnabled val="1"/>
        </dgm:presLayoutVars>
      </dgm:prSet>
      <dgm:spPr/>
    </dgm:pt>
  </dgm:ptLst>
  <dgm:cxnLst>
    <dgm:cxn modelId="{31AD9320-7A12-8D4E-832D-19BE6EBAB748}" type="presOf" srcId="{0BC6A80E-65E8-CC46-B63C-26753358026D}" destId="{C8127863-D55C-9F43-852D-24E369F52613}" srcOrd="0" destOrd="0" presId="urn:microsoft.com/office/officeart/2005/8/layout/default"/>
    <dgm:cxn modelId="{B0AA572C-E0E1-4A45-8DDC-BF3202242B92}" type="presOf" srcId="{F46FC963-FE11-7540-9693-BDA67EB35FB4}" destId="{B38B8E67-3935-BA4F-8128-B5F824C5FC65}" srcOrd="0" destOrd="0" presId="urn:microsoft.com/office/officeart/2005/8/layout/default"/>
    <dgm:cxn modelId="{737AF19B-9FE7-E645-8739-1F0D59B12003}" srcId="{FB92047C-75EC-A443-8668-8747176419E2}" destId="{F46FC963-FE11-7540-9693-BDA67EB35FB4}" srcOrd="2" destOrd="0" parTransId="{2056966F-CC5B-E642-8245-A6A99CFB1804}" sibTransId="{1AF723B5-FC9A-9E41-9F95-48059D576FE7}"/>
    <dgm:cxn modelId="{299132B2-5CCE-A44A-9B2C-C135BF66F520}" srcId="{FB92047C-75EC-A443-8668-8747176419E2}" destId="{EFC14A2F-E242-D34B-A57D-A930395975A6}" srcOrd="1" destOrd="0" parTransId="{2F753159-DCD9-4A48-99F3-0A1D518FAEA8}" sibTransId="{0208635C-22EC-CC40-B1CE-424DD3E26954}"/>
    <dgm:cxn modelId="{378893BE-B6A9-FA4F-B3EE-E044F25F761A}" type="presOf" srcId="{EFC14A2F-E242-D34B-A57D-A930395975A6}" destId="{CB156B2A-F338-AB44-AD57-0CCF1BF715DF}" srcOrd="0" destOrd="0" presId="urn:microsoft.com/office/officeart/2005/8/layout/default"/>
    <dgm:cxn modelId="{967293C6-FE20-0D4A-B385-C943859A746C}" srcId="{FB92047C-75EC-A443-8668-8747176419E2}" destId="{0BC6A80E-65E8-CC46-B63C-26753358026D}" srcOrd="0" destOrd="0" parTransId="{A061FE48-DFFA-6846-AD16-9445D993C1A3}" sibTransId="{B60C792C-22B5-2143-B219-E6F084E99A29}"/>
    <dgm:cxn modelId="{739CEFFE-2C3C-7F46-B8EF-A86716A5C4EA}" type="presOf" srcId="{FB92047C-75EC-A443-8668-8747176419E2}" destId="{52CC24BE-074A-504C-8D21-5FC95948D79E}" srcOrd="0" destOrd="0" presId="urn:microsoft.com/office/officeart/2005/8/layout/default"/>
    <dgm:cxn modelId="{ED6F609F-2FC0-B341-B89E-A987E9473563}" type="presParOf" srcId="{52CC24BE-074A-504C-8D21-5FC95948D79E}" destId="{C8127863-D55C-9F43-852D-24E369F52613}" srcOrd="0" destOrd="0" presId="urn:microsoft.com/office/officeart/2005/8/layout/default"/>
    <dgm:cxn modelId="{DE3B4323-EA52-2947-AA3A-053C8FC75661}" type="presParOf" srcId="{52CC24BE-074A-504C-8D21-5FC95948D79E}" destId="{80B4D12F-07D6-1141-AB14-CB60203E4B53}" srcOrd="1" destOrd="0" presId="urn:microsoft.com/office/officeart/2005/8/layout/default"/>
    <dgm:cxn modelId="{9143DFA3-BF6F-0E45-B847-BDA22709E611}" type="presParOf" srcId="{52CC24BE-074A-504C-8D21-5FC95948D79E}" destId="{CB156B2A-F338-AB44-AD57-0CCF1BF715DF}" srcOrd="2" destOrd="0" presId="urn:microsoft.com/office/officeart/2005/8/layout/default"/>
    <dgm:cxn modelId="{E66189E8-8516-A04E-A080-3C314193B76D}" type="presParOf" srcId="{52CC24BE-074A-504C-8D21-5FC95948D79E}" destId="{660F1395-53EC-3B4C-A9FB-F280D12032C0}" srcOrd="3" destOrd="0" presId="urn:microsoft.com/office/officeart/2005/8/layout/default"/>
    <dgm:cxn modelId="{B9492B56-6067-1C4B-875A-C98BF7B990D9}" type="presParOf" srcId="{52CC24BE-074A-504C-8D21-5FC95948D79E}" destId="{B38B8E67-3935-BA4F-8128-B5F824C5FC6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122FB-BF0D-6A48-9624-A7A6D08113F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fr-FR"/>
        </a:p>
      </dgm:t>
    </dgm:pt>
    <dgm:pt modelId="{2EE448DA-219C-0241-92E4-C20C6A54F0DE}">
      <dgm:prSet phldrT="[Texte]"/>
      <dgm:spPr>
        <a:solidFill>
          <a:schemeClr val="accent1">
            <a:lumMod val="60000"/>
            <a:lumOff val="40000"/>
          </a:schemeClr>
        </a:solidFill>
      </dgm:spPr>
      <dgm:t>
        <a:bodyPr/>
        <a:lstStyle/>
        <a:p>
          <a:r>
            <a:rPr lang="fr-FR" dirty="0">
              <a:latin typeface="Tw Cen MT" panose="020B0602020104020603" pitchFamily="34" charset="77"/>
            </a:rPr>
            <a:t>Discrimination directe</a:t>
          </a:r>
        </a:p>
      </dgm:t>
    </dgm:pt>
    <dgm:pt modelId="{CA83D97E-BF05-6240-BF16-6D535CACE5F1}" type="parTrans" cxnId="{F11B7F1D-D638-B14D-A8E7-D0C6BB9EF70E}">
      <dgm:prSet/>
      <dgm:spPr/>
      <dgm:t>
        <a:bodyPr/>
        <a:lstStyle/>
        <a:p>
          <a:endParaRPr lang="fr-FR">
            <a:latin typeface="Tw Cen MT" panose="020B0602020104020603" pitchFamily="34" charset="77"/>
          </a:endParaRPr>
        </a:p>
      </dgm:t>
    </dgm:pt>
    <dgm:pt modelId="{CDFB7F9C-141E-874D-AA05-F1AB8B03C810}" type="sibTrans" cxnId="{F11B7F1D-D638-B14D-A8E7-D0C6BB9EF70E}">
      <dgm:prSet/>
      <dgm:spPr/>
      <dgm:t>
        <a:bodyPr/>
        <a:lstStyle/>
        <a:p>
          <a:endParaRPr lang="fr-FR">
            <a:latin typeface="Tw Cen MT" panose="020B0602020104020603" pitchFamily="34" charset="77"/>
          </a:endParaRPr>
        </a:p>
      </dgm:t>
    </dgm:pt>
    <dgm:pt modelId="{35439362-A03D-A341-840C-5430CAAC353A}">
      <dgm:prSet phldrT="[Texte]"/>
      <dgm:spPr>
        <a:solidFill>
          <a:schemeClr val="accent1">
            <a:lumMod val="60000"/>
            <a:lumOff val="40000"/>
          </a:schemeClr>
        </a:solidFill>
      </dgm:spPr>
      <dgm:t>
        <a:bodyPr/>
        <a:lstStyle/>
        <a:p>
          <a:r>
            <a:rPr lang="fr-FR" dirty="0">
              <a:latin typeface="Tw Cen MT" panose="020B0602020104020603" pitchFamily="34" charset="77"/>
            </a:rPr>
            <a:t>Discrimination indirecte</a:t>
          </a:r>
        </a:p>
      </dgm:t>
    </dgm:pt>
    <dgm:pt modelId="{360AF4A2-0199-7B43-979D-37CC7C7D56A9}" type="parTrans" cxnId="{3D7E8985-2C65-A842-A4A1-FC2632FB3199}">
      <dgm:prSet/>
      <dgm:spPr/>
      <dgm:t>
        <a:bodyPr/>
        <a:lstStyle/>
        <a:p>
          <a:endParaRPr lang="fr-FR">
            <a:latin typeface="Tw Cen MT" panose="020B0602020104020603" pitchFamily="34" charset="77"/>
          </a:endParaRPr>
        </a:p>
      </dgm:t>
    </dgm:pt>
    <dgm:pt modelId="{51670175-1004-4345-BD7E-18A1D2DCA95A}" type="sibTrans" cxnId="{3D7E8985-2C65-A842-A4A1-FC2632FB3199}">
      <dgm:prSet/>
      <dgm:spPr/>
      <dgm:t>
        <a:bodyPr/>
        <a:lstStyle/>
        <a:p>
          <a:endParaRPr lang="fr-FR">
            <a:latin typeface="Tw Cen MT" panose="020B0602020104020603" pitchFamily="34" charset="77"/>
          </a:endParaRPr>
        </a:p>
      </dgm:t>
    </dgm:pt>
    <dgm:pt modelId="{DE21C52E-7F61-9C4D-A90F-8CE337FEBB84}">
      <dgm:prSet phldrT="[Texte]"/>
      <dgm:spPr>
        <a:solidFill>
          <a:schemeClr val="accent1">
            <a:lumMod val="60000"/>
            <a:lumOff val="40000"/>
          </a:schemeClr>
        </a:solidFill>
      </dgm:spPr>
      <dgm:t>
        <a:bodyPr/>
        <a:lstStyle/>
        <a:p>
          <a:r>
            <a:rPr lang="fr-FR" dirty="0">
              <a:latin typeface="Tw Cen MT" panose="020B0602020104020603" pitchFamily="34" charset="77"/>
            </a:rPr>
            <a:t>Agissement discriminatoire</a:t>
          </a:r>
        </a:p>
      </dgm:t>
    </dgm:pt>
    <dgm:pt modelId="{690D0E01-E837-884E-8985-F25AE641C977}" type="parTrans" cxnId="{68E14EBB-2431-E54D-A776-982C8A3C2A50}">
      <dgm:prSet/>
      <dgm:spPr/>
      <dgm:t>
        <a:bodyPr/>
        <a:lstStyle/>
        <a:p>
          <a:endParaRPr lang="fr-FR">
            <a:latin typeface="Tw Cen MT" panose="020B0602020104020603" pitchFamily="34" charset="77"/>
          </a:endParaRPr>
        </a:p>
      </dgm:t>
    </dgm:pt>
    <dgm:pt modelId="{44B8C284-4D31-6E4C-91D4-DFCCB374A48D}" type="sibTrans" cxnId="{68E14EBB-2431-E54D-A776-982C8A3C2A50}">
      <dgm:prSet/>
      <dgm:spPr/>
      <dgm:t>
        <a:bodyPr/>
        <a:lstStyle/>
        <a:p>
          <a:endParaRPr lang="fr-FR">
            <a:latin typeface="Tw Cen MT" panose="020B0602020104020603" pitchFamily="34" charset="77"/>
          </a:endParaRPr>
        </a:p>
      </dgm:t>
    </dgm:pt>
    <dgm:pt modelId="{52776455-D719-CB45-89D2-335029428F16}" type="pres">
      <dgm:prSet presAssocID="{F88122FB-BF0D-6A48-9624-A7A6D08113F4}" presName="diagram" presStyleCnt="0">
        <dgm:presLayoutVars>
          <dgm:dir/>
          <dgm:resizeHandles val="exact"/>
        </dgm:presLayoutVars>
      </dgm:prSet>
      <dgm:spPr/>
    </dgm:pt>
    <dgm:pt modelId="{44936867-71C1-4544-AE1B-90179B8A839C}" type="pres">
      <dgm:prSet presAssocID="{2EE448DA-219C-0241-92E4-C20C6A54F0DE}" presName="node" presStyleLbl="node1" presStyleIdx="0" presStyleCnt="3">
        <dgm:presLayoutVars>
          <dgm:bulletEnabled val="1"/>
        </dgm:presLayoutVars>
      </dgm:prSet>
      <dgm:spPr/>
    </dgm:pt>
    <dgm:pt modelId="{C00DCABC-E55B-8045-87B2-56B80A7FE5F2}" type="pres">
      <dgm:prSet presAssocID="{CDFB7F9C-141E-874D-AA05-F1AB8B03C810}" presName="sibTrans" presStyleCnt="0"/>
      <dgm:spPr/>
    </dgm:pt>
    <dgm:pt modelId="{A029558D-D30D-4A41-8B5B-8CFB1C025001}" type="pres">
      <dgm:prSet presAssocID="{35439362-A03D-A341-840C-5430CAAC353A}" presName="node" presStyleLbl="node1" presStyleIdx="1" presStyleCnt="3">
        <dgm:presLayoutVars>
          <dgm:bulletEnabled val="1"/>
        </dgm:presLayoutVars>
      </dgm:prSet>
      <dgm:spPr/>
    </dgm:pt>
    <dgm:pt modelId="{0BD6FE02-CC2D-E742-9CF3-425CC595492D}" type="pres">
      <dgm:prSet presAssocID="{51670175-1004-4345-BD7E-18A1D2DCA95A}" presName="sibTrans" presStyleCnt="0"/>
      <dgm:spPr/>
    </dgm:pt>
    <dgm:pt modelId="{F6C82E64-4F1B-F04F-A38F-E1A41E2F601E}" type="pres">
      <dgm:prSet presAssocID="{DE21C52E-7F61-9C4D-A90F-8CE337FEBB84}" presName="node" presStyleLbl="node1" presStyleIdx="2" presStyleCnt="3">
        <dgm:presLayoutVars>
          <dgm:bulletEnabled val="1"/>
        </dgm:presLayoutVars>
      </dgm:prSet>
      <dgm:spPr/>
    </dgm:pt>
  </dgm:ptLst>
  <dgm:cxnLst>
    <dgm:cxn modelId="{5FFBE003-844F-DA40-8E9C-5F3F28DD9D31}" type="presOf" srcId="{DE21C52E-7F61-9C4D-A90F-8CE337FEBB84}" destId="{F6C82E64-4F1B-F04F-A38F-E1A41E2F601E}" srcOrd="0" destOrd="0" presId="urn:microsoft.com/office/officeart/2005/8/layout/default"/>
    <dgm:cxn modelId="{F11B7F1D-D638-B14D-A8E7-D0C6BB9EF70E}" srcId="{F88122FB-BF0D-6A48-9624-A7A6D08113F4}" destId="{2EE448DA-219C-0241-92E4-C20C6A54F0DE}" srcOrd="0" destOrd="0" parTransId="{CA83D97E-BF05-6240-BF16-6D535CACE5F1}" sibTransId="{CDFB7F9C-141E-874D-AA05-F1AB8B03C810}"/>
    <dgm:cxn modelId="{FAC8BF37-AC04-1346-B4B1-B9054EF1B85A}" type="presOf" srcId="{F88122FB-BF0D-6A48-9624-A7A6D08113F4}" destId="{52776455-D719-CB45-89D2-335029428F16}" srcOrd="0" destOrd="0" presId="urn:microsoft.com/office/officeart/2005/8/layout/default"/>
    <dgm:cxn modelId="{0DEDF94F-813E-5344-A227-911B91ABC800}" type="presOf" srcId="{2EE448DA-219C-0241-92E4-C20C6A54F0DE}" destId="{44936867-71C1-4544-AE1B-90179B8A839C}" srcOrd="0" destOrd="0" presId="urn:microsoft.com/office/officeart/2005/8/layout/default"/>
    <dgm:cxn modelId="{3D7E8985-2C65-A842-A4A1-FC2632FB3199}" srcId="{F88122FB-BF0D-6A48-9624-A7A6D08113F4}" destId="{35439362-A03D-A341-840C-5430CAAC353A}" srcOrd="1" destOrd="0" parTransId="{360AF4A2-0199-7B43-979D-37CC7C7D56A9}" sibTransId="{51670175-1004-4345-BD7E-18A1D2DCA95A}"/>
    <dgm:cxn modelId="{68E14EBB-2431-E54D-A776-982C8A3C2A50}" srcId="{F88122FB-BF0D-6A48-9624-A7A6D08113F4}" destId="{DE21C52E-7F61-9C4D-A90F-8CE337FEBB84}" srcOrd="2" destOrd="0" parTransId="{690D0E01-E837-884E-8985-F25AE641C977}" sibTransId="{44B8C284-4D31-6E4C-91D4-DFCCB374A48D}"/>
    <dgm:cxn modelId="{997941EB-50CF-C24C-8B78-068F54163818}" type="presOf" srcId="{35439362-A03D-A341-840C-5430CAAC353A}" destId="{A029558D-D30D-4A41-8B5B-8CFB1C025001}" srcOrd="0" destOrd="0" presId="urn:microsoft.com/office/officeart/2005/8/layout/default"/>
    <dgm:cxn modelId="{84035850-E3F8-2842-BFDF-AE32DB27C39B}" type="presParOf" srcId="{52776455-D719-CB45-89D2-335029428F16}" destId="{44936867-71C1-4544-AE1B-90179B8A839C}" srcOrd="0" destOrd="0" presId="urn:microsoft.com/office/officeart/2005/8/layout/default"/>
    <dgm:cxn modelId="{E5D87348-500B-0C42-9B29-CAE3AD68CE18}" type="presParOf" srcId="{52776455-D719-CB45-89D2-335029428F16}" destId="{C00DCABC-E55B-8045-87B2-56B80A7FE5F2}" srcOrd="1" destOrd="0" presId="urn:microsoft.com/office/officeart/2005/8/layout/default"/>
    <dgm:cxn modelId="{6B85347A-D6BD-E74B-948E-C974E33E0DE6}" type="presParOf" srcId="{52776455-D719-CB45-89D2-335029428F16}" destId="{A029558D-D30D-4A41-8B5B-8CFB1C025001}" srcOrd="2" destOrd="0" presId="urn:microsoft.com/office/officeart/2005/8/layout/default"/>
    <dgm:cxn modelId="{BD469CFF-EE05-B940-8CCB-0A72ECD5A6DD}" type="presParOf" srcId="{52776455-D719-CB45-89D2-335029428F16}" destId="{0BD6FE02-CC2D-E742-9CF3-425CC595492D}" srcOrd="3" destOrd="0" presId="urn:microsoft.com/office/officeart/2005/8/layout/default"/>
    <dgm:cxn modelId="{D7872E22-2B52-0F4E-AE27-53C1C88265EF}" type="presParOf" srcId="{52776455-D719-CB45-89D2-335029428F16}" destId="{F6C82E64-4F1B-F04F-A38F-E1A41E2F60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8122FB-BF0D-6A48-9624-A7A6D08113F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fr-FR"/>
        </a:p>
      </dgm:t>
    </dgm:pt>
    <dgm:pt modelId="{2EE448DA-219C-0241-92E4-C20C6A54F0DE}">
      <dgm:prSet phldrT="[Texte]"/>
      <dgm:spPr>
        <a:solidFill>
          <a:schemeClr val="accent1">
            <a:lumMod val="60000"/>
            <a:lumOff val="40000"/>
          </a:schemeClr>
        </a:solidFill>
      </dgm:spPr>
      <dgm:t>
        <a:bodyPr/>
        <a:lstStyle/>
        <a:p>
          <a:r>
            <a:rPr lang="fr-FR" dirty="0">
              <a:latin typeface="Tw Cen MT" panose="020B0602020104020603" pitchFamily="34" charset="77"/>
            </a:rPr>
            <a:t>Discrimination directe</a:t>
          </a:r>
        </a:p>
      </dgm:t>
    </dgm:pt>
    <dgm:pt modelId="{CA83D97E-BF05-6240-BF16-6D535CACE5F1}" type="parTrans" cxnId="{F11B7F1D-D638-B14D-A8E7-D0C6BB9EF70E}">
      <dgm:prSet/>
      <dgm:spPr/>
      <dgm:t>
        <a:bodyPr/>
        <a:lstStyle/>
        <a:p>
          <a:endParaRPr lang="fr-FR">
            <a:latin typeface="Tw Cen MT" panose="020B0602020104020603" pitchFamily="34" charset="77"/>
          </a:endParaRPr>
        </a:p>
      </dgm:t>
    </dgm:pt>
    <dgm:pt modelId="{CDFB7F9C-141E-874D-AA05-F1AB8B03C810}" type="sibTrans" cxnId="{F11B7F1D-D638-B14D-A8E7-D0C6BB9EF70E}">
      <dgm:prSet/>
      <dgm:spPr/>
      <dgm:t>
        <a:bodyPr/>
        <a:lstStyle/>
        <a:p>
          <a:endParaRPr lang="fr-FR">
            <a:latin typeface="Tw Cen MT" panose="020B0602020104020603" pitchFamily="34" charset="77"/>
          </a:endParaRPr>
        </a:p>
      </dgm:t>
    </dgm:pt>
    <dgm:pt modelId="{35439362-A03D-A341-840C-5430CAAC353A}">
      <dgm:prSet phldrT="[Texte]"/>
      <dgm:spPr>
        <a:solidFill>
          <a:schemeClr val="accent1">
            <a:lumMod val="60000"/>
            <a:lumOff val="40000"/>
          </a:schemeClr>
        </a:solidFill>
      </dgm:spPr>
      <dgm:t>
        <a:bodyPr/>
        <a:lstStyle/>
        <a:p>
          <a:r>
            <a:rPr lang="fr-FR" dirty="0">
              <a:latin typeface="Tw Cen MT" panose="020B0602020104020603" pitchFamily="34" charset="77"/>
            </a:rPr>
            <a:t>Discrimination indirecte</a:t>
          </a:r>
        </a:p>
      </dgm:t>
    </dgm:pt>
    <dgm:pt modelId="{360AF4A2-0199-7B43-979D-37CC7C7D56A9}" type="parTrans" cxnId="{3D7E8985-2C65-A842-A4A1-FC2632FB3199}">
      <dgm:prSet/>
      <dgm:spPr/>
      <dgm:t>
        <a:bodyPr/>
        <a:lstStyle/>
        <a:p>
          <a:endParaRPr lang="fr-FR">
            <a:latin typeface="Tw Cen MT" panose="020B0602020104020603" pitchFamily="34" charset="77"/>
          </a:endParaRPr>
        </a:p>
      </dgm:t>
    </dgm:pt>
    <dgm:pt modelId="{51670175-1004-4345-BD7E-18A1D2DCA95A}" type="sibTrans" cxnId="{3D7E8985-2C65-A842-A4A1-FC2632FB3199}">
      <dgm:prSet/>
      <dgm:spPr/>
      <dgm:t>
        <a:bodyPr/>
        <a:lstStyle/>
        <a:p>
          <a:endParaRPr lang="fr-FR">
            <a:latin typeface="Tw Cen MT" panose="020B0602020104020603" pitchFamily="34" charset="77"/>
          </a:endParaRPr>
        </a:p>
      </dgm:t>
    </dgm:pt>
    <dgm:pt modelId="{DE21C52E-7F61-9C4D-A90F-8CE337FEBB84}">
      <dgm:prSet phldrT="[Texte]"/>
      <dgm:spPr>
        <a:solidFill>
          <a:schemeClr val="accent1">
            <a:lumMod val="60000"/>
            <a:lumOff val="40000"/>
          </a:schemeClr>
        </a:solidFill>
      </dgm:spPr>
      <dgm:t>
        <a:bodyPr/>
        <a:lstStyle/>
        <a:p>
          <a:r>
            <a:rPr lang="fr-FR" dirty="0">
              <a:latin typeface="Tw Cen MT" panose="020B0602020104020603" pitchFamily="34" charset="77"/>
            </a:rPr>
            <a:t>Agissement discriminatoire</a:t>
          </a:r>
        </a:p>
      </dgm:t>
    </dgm:pt>
    <dgm:pt modelId="{690D0E01-E837-884E-8985-F25AE641C977}" type="parTrans" cxnId="{68E14EBB-2431-E54D-A776-982C8A3C2A50}">
      <dgm:prSet/>
      <dgm:spPr/>
      <dgm:t>
        <a:bodyPr/>
        <a:lstStyle/>
        <a:p>
          <a:endParaRPr lang="fr-FR">
            <a:latin typeface="Tw Cen MT" panose="020B0602020104020603" pitchFamily="34" charset="77"/>
          </a:endParaRPr>
        </a:p>
      </dgm:t>
    </dgm:pt>
    <dgm:pt modelId="{44B8C284-4D31-6E4C-91D4-DFCCB374A48D}" type="sibTrans" cxnId="{68E14EBB-2431-E54D-A776-982C8A3C2A50}">
      <dgm:prSet/>
      <dgm:spPr/>
      <dgm:t>
        <a:bodyPr/>
        <a:lstStyle/>
        <a:p>
          <a:endParaRPr lang="fr-FR">
            <a:latin typeface="Tw Cen MT" panose="020B0602020104020603" pitchFamily="34" charset="77"/>
          </a:endParaRPr>
        </a:p>
      </dgm:t>
    </dgm:pt>
    <dgm:pt modelId="{52776455-D719-CB45-89D2-335029428F16}" type="pres">
      <dgm:prSet presAssocID="{F88122FB-BF0D-6A48-9624-A7A6D08113F4}" presName="diagram" presStyleCnt="0">
        <dgm:presLayoutVars>
          <dgm:dir/>
          <dgm:resizeHandles val="exact"/>
        </dgm:presLayoutVars>
      </dgm:prSet>
      <dgm:spPr/>
    </dgm:pt>
    <dgm:pt modelId="{44936867-71C1-4544-AE1B-90179B8A839C}" type="pres">
      <dgm:prSet presAssocID="{2EE448DA-219C-0241-92E4-C20C6A54F0DE}" presName="node" presStyleLbl="node1" presStyleIdx="0" presStyleCnt="3">
        <dgm:presLayoutVars>
          <dgm:bulletEnabled val="1"/>
        </dgm:presLayoutVars>
      </dgm:prSet>
      <dgm:spPr/>
    </dgm:pt>
    <dgm:pt modelId="{C00DCABC-E55B-8045-87B2-56B80A7FE5F2}" type="pres">
      <dgm:prSet presAssocID="{CDFB7F9C-141E-874D-AA05-F1AB8B03C810}" presName="sibTrans" presStyleCnt="0"/>
      <dgm:spPr/>
    </dgm:pt>
    <dgm:pt modelId="{A029558D-D30D-4A41-8B5B-8CFB1C025001}" type="pres">
      <dgm:prSet presAssocID="{35439362-A03D-A341-840C-5430CAAC353A}" presName="node" presStyleLbl="node1" presStyleIdx="1" presStyleCnt="3">
        <dgm:presLayoutVars>
          <dgm:bulletEnabled val="1"/>
        </dgm:presLayoutVars>
      </dgm:prSet>
      <dgm:spPr/>
    </dgm:pt>
    <dgm:pt modelId="{0BD6FE02-CC2D-E742-9CF3-425CC595492D}" type="pres">
      <dgm:prSet presAssocID="{51670175-1004-4345-BD7E-18A1D2DCA95A}" presName="sibTrans" presStyleCnt="0"/>
      <dgm:spPr/>
    </dgm:pt>
    <dgm:pt modelId="{F6C82E64-4F1B-F04F-A38F-E1A41E2F601E}" type="pres">
      <dgm:prSet presAssocID="{DE21C52E-7F61-9C4D-A90F-8CE337FEBB84}" presName="node" presStyleLbl="node1" presStyleIdx="2" presStyleCnt="3">
        <dgm:presLayoutVars>
          <dgm:bulletEnabled val="1"/>
        </dgm:presLayoutVars>
      </dgm:prSet>
      <dgm:spPr/>
    </dgm:pt>
  </dgm:ptLst>
  <dgm:cxnLst>
    <dgm:cxn modelId="{5FFBE003-844F-DA40-8E9C-5F3F28DD9D31}" type="presOf" srcId="{DE21C52E-7F61-9C4D-A90F-8CE337FEBB84}" destId="{F6C82E64-4F1B-F04F-A38F-E1A41E2F601E}" srcOrd="0" destOrd="0" presId="urn:microsoft.com/office/officeart/2005/8/layout/default"/>
    <dgm:cxn modelId="{F11B7F1D-D638-B14D-A8E7-D0C6BB9EF70E}" srcId="{F88122FB-BF0D-6A48-9624-A7A6D08113F4}" destId="{2EE448DA-219C-0241-92E4-C20C6A54F0DE}" srcOrd="0" destOrd="0" parTransId="{CA83D97E-BF05-6240-BF16-6D535CACE5F1}" sibTransId="{CDFB7F9C-141E-874D-AA05-F1AB8B03C810}"/>
    <dgm:cxn modelId="{FAC8BF37-AC04-1346-B4B1-B9054EF1B85A}" type="presOf" srcId="{F88122FB-BF0D-6A48-9624-A7A6D08113F4}" destId="{52776455-D719-CB45-89D2-335029428F16}" srcOrd="0" destOrd="0" presId="urn:microsoft.com/office/officeart/2005/8/layout/default"/>
    <dgm:cxn modelId="{0DEDF94F-813E-5344-A227-911B91ABC800}" type="presOf" srcId="{2EE448DA-219C-0241-92E4-C20C6A54F0DE}" destId="{44936867-71C1-4544-AE1B-90179B8A839C}" srcOrd="0" destOrd="0" presId="urn:microsoft.com/office/officeart/2005/8/layout/default"/>
    <dgm:cxn modelId="{3D7E8985-2C65-A842-A4A1-FC2632FB3199}" srcId="{F88122FB-BF0D-6A48-9624-A7A6D08113F4}" destId="{35439362-A03D-A341-840C-5430CAAC353A}" srcOrd="1" destOrd="0" parTransId="{360AF4A2-0199-7B43-979D-37CC7C7D56A9}" sibTransId="{51670175-1004-4345-BD7E-18A1D2DCA95A}"/>
    <dgm:cxn modelId="{68E14EBB-2431-E54D-A776-982C8A3C2A50}" srcId="{F88122FB-BF0D-6A48-9624-A7A6D08113F4}" destId="{DE21C52E-7F61-9C4D-A90F-8CE337FEBB84}" srcOrd="2" destOrd="0" parTransId="{690D0E01-E837-884E-8985-F25AE641C977}" sibTransId="{44B8C284-4D31-6E4C-91D4-DFCCB374A48D}"/>
    <dgm:cxn modelId="{997941EB-50CF-C24C-8B78-068F54163818}" type="presOf" srcId="{35439362-A03D-A341-840C-5430CAAC353A}" destId="{A029558D-D30D-4A41-8B5B-8CFB1C025001}" srcOrd="0" destOrd="0" presId="urn:microsoft.com/office/officeart/2005/8/layout/default"/>
    <dgm:cxn modelId="{84035850-E3F8-2842-BFDF-AE32DB27C39B}" type="presParOf" srcId="{52776455-D719-CB45-89D2-335029428F16}" destId="{44936867-71C1-4544-AE1B-90179B8A839C}" srcOrd="0" destOrd="0" presId="urn:microsoft.com/office/officeart/2005/8/layout/default"/>
    <dgm:cxn modelId="{E5D87348-500B-0C42-9B29-CAE3AD68CE18}" type="presParOf" srcId="{52776455-D719-CB45-89D2-335029428F16}" destId="{C00DCABC-E55B-8045-87B2-56B80A7FE5F2}" srcOrd="1" destOrd="0" presId="urn:microsoft.com/office/officeart/2005/8/layout/default"/>
    <dgm:cxn modelId="{6B85347A-D6BD-E74B-948E-C974E33E0DE6}" type="presParOf" srcId="{52776455-D719-CB45-89D2-335029428F16}" destId="{A029558D-D30D-4A41-8B5B-8CFB1C025001}" srcOrd="2" destOrd="0" presId="urn:microsoft.com/office/officeart/2005/8/layout/default"/>
    <dgm:cxn modelId="{BD469CFF-EE05-B940-8CCB-0A72ECD5A6DD}" type="presParOf" srcId="{52776455-D719-CB45-89D2-335029428F16}" destId="{0BD6FE02-CC2D-E742-9CF3-425CC595492D}" srcOrd="3" destOrd="0" presId="urn:microsoft.com/office/officeart/2005/8/layout/default"/>
    <dgm:cxn modelId="{D7872E22-2B52-0F4E-AE27-53C1C88265EF}" type="presParOf" srcId="{52776455-D719-CB45-89D2-335029428F16}" destId="{F6C82E64-4F1B-F04F-A38F-E1A41E2F60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92047C-75EC-A443-8668-8747176419E2}"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fr-FR"/>
        </a:p>
      </dgm:t>
    </dgm:pt>
    <dgm:pt modelId="{0BC6A80E-65E8-CC46-B63C-26753358026D}">
      <dgm:prSet phldrT="[Texte]"/>
      <dgm:spPr/>
      <dgm:t>
        <a:bodyPr/>
        <a:lstStyle/>
        <a:p>
          <a:r>
            <a:rPr lang="fr-FR" dirty="0">
              <a:latin typeface="Tw Cen MT" panose="020B0602020104020603" pitchFamily="34" charset="77"/>
            </a:rPr>
            <a:t>Un agissement</a:t>
          </a:r>
        </a:p>
      </dgm:t>
    </dgm:pt>
    <dgm:pt modelId="{A061FE48-DFFA-6846-AD16-9445D993C1A3}" type="parTrans" cxnId="{967293C6-FE20-0D4A-B385-C943859A746C}">
      <dgm:prSet/>
      <dgm:spPr/>
      <dgm:t>
        <a:bodyPr/>
        <a:lstStyle/>
        <a:p>
          <a:endParaRPr lang="fr-FR">
            <a:latin typeface="Tw Cen MT" panose="020B0602020104020603" pitchFamily="34" charset="77"/>
          </a:endParaRPr>
        </a:p>
      </dgm:t>
    </dgm:pt>
    <dgm:pt modelId="{B60C792C-22B5-2143-B219-E6F084E99A29}" type="sibTrans" cxnId="{967293C6-FE20-0D4A-B385-C943859A746C}">
      <dgm:prSet/>
      <dgm:spPr/>
      <dgm:t>
        <a:bodyPr/>
        <a:lstStyle/>
        <a:p>
          <a:endParaRPr lang="fr-FR">
            <a:latin typeface="Tw Cen MT" panose="020B0602020104020603" pitchFamily="34" charset="77"/>
          </a:endParaRPr>
        </a:p>
      </dgm:t>
    </dgm:pt>
    <dgm:pt modelId="{EFC14A2F-E242-D34B-A57D-A930395975A6}">
      <dgm:prSet phldrT="[Texte]"/>
      <dgm:spPr/>
      <dgm:t>
        <a:bodyPr/>
        <a:lstStyle/>
        <a:p>
          <a:r>
            <a:rPr lang="fr-FR" dirty="0">
              <a:latin typeface="Tw Cen MT" panose="020B0602020104020603" pitchFamily="34" charset="77"/>
            </a:rPr>
            <a:t>Fondé sur un critère</a:t>
          </a:r>
        </a:p>
      </dgm:t>
    </dgm:pt>
    <dgm:pt modelId="{2F753159-DCD9-4A48-99F3-0A1D518FAEA8}" type="parTrans" cxnId="{299132B2-5CCE-A44A-9B2C-C135BF66F520}">
      <dgm:prSet/>
      <dgm:spPr/>
      <dgm:t>
        <a:bodyPr/>
        <a:lstStyle/>
        <a:p>
          <a:endParaRPr lang="fr-FR">
            <a:latin typeface="Tw Cen MT" panose="020B0602020104020603" pitchFamily="34" charset="77"/>
          </a:endParaRPr>
        </a:p>
      </dgm:t>
    </dgm:pt>
    <dgm:pt modelId="{0208635C-22EC-CC40-B1CE-424DD3E26954}" type="sibTrans" cxnId="{299132B2-5CCE-A44A-9B2C-C135BF66F520}">
      <dgm:prSet/>
      <dgm:spPr/>
      <dgm:t>
        <a:bodyPr/>
        <a:lstStyle/>
        <a:p>
          <a:endParaRPr lang="fr-FR">
            <a:latin typeface="Tw Cen MT" panose="020B0602020104020603" pitchFamily="34" charset="77"/>
          </a:endParaRPr>
        </a:p>
      </dgm:t>
    </dgm:pt>
    <dgm:pt modelId="{F46FC963-FE11-7540-9693-BDA67EB35FB4}">
      <dgm:prSet phldrT="[Texte]"/>
      <dgm:spPr/>
      <dgm:t>
        <a:bodyPr/>
        <a:lstStyle/>
        <a:p>
          <a:r>
            <a:rPr lang="fr-FR" dirty="0">
              <a:latin typeface="Tw Cen MT" panose="020B0602020104020603" pitchFamily="34" charset="77"/>
            </a:rPr>
            <a:t>Qui porte atteinte à la dignité</a:t>
          </a:r>
        </a:p>
      </dgm:t>
    </dgm:pt>
    <dgm:pt modelId="{2056966F-CC5B-E642-8245-A6A99CFB1804}" type="parTrans" cxnId="{737AF19B-9FE7-E645-8739-1F0D59B12003}">
      <dgm:prSet/>
      <dgm:spPr/>
      <dgm:t>
        <a:bodyPr/>
        <a:lstStyle/>
        <a:p>
          <a:endParaRPr lang="fr-FR">
            <a:latin typeface="Tw Cen MT" panose="020B0602020104020603" pitchFamily="34" charset="77"/>
          </a:endParaRPr>
        </a:p>
      </dgm:t>
    </dgm:pt>
    <dgm:pt modelId="{1AF723B5-FC9A-9E41-9F95-48059D576FE7}" type="sibTrans" cxnId="{737AF19B-9FE7-E645-8739-1F0D59B12003}">
      <dgm:prSet/>
      <dgm:spPr/>
      <dgm:t>
        <a:bodyPr/>
        <a:lstStyle/>
        <a:p>
          <a:endParaRPr lang="fr-FR">
            <a:latin typeface="Tw Cen MT" panose="020B0602020104020603" pitchFamily="34" charset="77"/>
          </a:endParaRPr>
        </a:p>
      </dgm:t>
    </dgm:pt>
    <dgm:pt modelId="{52CC24BE-074A-504C-8D21-5FC95948D79E}" type="pres">
      <dgm:prSet presAssocID="{FB92047C-75EC-A443-8668-8747176419E2}" presName="diagram" presStyleCnt="0">
        <dgm:presLayoutVars>
          <dgm:dir/>
          <dgm:resizeHandles val="exact"/>
        </dgm:presLayoutVars>
      </dgm:prSet>
      <dgm:spPr/>
    </dgm:pt>
    <dgm:pt modelId="{C8127863-D55C-9F43-852D-24E369F52613}" type="pres">
      <dgm:prSet presAssocID="{0BC6A80E-65E8-CC46-B63C-26753358026D}" presName="node" presStyleLbl="node1" presStyleIdx="0" presStyleCnt="3">
        <dgm:presLayoutVars>
          <dgm:bulletEnabled val="1"/>
        </dgm:presLayoutVars>
      </dgm:prSet>
      <dgm:spPr/>
    </dgm:pt>
    <dgm:pt modelId="{80B4D12F-07D6-1141-AB14-CB60203E4B53}" type="pres">
      <dgm:prSet presAssocID="{B60C792C-22B5-2143-B219-E6F084E99A29}" presName="sibTrans" presStyleCnt="0"/>
      <dgm:spPr/>
    </dgm:pt>
    <dgm:pt modelId="{CB156B2A-F338-AB44-AD57-0CCF1BF715DF}" type="pres">
      <dgm:prSet presAssocID="{EFC14A2F-E242-D34B-A57D-A930395975A6}" presName="node" presStyleLbl="node1" presStyleIdx="1" presStyleCnt="3">
        <dgm:presLayoutVars>
          <dgm:bulletEnabled val="1"/>
        </dgm:presLayoutVars>
      </dgm:prSet>
      <dgm:spPr/>
    </dgm:pt>
    <dgm:pt modelId="{660F1395-53EC-3B4C-A9FB-F280D12032C0}" type="pres">
      <dgm:prSet presAssocID="{0208635C-22EC-CC40-B1CE-424DD3E26954}" presName="sibTrans" presStyleCnt="0"/>
      <dgm:spPr/>
    </dgm:pt>
    <dgm:pt modelId="{B38B8E67-3935-BA4F-8128-B5F824C5FC65}" type="pres">
      <dgm:prSet presAssocID="{F46FC963-FE11-7540-9693-BDA67EB35FB4}" presName="node" presStyleLbl="node1" presStyleIdx="2" presStyleCnt="3">
        <dgm:presLayoutVars>
          <dgm:bulletEnabled val="1"/>
        </dgm:presLayoutVars>
      </dgm:prSet>
      <dgm:spPr/>
    </dgm:pt>
  </dgm:ptLst>
  <dgm:cxnLst>
    <dgm:cxn modelId="{31AD9320-7A12-8D4E-832D-19BE6EBAB748}" type="presOf" srcId="{0BC6A80E-65E8-CC46-B63C-26753358026D}" destId="{C8127863-D55C-9F43-852D-24E369F52613}" srcOrd="0" destOrd="0" presId="urn:microsoft.com/office/officeart/2005/8/layout/default"/>
    <dgm:cxn modelId="{B0AA572C-E0E1-4A45-8DDC-BF3202242B92}" type="presOf" srcId="{F46FC963-FE11-7540-9693-BDA67EB35FB4}" destId="{B38B8E67-3935-BA4F-8128-B5F824C5FC65}" srcOrd="0" destOrd="0" presId="urn:microsoft.com/office/officeart/2005/8/layout/default"/>
    <dgm:cxn modelId="{737AF19B-9FE7-E645-8739-1F0D59B12003}" srcId="{FB92047C-75EC-A443-8668-8747176419E2}" destId="{F46FC963-FE11-7540-9693-BDA67EB35FB4}" srcOrd="2" destOrd="0" parTransId="{2056966F-CC5B-E642-8245-A6A99CFB1804}" sibTransId="{1AF723B5-FC9A-9E41-9F95-48059D576FE7}"/>
    <dgm:cxn modelId="{299132B2-5CCE-A44A-9B2C-C135BF66F520}" srcId="{FB92047C-75EC-A443-8668-8747176419E2}" destId="{EFC14A2F-E242-D34B-A57D-A930395975A6}" srcOrd="1" destOrd="0" parTransId="{2F753159-DCD9-4A48-99F3-0A1D518FAEA8}" sibTransId="{0208635C-22EC-CC40-B1CE-424DD3E26954}"/>
    <dgm:cxn modelId="{378893BE-B6A9-FA4F-B3EE-E044F25F761A}" type="presOf" srcId="{EFC14A2F-E242-D34B-A57D-A930395975A6}" destId="{CB156B2A-F338-AB44-AD57-0CCF1BF715DF}" srcOrd="0" destOrd="0" presId="urn:microsoft.com/office/officeart/2005/8/layout/default"/>
    <dgm:cxn modelId="{967293C6-FE20-0D4A-B385-C943859A746C}" srcId="{FB92047C-75EC-A443-8668-8747176419E2}" destId="{0BC6A80E-65E8-CC46-B63C-26753358026D}" srcOrd="0" destOrd="0" parTransId="{A061FE48-DFFA-6846-AD16-9445D993C1A3}" sibTransId="{B60C792C-22B5-2143-B219-E6F084E99A29}"/>
    <dgm:cxn modelId="{739CEFFE-2C3C-7F46-B8EF-A86716A5C4EA}" type="presOf" srcId="{FB92047C-75EC-A443-8668-8747176419E2}" destId="{52CC24BE-074A-504C-8D21-5FC95948D79E}" srcOrd="0" destOrd="0" presId="urn:microsoft.com/office/officeart/2005/8/layout/default"/>
    <dgm:cxn modelId="{ED6F609F-2FC0-B341-B89E-A987E9473563}" type="presParOf" srcId="{52CC24BE-074A-504C-8D21-5FC95948D79E}" destId="{C8127863-D55C-9F43-852D-24E369F52613}" srcOrd="0" destOrd="0" presId="urn:microsoft.com/office/officeart/2005/8/layout/default"/>
    <dgm:cxn modelId="{DE3B4323-EA52-2947-AA3A-053C8FC75661}" type="presParOf" srcId="{52CC24BE-074A-504C-8D21-5FC95948D79E}" destId="{80B4D12F-07D6-1141-AB14-CB60203E4B53}" srcOrd="1" destOrd="0" presId="urn:microsoft.com/office/officeart/2005/8/layout/default"/>
    <dgm:cxn modelId="{9143DFA3-BF6F-0E45-B847-BDA22709E611}" type="presParOf" srcId="{52CC24BE-074A-504C-8D21-5FC95948D79E}" destId="{CB156B2A-F338-AB44-AD57-0CCF1BF715DF}" srcOrd="2" destOrd="0" presId="urn:microsoft.com/office/officeart/2005/8/layout/default"/>
    <dgm:cxn modelId="{E66189E8-8516-A04E-A080-3C314193B76D}" type="presParOf" srcId="{52CC24BE-074A-504C-8D21-5FC95948D79E}" destId="{660F1395-53EC-3B4C-A9FB-F280D12032C0}" srcOrd="3" destOrd="0" presId="urn:microsoft.com/office/officeart/2005/8/layout/default"/>
    <dgm:cxn modelId="{B9492B56-6067-1C4B-875A-C98BF7B990D9}" type="presParOf" srcId="{52CC24BE-074A-504C-8D21-5FC95948D79E}" destId="{B38B8E67-3935-BA4F-8128-B5F824C5FC6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92047C-75EC-A443-8668-8747176419E2}" type="doc">
      <dgm:prSet loTypeId="urn:microsoft.com/office/officeart/2005/8/layout/default" loCatId="" qsTypeId="urn:microsoft.com/office/officeart/2005/8/quickstyle/simple1" qsCatId="simple" csTypeId="urn:microsoft.com/office/officeart/2005/8/colors/accent1_4" csCatId="accent1" phldr="1"/>
      <dgm:spPr/>
      <dgm:t>
        <a:bodyPr/>
        <a:lstStyle/>
        <a:p>
          <a:endParaRPr lang="fr-FR"/>
        </a:p>
      </dgm:t>
    </dgm:pt>
    <dgm:pt modelId="{0BC6A80E-65E8-CC46-B63C-26753358026D}">
      <dgm:prSet phldrT="[Texte]"/>
      <dgm:spPr/>
      <dgm:t>
        <a:bodyPr/>
        <a:lstStyle/>
        <a:p>
          <a:r>
            <a:rPr lang="fr-FR" dirty="0">
              <a:latin typeface="Tw Cen MT" panose="020B0602020104020603" pitchFamily="34" charset="77"/>
            </a:rPr>
            <a:t>Un agissement</a:t>
          </a:r>
        </a:p>
      </dgm:t>
    </dgm:pt>
    <dgm:pt modelId="{A061FE48-DFFA-6846-AD16-9445D993C1A3}" type="parTrans" cxnId="{967293C6-FE20-0D4A-B385-C943859A746C}">
      <dgm:prSet/>
      <dgm:spPr/>
      <dgm:t>
        <a:bodyPr/>
        <a:lstStyle/>
        <a:p>
          <a:endParaRPr lang="fr-FR">
            <a:latin typeface="Tw Cen MT" panose="020B0602020104020603" pitchFamily="34" charset="77"/>
          </a:endParaRPr>
        </a:p>
      </dgm:t>
    </dgm:pt>
    <dgm:pt modelId="{B60C792C-22B5-2143-B219-E6F084E99A29}" type="sibTrans" cxnId="{967293C6-FE20-0D4A-B385-C943859A746C}">
      <dgm:prSet/>
      <dgm:spPr/>
      <dgm:t>
        <a:bodyPr/>
        <a:lstStyle/>
        <a:p>
          <a:endParaRPr lang="fr-FR">
            <a:latin typeface="Tw Cen MT" panose="020B0602020104020603" pitchFamily="34" charset="77"/>
          </a:endParaRPr>
        </a:p>
      </dgm:t>
    </dgm:pt>
    <dgm:pt modelId="{EFC14A2F-E242-D34B-A57D-A930395975A6}">
      <dgm:prSet phldrT="[Texte]"/>
      <dgm:spPr/>
      <dgm:t>
        <a:bodyPr/>
        <a:lstStyle/>
        <a:p>
          <a:r>
            <a:rPr lang="fr-FR" dirty="0">
              <a:latin typeface="Tw Cen MT" panose="020B0602020104020603" pitchFamily="34" charset="77"/>
            </a:rPr>
            <a:t>Fondé sur un critère</a:t>
          </a:r>
        </a:p>
      </dgm:t>
    </dgm:pt>
    <dgm:pt modelId="{2F753159-DCD9-4A48-99F3-0A1D518FAEA8}" type="parTrans" cxnId="{299132B2-5CCE-A44A-9B2C-C135BF66F520}">
      <dgm:prSet/>
      <dgm:spPr/>
      <dgm:t>
        <a:bodyPr/>
        <a:lstStyle/>
        <a:p>
          <a:endParaRPr lang="fr-FR">
            <a:latin typeface="Tw Cen MT" panose="020B0602020104020603" pitchFamily="34" charset="77"/>
          </a:endParaRPr>
        </a:p>
      </dgm:t>
    </dgm:pt>
    <dgm:pt modelId="{0208635C-22EC-CC40-B1CE-424DD3E26954}" type="sibTrans" cxnId="{299132B2-5CCE-A44A-9B2C-C135BF66F520}">
      <dgm:prSet/>
      <dgm:spPr/>
      <dgm:t>
        <a:bodyPr/>
        <a:lstStyle/>
        <a:p>
          <a:endParaRPr lang="fr-FR">
            <a:latin typeface="Tw Cen MT" panose="020B0602020104020603" pitchFamily="34" charset="77"/>
          </a:endParaRPr>
        </a:p>
      </dgm:t>
    </dgm:pt>
    <dgm:pt modelId="{F46FC963-FE11-7540-9693-BDA67EB35FB4}">
      <dgm:prSet phldrT="[Texte]"/>
      <dgm:spPr/>
      <dgm:t>
        <a:bodyPr/>
        <a:lstStyle/>
        <a:p>
          <a:r>
            <a:rPr lang="fr-FR" dirty="0">
              <a:latin typeface="Tw Cen MT" panose="020B0602020104020603" pitchFamily="34" charset="77"/>
            </a:rPr>
            <a:t>Qui porte atteinte à la dignité</a:t>
          </a:r>
        </a:p>
      </dgm:t>
    </dgm:pt>
    <dgm:pt modelId="{2056966F-CC5B-E642-8245-A6A99CFB1804}" type="parTrans" cxnId="{737AF19B-9FE7-E645-8739-1F0D59B12003}">
      <dgm:prSet/>
      <dgm:spPr/>
      <dgm:t>
        <a:bodyPr/>
        <a:lstStyle/>
        <a:p>
          <a:endParaRPr lang="fr-FR">
            <a:latin typeface="Tw Cen MT" panose="020B0602020104020603" pitchFamily="34" charset="77"/>
          </a:endParaRPr>
        </a:p>
      </dgm:t>
    </dgm:pt>
    <dgm:pt modelId="{1AF723B5-FC9A-9E41-9F95-48059D576FE7}" type="sibTrans" cxnId="{737AF19B-9FE7-E645-8739-1F0D59B12003}">
      <dgm:prSet/>
      <dgm:spPr/>
      <dgm:t>
        <a:bodyPr/>
        <a:lstStyle/>
        <a:p>
          <a:endParaRPr lang="fr-FR">
            <a:latin typeface="Tw Cen MT" panose="020B0602020104020603" pitchFamily="34" charset="77"/>
          </a:endParaRPr>
        </a:p>
      </dgm:t>
    </dgm:pt>
    <dgm:pt modelId="{52CC24BE-074A-504C-8D21-5FC95948D79E}" type="pres">
      <dgm:prSet presAssocID="{FB92047C-75EC-A443-8668-8747176419E2}" presName="diagram" presStyleCnt="0">
        <dgm:presLayoutVars>
          <dgm:dir/>
          <dgm:resizeHandles val="exact"/>
        </dgm:presLayoutVars>
      </dgm:prSet>
      <dgm:spPr/>
    </dgm:pt>
    <dgm:pt modelId="{C8127863-D55C-9F43-852D-24E369F52613}" type="pres">
      <dgm:prSet presAssocID="{0BC6A80E-65E8-CC46-B63C-26753358026D}" presName="node" presStyleLbl="node1" presStyleIdx="0" presStyleCnt="3">
        <dgm:presLayoutVars>
          <dgm:bulletEnabled val="1"/>
        </dgm:presLayoutVars>
      </dgm:prSet>
      <dgm:spPr/>
    </dgm:pt>
    <dgm:pt modelId="{80B4D12F-07D6-1141-AB14-CB60203E4B53}" type="pres">
      <dgm:prSet presAssocID="{B60C792C-22B5-2143-B219-E6F084E99A29}" presName="sibTrans" presStyleCnt="0"/>
      <dgm:spPr/>
    </dgm:pt>
    <dgm:pt modelId="{CB156B2A-F338-AB44-AD57-0CCF1BF715DF}" type="pres">
      <dgm:prSet presAssocID="{EFC14A2F-E242-D34B-A57D-A930395975A6}" presName="node" presStyleLbl="node1" presStyleIdx="1" presStyleCnt="3">
        <dgm:presLayoutVars>
          <dgm:bulletEnabled val="1"/>
        </dgm:presLayoutVars>
      </dgm:prSet>
      <dgm:spPr/>
    </dgm:pt>
    <dgm:pt modelId="{660F1395-53EC-3B4C-A9FB-F280D12032C0}" type="pres">
      <dgm:prSet presAssocID="{0208635C-22EC-CC40-B1CE-424DD3E26954}" presName="sibTrans" presStyleCnt="0"/>
      <dgm:spPr/>
    </dgm:pt>
    <dgm:pt modelId="{B38B8E67-3935-BA4F-8128-B5F824C5FC65}" type="pres">
      <dgm:prSet presAssocID="{F46FC963-FE11-7540-9693-BDA67EB35FB4}" presName="node" presStyleLbl="node1" presStyleIdx="2" presStyleCnt="3">
        <dgm:presLayoutVars>
          <dgm:bulletEnabled val="1"/>
        </dgm:presLayoutVars>
      </dgm:prSet>
      <dgm:spPr/>
    </dgm:pt>
  </dgm:ptLst>
  <dgm:cxnLst>
    <dgm:cxn modelId="{31AD9320-7A12-8D4E-832D-19BE6EBAB748}" type="presOf" srcId="{0BC6A80E-65E8-CC46-B63C-26753358026D}" destId="{C8127863-D55C-9F43-852D-24E369F52613}" srcOrd="0" destOrd="0" presId="urn:microsoft.com/office/officeart/2005/8/layout/default"/>
    <dgm:cxn modelId="{B0AA572C-E0E1-4A45-8DDC-BF3202242B92}" type="presOf" srcId="{F46FC963-FE11-7540-9693-BDA67EB35FB4}" destId="{B38B8E67-3935-BA4F-8128-B5F824C5FC65}" srcOrd="0" destOrd="0" presId="urn:microsoft.com/office/officeart/2005/8/layout/default"/>
    <dgm:cxn modelId="{737AF19B-9FE7-E645-8739-1F0D59B12003}" srcId="{FB92047C-75EC-A443-8668-8747176419E2}" destId="{F46FC963-FE11-7540-9693-BDA67EB35FB4}" srcOrd="2" destOrd="0" parTransId="{2056966F-CC5B-E642-8245-A6A99CFB1804}" sibTransId="{1AF723B5-FC9A-9E41-9F95-48059D576FE7}"/>
    <dgm:cxn modelId="{299132B2-5CCE-A44A-9B2C-C135BF66F520}" srcId="{FB92047C-75EC-A443-8668-8747176419E2}" destId="{EFC14A2F-E242-D34B-A57D-A930395975A6}" srcOrd="1" destOrd="0" parTransId="{2F753159-DCD9-4A48-99F3-0A1D518FAEA8}" sibTransId="{0208635C-22EC-CC40-B1CE-424DD3E26954}"/>
    <dgm:cxn modelId="{378893BE-B6A9-FA4F-B3EE-E044F25F761A}" type="presOf" srcId="{EFC14A2F-E242-D34B-A57D-A930395975A6}" destId="{CB156B2A-F338-AB44-AD57-0CCF1BF715DF}" srcOrd="0" destOrd="0" presId="urn:microsoft.com/office/officeart/2005/8/layout/default"/>
    <dgm:cxn modelId="{967293C6-FE20-0D4A-B385-C943859A746C}" srcId="{FB92047C-75EC-A443-8668-8747176419E2}" destId="{0BC6A80E-65E8-CC46-B63C-26753358026D}" srcOrd="0" destOrd="0" parTransId="{A061FE48-DFFA-6846-AD16-9445D993C1A3}" sibTransId="{B60C792C-22B5-2143-B219-E6F084E99A29}"/>
    <dgm:cxn modelId="{739CEFFE-2C3C-7F46-B8EF-A86716A5C4EA}" type="presOf" srcId="{FB92047C-75EC-A443-8668-8747176419E2}" destId="{52CC24BE-074A-504C-8D21-5FC95948D79E}" srcOrd="0" destOrd="0" presId="urn:microsoft.com/office/officeart/2005/8/layout/default"/>
    <dgm:cxn modelId="{ED6F609F-2FC0-B341-B89E-A987E9473563}" type="presParOf" srcId="{52CC24BE-074A-504C-8D21-5FC95948D79E}" destId="{C8127863-D55C-9F43-852D-24E369F52613}" srcOrd="0" destOrd="0" presId="urn:microsoft.com/office/officeart/2005/8/layout/default"/>
    <dgm:cxn modelId="{DE3B4323-EA52-2947-AA3A-053C8FC75661}" type="presParOf" srcId="{52CC24BE-074A-504C-8D21-5FC95948D79E}" destId="{80B4D12F-07D6-1141-AB14-CB60203E4B53}" srcOrd="1" destOrd="0" presId="urn:microsoft.com/office/officeart/2005/8/layout/default"/>
    <dgm:cxn modelId="{9143DFA3-BF6F-0E45-B847-BDA22709E611}" type="presParOf" srcId="{52CC24BE-074A-504C-8D21-5FC95948D79E}" destId="{CB156B2A-F338-AB44-AD57-0CCF1BF715DF}" srcOrd="2" destOrd="0" presId="urn:microsoft.com/office/officeart/2005/8/layout/default"/>
    <dgm:cxn modelId="{E66189E8-8516-A04E-A080-3C314193B76D}" type="presParOf" srcId="{52CC24BE-074A-504C-8D21-5FC95948D79E}" destId="{660F1395-53EC-3B4C-A9FB-F280D12032C0}" srcOrd="3" destOrd="0" presId="urn:microsoft.com/office/officeart/2005/8/layout/default"/>
    <dgm:cxn modelId="{B9492B56-6067-1C4B-875A-C98BF7B990D9}" type="presParOf" srcId="{52CC24BE-074A-504C-8D21-5FC95948D79E}" destId="{B38B8E67-3935-BA4F-8128-B5F824C5FC6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FF98C-6B0B-124E-B120-6CD0E35C4F8A}">
      <dsp:nvSpPr>
        <dsp:cNvPr id="0" name=""/>
        <dsp:cNvSpPr/>
      </dsp:nvSpPr>
      <dsp:spPr>
        <a:xfrm>
          <a:off x="0" y="3954577"/>
          <a:ext cx="8013842" cy="865164"/>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0" kern="1200" dirty="0">
              <a:latin typeface="Tw Cen MT" panose="020B0602020104020603" pitchFamily="34" charset="77"/>
            </a:rPr>
            <a:t>Comment agir à son échelle ? </a:t>
          </a:r>
        </a:p>
      </dsp:txBody>
      <dsp:txXfrm>
        <a:off x="0" y="3954577"/>
        <a:ext cx="8013842" cy="865164"/>
      </dsp:txXfrm>
    </dsp:sp>
    <dsp:sp modelId="{05C4EAEA-5413-0B43-97FC-2C71F57ACECF}">
      <dsp:nvSpPr>
        <dsp:cNvPr id="0" name=""/>
        <dsp:cNvSpPr/>
      </dsp:nvSpPr>
      <dsp:spPr>
        <a:xfrm rot="10800000">
          <a:off x="0" y="2636931"/>
          <a:ext cx="8013842" cy="1330623"/>
        </a:xfrm>
        <a:prstGeom prst="upArrowCallout">
          <a:avLst/>
        </a:prstGeom>
        <a:solidFill>
          <a:srgbClr val="4472C4">
            <a:alpha val="90000"/>
            <a:hueOff val="0"/>
            <a:satOff val="0"/>
            <a:lumOff val="0"/>
            <a:alphaOff val="-26667"/>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0" kern="1200" dirty="0">
              <a:solidFill>
                <a:prstClr val="white"/>
              </a:solidFill>
              <a:latin typeface="Tw Cen MT" panose="020B0602020104020603" pitchFamily="34" charset="77"/>
              <a:ea typeface="+mn-ea"/>
              <a:cs typeface="+mn-cs"/>
            </a:rPr>
            <a:t>Les stéréotypes : définition et fonctionnement</a:t>
          </a:r>
        </a:p>
      </dsp:txBody>
      <dsp:txXfrm rot="10800000">
        <a:off x="0" y="2636931"/>
        <a:ext cx="8013842" cy="864599"/>
      </dsp:txXfrm>
    </dsp:sp>
    <dsp:sp modelId="{EC96E223-69F7-5E47-96DF-1AA8F8BD4342}">
      <dsp:nvSpPr>
        <dsp:cNvPr id="0" name=""/>
        <dsp:cNvSpPr/>
      </dsp:nvSpPr>
      <dsp:spPr>
        <a:xfrm rot="10800000">
          <a:off x="0" y="1319285"/>
          <a:ext cx="8013842" cy="1330623"/>
        </a:xfrm>
        <a:prstGeom prst="upArrowCallou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0" kern="1200" dirty="0">
              <a:latin typeface="Tw Cen MT" panose="020B0602020104020603" pitchFamily="34" charset="77"/>
            </a:rPr>
            <a:t>Discriminations : de quoi parle-t-on?</a:t>
          </a:r>
        </a:p>
      </dsp:txBody>
      <dsp:txXfrm rot="10800000">
        <a:off x="0" y="1319285"/>
        <a:ext cx="8013842" cy="864599"/>
      </dsp:txXfrm>
    </dsp:sp>
    <dsp:sp modelId="{CA86CA67-57A1-F64F-8D9D-1FB569704544}">
      <dsp:nvSpPr>
        <dsp:cNvPr id="0" name=""/>
        <dsp:cNvSpPr/>
      </dsp:nvSpPr>
      <dsp:spPr>
        <a:xfrm rot="10800000">
          <a:off x="0" y="1639"/>
          <a:ext cx="8013842" cy="1330623"/>
        </a:xfrm>
        <a:prstGeom prst="upArrowCallou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fr-FR" sz="2000" b="0" kern="1200" dirty="0">
              <a:latin typeface="Tw Cen MT" panose="020B0602020104020603" pitchFamily="34" charset="77"/>
            </a:rPr>
            <a:t>Les chiffres clés des discriminations</a:t>
          </a:r>
        </a:p>
      </dsp:txBody>
      <dsp:txXfrm rot="10800000">
        <a:off x="0" y="1639"/>
        <a:ext cx="8013842" cy="864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D3F42-985D-494E-8748-7F32C51722C6}">
      <dsp:nvSpPr>
        <dsp:cNvPr id="0" name=""/>
        <dsp:cNvSpPr/>
      </dsp:nvSpPr>
      <dsp:spPr>
        <a:xfrm>
          <a:off x="257413" y="2133"/>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 Blagues »</a:t>
          </a:r>
        </a:p>
      </dsp:txBody>
      <dsp:txXfrm>
        <a:off x="257413" y="2133"/>
        <a:ext cx="2029866" cy="1217920"/>
      </dsp:txXfrm>
    </dsp:sp>
    <dsp:sp modelId="{3C8D3DCB-09F0-E048-941E-CB18C33313E7}">
      <dsp:nvSpPr>
        <dsp:cNvPr id="0" name=""/>
        <dsp:cNvSpPr/>
      </dsp:nvSpPr>
      <dsp:spPr>
        <a:xfrm>
          <a:off x="2490266" y="2133"/>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Propos déplacés</a:t>
          </a:r>
        </a:p>
      </dsp:txBody>
      <dsp:txXfrm>
        <a:off x="2490266" y="2133"/>
        <a:ext cx="2029866" cy="1217920"/>
      </dsp:txXfrm>
    </dsp:sp>
    <dsp:sp modelId="{BC135091-FB83-1948-BDA9-974A646E8CD5}">
      <dsp:nvSpPr>
        <dsp:cNvPr id="0" name=""/>
        <dsp:cNvSpPr/>
      </dsp:nvSpPr>
      <dsp:spPr>
        <a:xfrm>
          <a:off x="4723120" y="2133"/>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Incivilités</a:t>
          </a:r>
        </a:p>
      </dsp:txBody>
      <dsp:txXfrm>
        <a:off x="4723120" y="2133"/>
        <a:ext cx="2029866" cy="1217920"/>
      </dsp:txXfrm>
    </dsp:sp>
    <dsp:sp modelId="{A1E30E38-A946-774E-9DD0-5F45760152A4}">
      <dsp:nvSpPr>
        <dsp:cNvPr id="0" name=""/>
        <dsp:cNvSpPr/>
      </dsp:nvSpPr>
      <dsp:spPr>
        <a:xfrm>
          <a:off x="257413" y="1423039"/>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Brimades</a:t>
          </a:r>
        </a:p>
      </dsp:txBody>
      <dsp:txXfrm>
        <a:off x="257413" y="1423039"/>
        <a:ext cx="2029866" cy="1217920"/>
      </dsp:txXfrm>
    </dsp:sp>
    <dsp:sp modelId="{DC52A51D-950E-604A-A519-7D387564C7A3}">
      <dsp:nvSpPr>
        <dsp:cNvPr id="0" name=""/>
        <dsp:cNvSpPr/>
      </dsp:nvSpPr>
      <dsp:spPr>
        <a:xfrm>
          <a:off x="2490266" y="1423039"/>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Mise à l’écart</a:t>
          </a:r>
        </a:p>
      </dsp:txBody>
      <dsp:txXfrm>
        <a:off x="2490266" y="1423039"/>
        <a:ext cx="2029866" cy="1217920"/>
      </dsp:txXfrm>
    </dsp:sp>
    <dsp:sp modelId="{70B87F4B-9EA5-0047-ABB1-26648186964B}">
      <dsp:nvSpPr>
        <dsp:cNvPr id="0" name=""/>
        <dsp:cNvSpPr/>
      </dsp:nvSpPr>
      <dsp:spPr>
        <a:xfrm>
          <a:off x="4723120" y="1423039"/>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Surcharge de travail</a:t>
          </a:r>
        </a:p>
      </dsp:txBody>
      <dsp:txXfrm>
        <a:off x="4723120" y="1423039"/>
        <a:ext cx="2029866" cy="1217920"/>
      </dsp:txXfrm>
    </dsp:sp>
    <dsp:sp modelId="{44477F51-D26E-4344-851A-4783384D7291}">
      <dsp:nvSpPr>
        <dsp:cNvPr id="0" name=""/>
        <dsp:cNvSpPr/>
      </dsp:nvSpPr>
      <dsp:spPr>
        <a:xfrm>
          <a:off x="257413" y="2843946"/>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Sous occupation</a:t>
          </a:r>
        </a:p>
      </dsp:txBody>
      <dsp:txXfrm>
        <a:off x="257413" y="2843946"/>
        <a:ext cx="2029866" cy="1217920"/>
      </dsp:txXfrm>
    </dsp:sp>
    <dsp:sp modelId="{1A99715B-62A7-1040-BB30-F4983DF0ED77}">
      <dsp:nvSpPr>
        <dsp:cNvPr id="0" name=""/>
        <dsp:cNvSpPr/>
      </dsp:nvSpPr>
      <dsp:spPr>
        <a:xfrm>
          <a:off x="2490266" y="2843946"/>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Dévalorisation du travail</a:t>
          </a:r>
        </a:p>
      </dsp:txBody>
      <dsp:txXfrm>
        <a:off x="2490266" y="2843946"/>
        <a:ext cx="2029866" cy="1217920"/>
      </dsp:txXfrm>
    </dsp:sp>
    <dsp:sp modelId="{C1DCB6EC-1A11-6A4D-ABA5-8821C01AD034}">
      <dsp:nvSpPr>
        <dsp:cNvPr id="0" name=""/>
        <dsp:cNvSpPr/>
      </dsp:nvSpPr>
      <dsp:spPr>
        <a:xfrm>
          <a:off x="4723120" y="2843946"/>
          <a:ext cx="2029866" cy="1217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Tw Cen MT" panose="020B0602020104020603" pitchFamily="34" charset="77"/>
            </a:rPr>
            <a:t>…</a:t>
          </a:r>
        </a:p>
      </dsp:txBody>
      <dsp:txXfrm>
        <a:off x="4723120" y="2843946"/>
        <a:ext cx="2029866" cy="1217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FB1A-4377-CA41-825D-A96F18E4AF64}">
      <dsp:nvSpPr>
        <dsp:cNvPr id="0" name=""/>
        <dsp:cNvSpPr/>
      </dsp:nvSpPr>
      <dsp:spPr>
        <a:xfrm>
          <a:off x="-2713568" y="-420977"/>
          <a:ext cx="3258100" cy="3258100"/>
        </a:xfrm>
        <a:prstGeom prst="blockArc">
          <a:avLst>
            <a:gd name="adj1" fmla="val 18900000"/>
            <a:gd name="adj2" fmla="val 2700000"/>
            <a:gd name="adj3" fmla="val 663"/>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D337B-3F3B-3C4D-AEC5-BB8441700DFF}">
      <dsp:nvSpPr>
        <dsp:cNvPr id="0" name=""/>
        <dsp:cNvSpPr/>
      </dsp:nvSpPr>
      <dsp:spPr>
        <a:xfrm>
          <a:off x="444148" y="345170"/>
          <a:ext cx="7165295" cy="69024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882" tIns="99060" rIns="99060" bIns="99060" numCol="1" spcCol="1270" anchor="ctr" anchorCtr="0">
          <a:noAutofit/>
        </a:bodyPr>
        <a:lstStyle/>
        <a:p>
          <a:pPr marL="0" lvl="0" indent="0" algn="l" defTabSz="1733550">
            <a:lnSpc>
              <a:spcPct val="90000"/>
            </a:lnSpc>
            <a:spcBef>
              <a:spcPct val="0"/>
            </a:spcBef>
            <a:spcAft>
              <a:spcPct val="35000"/>
            </a:spcAft>
            <a:buNone/>
          </a:pPr>
          <a:r>
            <a:rPr lang="fr-FR" sz="3900" kern="1200" dirty="0">
              <a:latin typeface="Tw Cen MT" panose="020B0602020104020603" pitchFamily="34" charset="77"/>
            </a:rPr>
            <a:t>Traitement différencié</a:t>
          </a:r>
        </a:p>
      </dsp:txBody>
      <dsp:txXfrm>
        <a:off x="444148" y="345170"/>
        <a:ext cx="7165295" cy="690244"/>
      </dsp:txXfrm>
    </dsp:sp>
    <dsp:sp modelId="{39C767EB-DC75-7242-B388-5DE0886EFAD0}">
      <dsp:nvSpPr>
        <dsp:cNvPr id="0" name=""/>
        <dsp:cNvSpPr/>
      </dsp:nvSpPr>
      <dsp:spPr>
        <a:xfrm>
          <a:off x="12745" y="258890"/>
          <a:ext cx="862805" cy="862805"/>
        </a:xfrm>
        <a:prstGeom prst="ellipse">
          <a:avLst/>
        </a:prstGeom>
        <a:solidFill>
          <a:schemeClr val="accent1">
            <a:lumMod val="20000"/>
            <a:lumOff val="8000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8AAD6-9918-2E40-8E28-010FD033DB4E}">
      <dsp:nvSpPr>
        <dsp:cNvPr id="0" name=""/>
        <dsp:cNvSpPr/>
      </dsp:nvSpPr>
      <dsp:spPr>
        <a:xfrm>
          <a:off x="444148" y="1380730"/>
          <a:ext cx="7165295" cy="69024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882" tIns="99060" rIns="99060" bIns="99060" numCol="1" spcCol="1270" anchor="ctr" anchorCtr="0">
          <a:noAutofit/>
        </a:bodyPr>
        <a:lstStyle/>
        <a:p>
          <a:pPr marL="0" lvl="0" indent="0" algn="l" defTabSz="1733550">
            <a:lnSpc>
              <a:spcPct val="90000"/>
            </a:lnSpc>
            <a:spcBef>
              <a:spcPct val="0"/>
            </a:spcBef>
            <a:spcAft>
              <a:spcPct val="35000"/>
            </a:spcAft>
            <a:buNone/>
          </a:pPr>
          <a:r>
            <a:rPr lang="fr-FR" sz="3900" kern="1200" dirty="0">
              <a:latin typeface="Tw Cen MT" panose="020B0602020104020603" pitchFamily="34" charset="77"/>
            </a:rPr>
            <a:t>Menace du stéréotype</a:t>
          </a:r>
        </a:p>
      </dsp:txBody>
      <dsp:txXfrm>
        <a:off x="444148" y="1380730"/>
        <a:ext cx="7165295" cy="690244"/>
      </dsp:txXfrm>
    </dsp:sp>
    <dsp:sp modelId="{78C653B5-3008-2849-8886-264F3231F1FF}">
      <dsp:nvSpPr>
        <dsp:cNvPr id="0" name=""/>
        <dsp:cNvSpPr/>
      </dsp:nvSpPr>
      <dsp:spPr>
        <a:xfrm>
          <a:off x="12745" y="1294450"/>
          <a:ext cx="862805" cy="862805"/>
        </a:xfrm>
        <a:prstGeom prst="ellipse">
          <a:avLst/>
        </a:prstGeom>
        <a:solidFill>
          <a:schemeClr val="accent1">
            <a:lumMod val="20000"/>
            <a:lumOff val="8000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27979-5E22-7C41-9805-503EF5D7CC05}">
      <dsp:nvSpPr>
        <dsp:cNvPr id="0" name=""/>
        <dsp:cNvSpPr/>
      </dsp:nvSpPr>
      <dsp:spPr>
        <a:xfrm>
          <a:off x="1529" y="1018232"/>
          <a:ext cx="1757346" cy="878673"/>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w Cen MT" panose="020B0602020104020603" pitchFamily="34" charset="77"/>
            </a:rPr>
            <a:t>Procédure disciplinaire</a:t>
          </a:r>
        </a:p>
      </dsp:txBody>
      <dsp:txXfrm>
        <a:off x="27264" y="1043967"/>
        <a:ext cx="1705876" cy="827203"/>
      </dsp:txXfrm>
    </dsp:sp>
    <dsp:sp modelId="{4E0C877D-1CCC-AD45-B0F8-7F4941BB4A51}">
      <dsp:nvSpPr>
        <dsp:cNvPr id="0" name=""/>
        <dsp:cNvSpPr/>
      </dsp:nvSpPr>
      <dsp:spPr>
        <a:xfrm>
          <a:off x="177263" y="1896905"/>
          <a:ext cx="175734" cy="659004"/>
        </a:xfrm>
        <a:custGeom>
          <a:avLst/>
          <a:gdLst/>
          <a:ahLst/>
          <a:cxnLst/>
          <a:rect l="0" t="0" r="0" b="0"/>
          <a:pathLst>
            <a:path>
              <a:moveTo>
                <a:pt x="0" y="0"/>
              </a:moveTo>
              <a:lnTo>
                <a:pt x="0" y="659004"/>
              </a:lnTo>
              <a:lnTo>
                <a:pt x="175734" y="659004"/>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0B12C5-417A-B74A-96A2-B7A326A68A75}">
      <dsp:nvSpPr>
        <dsp:cNvPr id="0" name=""/>
        <dsp:cNvSpPr/>
      </dsp:nvSpPr>
      <dsp:spPr>
        <a:xfrm>
          <a:off x="352998" y="2116573"/>
          <a:ext cx="1405876" cy="878673"/>
        </a:xfrm>
        <a:prstGeom prst="roundRect">
          <a:avLst>
            <a:gd name="adj" fmla="val 10000"/>
          </a:avLst>
        </a:prstGeom>
        <a:solidFill>
          <a:prstClr val="white">
            <a:alpha val="90000"/>
            <a:hueOff val="0"/>
            <a:satOff val="0"/>
            <a:lumOff val="0"/>
            <a:alphaOff val="0"/>
          </a:prstClr>
        </a:solidFill>
        <a:ln w="12700" cap="flat" cmpd="sng" algn="ctr">
          <a:solidFill>
            <a:srgbClr val="4472C4">
              <a:shade val="50000"/>
              <a:hueOff val="402493"/>
              <a:satOff val="-9802"/>
              <a:lumOff val="4289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prstClr val="black">
                  <a:hueOff val="0"/>
                  <a:satOff val="0"/>
                  <a:lumOff val="0"/>
                  <a:alphaOff val="0"/>
                </a:prstClr>
              </a:solidFill>
              <a:latin typeface="Tw Cen MT" panose="020B0602020104020603" pitchFamily="34" charset="77"/>
              <a:ea typeface="+mn-ea"/>
              <a:cs typeface="+mn-cs"/>
            </a:rPr>
            <a:t>L'employeur</a:t>
          </a:r>
          <a:r>
            <a:rPr lang="fr-FR" sz="1600" kern="1200" dirty="0">
              <a:latin typeface="Tw Cen MT" panose="020B0602020104020603" pitchFamily="34" charset="77"/>
            </a:rPr>
            <a:t> sanctionne une faute</a:t>
          </a:r>
          <a:endParaRPr lang="fr-FR" sz="1600" kern="1200" dirty="0"/>
        </a:p>
      </dsp:txBody>
      <dsp:txXfrm>
        <a:off x="378733" y="2142308"/>
        <a:ext cx="1354406" cy="827203"/>
      </dsp:txXfrm>
    </dsp:sp>
    <dsp:sp modelId="{BAA98A90-B848-0344-AFA6-9EB0CA3569B5}">
      <dsp:nvSpPr>
        <dsp:cNvPr id="0" name=""/>
        <dsp:cNvSpPr/>
      </dsp:nvSpPr>
      <dsp:spPr>
        <a:xfrm>
          <a:off x="2198211" y="1018232"/>
          <a:ext cx="1757346" cy="878673"/>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w Cen MT" panose="020B0602020104020603" pitchFamily="34" charset="77"/>
            </a:rPr>
            <a:t>Procédure pénale</a:t>
          </a:r>
        </a:p>
      </dsp:txBody>
      <dsp:txXfrm>
        <a:off x="2223946" y="1043967"/>
        <a:ext cx="1705876" cy="827203"/>
      </dsp:txXfrm>
    </dsp:sp>
    <dsp:sp modelId="{C7A5F481-9D1B-F54C-A443-16A98240E696}">
      <dsp:nvSpPr>
        <dsp:cNvPr id="0" name=""/>
        <dsp:cNvSpPr/>
      </dsp:nvSpPr>
      <dsp:spPr>
        <a:xfrm>
          <a:off x="2373946" y="1896905"/>
          <a:ext cx="175734" cy="659004"/>
        </a:xfrm>
        <a:custGeom>
          <a:avLst/>
          <a:gdLst/>
          <a:ahLst/>
          <a:cxnLst/>
          <a:rect l="0" t="0" r="0" b="0"/>
          <a:pathLst>
            <a:path>
              <a:moveTo>
                <a:pt x="0" y="0"/>
              </a:moveTo>
              <a:lnTo>
                <a:pt x="0" y="659004"/>
              </a:lnTo>
              <a:lnTo>
                <a:pt x="175734" y="659004"/>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140E5D-8A2F-5D4E-9FF5-6EF8CFA9A08A}">
      <dsp:nvSpPr>
        <dsp:cNvPr id="0" name=""/>
        <dsp:cNvSpPr/>
      </dsp:nvSpPr>
      <dsp:spPr>
        <a:xfrm>
          <a:off x="2549680" y="2116573"/>
          <a:ext cx="1405876" cy="878673"/>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w Cen MT" panose="020B0602020104020603" pitchFamily="34" charset="77"/>
            </a:rPr>
            <a:t>L'État qui punit une infraction</a:t>
          </a:r>
        </a:p>
      </dsp:txBody>
      <dsp:txXfrm>
        <a:off x="2575415" y="2142308"/>
        <a:ext cx="1354406" cy="827203"/>
      </dsp:txXfrm>
    </dsp:sp>
    <dsp:sp modelId="{E989487C-FD78-9F4D-A015-989883EAEDEA}">
      <dsp:nvSpPr>
        <dsp:cNvPr id="0" name=""/>
        <dsp:cNvSpPr/>
      </dsp:nvSpPr>
      <dsp:spPr>
        <a:xfrm>
          <a:off x="4394894" y="1018232"/>
          <a:ext cx="1757346" cy="878673"/>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w Cen MT" panose="020B0602020104020603" pitchFamily="34" charset="77"/>
            </a:rPr>
            <a:t>Procédure civile</a:t>
          </a:r>
        </a:p>
      </dsp:txBody>
      <dsp:txXfrm>
        <a:off x="4420629" y="1043967"/>
        <a:ext cx="1705876" cy="827203"/>
      </dsp:txXfrm>
    </dsp:sp>
    <dsp:sp modelId="{F2B7F5BF-A275-3F43-9FAF-017F9F6E8C2F}">
      <dsp:nvSpPr>
        <dsp:cNvPr id="0" name=""/>
        <dsp:cNvSpPr/>
      </dsp:nvSpPr>
      <dsp:spPr>
        <a:xfrm>
          <a:off x="4570628" y="1896905"/>
          <a:ext cx="175734" cy="659004"/>
        </a:xfrm>
        <a:custGeom>
          <a:avLst/>
          <a:gdLst/>
          <a:ahLst/>
          <a:cxnLst/>
          <a:rect l="0" t="0" r="0" b="0"/>
          <a:pathLst>
            <a:path>
              <a:moveTo>
                <a:pt x="0" y="0"/>
              </a:moveTo>
              <a:lnTo>
                <a:pt x="0" y="659004"/>
              </a:lnTo>
              <a:lnTo>
                <a:pt x="175734" y="659004"/>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BDE15-5B0B-6847-A126-36A1447C58F9}">
      <dsp:nvSpPr>
        <dsp:cNvPr id="0" name=""/>
        <dsp:cNvSpPr/>
      </dsp:nvSpPr>
      <dsp:spPr>
        <a:xfrm>
          <a:off x="4746363" y="2116573"/>
          <a:ext cx="1405876" cy="878673"/>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w Cen MT" panose="020B0602020104020603" pitchFamily="34" charset="77"/>
            </a:rPr>
            <a:t>La victime qui demande réparation à son employeur</a:t>
          </a:r>
        </a:p>
      </dsp:txBody>
      <dsp:txXfrm>
        <a:off x="4772098" y="2142308"/>
        <a:ext cx="1354406" cy="827203"/>
      </dsp:txXfrm>
    </dsp:sp>
    <dsp:sp modelId="{62351214-EA56-7946-9519-566505D83C44}">
      <dsp:nvSpPr>
        <dsp:cNvPr id="0" name=""/>
        <dsp:cNvSpPr/>
      </dsp:nvSpPr>
      <dsp:spPr>
        <a:xfrm>
          <a:off x="6591576" y="1018232"/>
          <a:ext cx="1757346" cy="878673"/>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w Cen MT" panose="020B0602020104020603" pitchFamily="34" charset="77"/>
            </a:rPr>
            <a:t>Actions non contentieuses</a:t>
          </a:r>
        </a:p>
      </dsp:txBody>
      <dsp:txXfrm>
        <a:off x="6617311" y="1043967"/>
        <a:ext cx="1705876" cy="827203"/>
      </dsp:txXfrm>
    </dsp:sp>
    <dsp:sp modelId="{DFE3A66E-B6B5-BA4D-9DEF-EFFBB85004A5}">
      <dsp:nvSpPr>
        <dsp:cNvPr id="0" name=""/>
        <dsp:cNvSpPr/>
      </dsp:nvSpPr>
      <dsp:spPr>
        <a:xfrm>
          <a:off x="6767311" y="1896905"/>
          <a:ext cx="145592" cy="659004"/>
        </a:xfrm>
        <a:custGeom>
          <a:avLst/>
          <a:gdLst/>
          <a:ahLst/>
          <a:cxnLst/>
          <a:rect l="0" t="0" r="0" b="0"/>
          <a:pathLst>
            <a:path>
              <a:moveTo>
                <a:pt x="0" y="0"/>
              </a:moveTo>
              <a:lnTo>
                <a:pt x="0" y="659004"/>
              </a:lnTo>
              <a:lnTo>
                <a:pt x="145592" y="659004"/>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57F2D-6693-E547-9660-CC1F592B6683}">
      <dsp:nvSpPr>
        <dsp:cNvPr id="0" name=""/>
        <dsp:cNvSpPr/>
      </dsp:nvSpPr>
      <dsp:spPr>
        <a:xfrm>
          <a:off x="6912904" y="2116573"/>
          <a:ext cx="1405876" cy="878673"/>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w Cen MT" panose="020B0602020104020603" pitchFamily="34" charset="77"/>
            </a:rPr>
            <a:t>L’action de médiation et/ou transaction</a:t>
          </a:r>
        </a:p>
      </dsp:txBody>
      <dsp:txXfrm>
        <a:off x="6938639" y="2142308"/>
        <a:ext cx="1354406" cy="8272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2A12A-B2FE-0B4E-BC2E-AA22C187FA5C}">
      <dsp:nvSpPr>
        <dsp:cNvPr id="0" name=""/>
        <dsp:cNvSpPr/>
      </dsp:nvSpPr>
      <dsp:spPr>
        <a:xfrm>
          <a:off x="425735" y="3890"/>
          <a:ext cx="2238241" cy="134294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Délégués locaux du Défenseur des droits</a:t>
          </a:r>
        </a:p>
      </dsp:txBody>
      <dsp:txXfrm>
        <a:off x="425735" y="3890"/>
        <a:ext cx="2238241" cy="1342944"/>
      </dsp:txXfrm>
    </dsp:sp>
    <dsp:sp modelId="{9D768CA7-314E-6140-8FB3-21A1E85BB347}">
      <dsp:nvSpPr>
        <dsp:cNvPr id="0" name=""/>
        <dsp:cNvSpPr/>
      </dsp:nvSpPr>
      <dsp:spPr>
        <a:xfrm>
          <a:off x="2887801" y="3890"/>
          <a:ext cx="2238241" cy="1342944"/>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Maison de la justice et du droit de Creil</a:t>
          </a:r>
        </a:p>
      </dsp:txBody>
      <dsp:txXfrm>
        <a:off x="2887801" y="3890"/>
        <a:ext cx="2238241" cy="1342944"/>
      </dsp:txXfrm>
    </dsp:sp>
    <dsp:sp modelId="{854C5066-CA3D-7841-9A92-77D384FF0831}">
      <dsp:nvSpPr>
        <dsp:cNvPr id="0" name=""/>
        <dsp:cNvSpPr/>
      </dsp:nvSpPr>
      <dsp:spPr>
        <a:xfrm>
          <a:off x="5349866" y="3890"/>
          <a:ext cx="2238241" cy="1342944"/>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Commissariat de Creil</a:t>
          </a:r>
        </a:p>
      </dsp:txBody>
      <dsp:txXfrm>
        <a:off x="5349866" y="3890"/>
        <a:ext cx="2238241" cy="1342944"/>
      </dsp:txXfrm>
    </dsp:sp>
    <dsp:sp modelId="{C15D6FE2-B665-384D-A281-13C5ABC66B59}">
      <dsp:nvSpPr>
        <dsp:cNvPr id="0" name=""/>
        <dsp:cNvSpPr/>
      </dsp:nvSpPr>
      <dsp:spPr>
        <a:xfrm>
          <a:off x="425735" y="1570660"/>
          <a:ext cx="2238241" cy="1342944"/>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Brigade de gendarmerie de Saint Leu d’</a:t>
          </a:r>
          <a:r>
            <a:rPr lang="fr-FR" sz="2300" b="0" kern="1200" dirty="0" err="1">
              <a:latin typeface="Tw Cen MT" panose="020B0602020104020603" pitchFamily="34" charset="77"/>
            </a:rPr>
            <a:t>Esserent</a:t>
          </a:r>
          <a:endParaRPr lang="fr-FR" sz="2300" b="0" kern="1200" dirty="0">
            <a:latin typeface="Tw Cen MT" panose="020B0602020104020603" pitchFamily="34" charset="77"/>
          </a:endParaRPr>
        </a:p>
      </dsp:txBody>
      <dsp:txXfrm>
        <a:off x="425735" y="1570660"/>
        <a:ext cx="2238241" cy="1342944"/>
      </dsp:txXfrm>
    </dsp:sp>
    <dsp:sp modelId="{1EDC035F-8C70-664C-9E52-3492A8EE0E25}">
      <dsp:nvSpPr>
        <dsp:cNvPr id="0" name=""/>
        <dsp:cNvSpPr/>
      </dsp:nvSpPr>
      <dsp:spPr>
        <a:xfrm>
          <a:off x="2887801" y="1570660"/>
          <a:ext cx="2238241" cy="1342944"/>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CIDFF de l’Oise</a:t>
          </a:r>
        </a:p>
      </dsp:txBody>
      <dsp:txXfrm>
        <a:off x="2887801" y="1570660"/>
        <a:ext cx="2238241" cy="1342944"/>
      </dsp:txXfrm>
    </dsp:sp>
    <dsp:sp modelId="{BB87621A-C487-DF41-80FB-C5FBF08D76BE}">
      <dsp:nvSpPr>
        <dsp:cNvPr id="0" name=""/>
        <dsp:cNvSpPr/>
      </dsp:nvSpPr>
      <dsp:spPr>
        <a:xfrm>
          <a:off x="5349866" y="1570660"/>
          <a:ext cx="2238241" cy="1342944"/>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Ligue des droits de l’Homme de Creil</a:t>
          </a:r>
        </a:p>
      </dsp:txBody>
      <dsp:txXfrm>
        <a:off x="5349866" y="1570660"/>
        <a:ext cx="2238241" cy="1342944"/>
      </dsp:txXfrm>
    </dsp:sp>
    <dsp:sp modelId="{7B8083C1-9CC7-B341-9D79-3FB7A38E2ED0}">
      <dsp:nvSpPr>
        <dsp:cNvPr id="0" name=""/>
        <dsp:cNvSpPr/>
      </dsp:nvSpPr>
      <dsp:spPr>
        <a:xfrm>
          <a:off x="1656768" y="3137429"/>
          <a:ext cx="2238241" cy="1342944"/>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SOS Homophobie</a:t>
          </a:r>
        </a:p>
      </dsp:txBody>
      <dsp:txXfrm>
        <a:off x="1656768" y="3137429"/>
        <a:ext cx="2238241" cy="1342944"/>
      </dsp:txXfrm>
    </dsp:sp>
    <dsp:sp modelId="{AF325A28-8071-2E48-8FAE-BD90476A858C}">
      <dsp:nvSpPr>
        <dsp:cNvPr id="0" name=""/>
        <dsp:cNvSpPr/>
      </dsp:nvSpPr>
      <dsp:spPr>
        <a:xfrm>
          <a:off x="4118834" y="3137429"/>
          <a:ext cx="2238241" cy="1342944"/>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0" kern="1200" dirty="0">
              <a:latin typeface="Tw Cen MT" panose="020B0602020104020603" pitchFamily="34" charset="77"/>
            </a:rPr>
            <a:t>SOS Racisme</a:t>
          </a:r>
        </a:p>
      </dsp:txBody>
      <dsp:txXfrm>
        <a:off x="4118834" y="3137429"/>
        <a:ext cx="2238241" cy="134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36867-71C1-4544-AE1B-90179B8A839C}">
      <dsp:nvSpPr>
        <dsp:cNvPr id="0" name=""/>
        <dsp:cNvSpPr/>
      </dsp:nvSpPr>
      <dsp:spPr>
        <a:xfrm>
          <a:off x="429570" y="472"/>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Discrimination directe</a:t>
          </a:r>
        </a:p>
      </dsp:txBody>
      <dsp:txXfrm>
        <a:off x="429570" y="472"/>
        <a:ext cx="3346456" cy="2007873"/>
      </dsp:txXfrm>
    </dsp:sp>
    <dsp:sp modelId="{A029558D-D30D-4A41-8B5B-8CFB1C025001}">
      <dsp:nvSpPr>
        <dsp:cNvPr id="0" name=""/>
        <dsp:cNvSpPr/>
      </dsp:nvSpPr>
      <dsp:spPr>
        <a:xfrm>
          <a:off x="4110672" y="472"/>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Discrimination indirecte</a:t>
          </a:r>
        </a:p>
      </dsp:txBody>
      <dsp:txXfrm>
        <a:off x="4110672" y="472"/>
        <a:ext cx="3346456" cy="2007873"/>
      </dsp:txXfrm>
    </dsp:sp>
    <dsp:sp modelId="{F6C82E64-4F1B-F04F-A38F-E1A41E2F601E}">
      <dsp:nvSpPr>
        <dsp:cNvPr id="0" name=""/>
        <dsp:cNvSpPr/>
      </dsp:nvSpPr>
      <dsp:spPr>
        <a:xfrm>
          <a:off x="2270121" y="2342991"/>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Agissement discriminatoire</a:t>
          </a:r>
        </a:p>
      </dsp:txBody>
      <dsp:txXfrm>
        <a:off x="2270121" y="2342991"/>
        <a:ext cx="3346456" cy="2007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7863-D55C-9F43-852D-24E369F52613}">
      <dsp:nvSpPr>
        <dsp:cNvPr id="0" name=""/>
        <dsp:cNvSpPr/>
      </dsp:nvSpPr>
      <dsp:spPr>
        <a:xfrm>
          <a:off x="0" y="264116"/>
          <a:ext cx="2467298" cy="1480378"/>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w Cen MT" panose="020B0602020104020603" pitchFamily="34" charset="77"/>
            </a:rPr>
            <a:t>Un traitement différencié</a:t>
          </a:r>
        </a:p>
      </dsp:txBody>
      <dsp:txXfrm>
        <a:off x="0" y="264116"/>
        <a:ext cx="2467298" cy="1480378"/>
      </dsp:txXfrm>
    </dsp:sp>
    <dsp:sp modelId="{CB156B2A-F338-AB44-AD57-0CCF1BF715DF}">
      <dsp:nvSpPr>
        <dsp:cNvPr id="0" name=""/>
        <dsp:cNvSpPr/>
      </dsp:nvSpPr>
      <dsp:spPr>
        <a:xfrm>
          <a:off x="2714027" y="264116"/>
          <a:ext cx="2467298" cy="1480378"/>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w Cen MT" panose="020B0602020104020603" pitchFamily="34" charset="77"/>
            </a:rPr>
            <a:t>Fondé sur un critère</a:t>
          </a:r>
        </a:p>
      </dsp:txBody>
      <dsp:txXfrm>
        <a:off x="2714027" y="264116"/>
        <a:ext cx="2467298" cy="1480378"/>
      </dsp:txXfrm>
    </dsp:sp>
    <dsp:sp modelId="{B38B8E67-3935-BA4F-8128-B5F824C5FC65}">
      <dsp:nvSpPr>
        <dsp:cNvPr id="0" name=""/>
        <dsp:cNvSpPr/>
      </dsp:nvSpPr>
      <dsp:spPr>
        <a:xfrm>
          <a:off x="5428055" y="264116"/>
          <a:ext cx="2467298" cy="1480378"/>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w Cen MT" panose="020B0602020104020603" pitchFamily="34" charset="77"/>
            </a:rPr>
            <a:t>Dans un domaine défini par la loi</a:t>
          </a:r>
        </a:p>
      </dsp:txBody>
      <dsp:txXfrm>
        <a:off x="5428055" y="264116"/>
        <a:ext cx="2467298" cy="148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0B47-9798-9543-BA0E-0B8593CA0E3F}">
      <dsp:nvSpPr>
        <dsp:cNvPr id="0" name=""/>
        <dsp:cNvSpPr/>
      </dsp:nvSpPr>
      <dsp:spPr>
        <a:xfrm>
          <a:off x="956" y="663248"/>
          <a:ext cx="3730968" cy="2238581"/>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latin typeface="Tw Cen MT" panose="020B0602020104020603" pitchFamily="34" charset="77"/>
            </a:rPr>
            <a:t>Emploi (recrutement, formation, licenciement...)</a:t>
          </a:r>
        </a:p>
      </dsp:txBody>
      <dsp:txXfrm>
        <a:off x="956" y="663248"/>
        <a:ext cx="3730968" cy="2238581"/>
      </dsp:txXfrm>
    </dsp:sp>
    <dsp:sp modelId="{BF54A6DF-A5FC-7A4D-B370-0CD3B767F926}">
      <dsp:nvSpPr>
        <dsp:cNvPr id="0" name=""/>
        <dsp:cNvSpPr/>
      </dsp:nvSpPr>
      <dsp:spPr>
        <a:xfrm>
          <a:off x="4105022" y="663248"/>
          <a:ext cx="3730968" cy="2238581"/>
        </a:xfrm>
        <a:prstGeom prst="rect">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latin typeface="Tw Cen MT" panose="020B0602020104020603" pitchFamily="34" charset="77"/>
            </a:rPr>
            <a:t>Accès à des biens &amp; services (publics ou privés)</a:t>
          </a:r>
        </a:p>
      </dsp:txBody>
      <dsp:txXfrm>
        <a:off x="4105022" y="663248"/>
        <a:ext cx="3730968" cy="2238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7863-D55C-9F43-852D-24E369F52613}">
      <dsp:nvSpPr>
        <dsp:cNvPr id="0" name=""/>
        <dsp:cNvSpPr/>
      </dsp:nvSpPr>
      <dsp:spPr>
        <a:xfrm>
          <a:off x="0" y="264116"/>
          <a:ext cx="2467298" cy="1480378"/>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w Cen MT" panose="020B0602020104020603" pitchFamily="34" charset="77"/>
            </a:rPr>
            <a:t>Un traitement différencié</a:t>
          </a:r>
        </a:p>
      </dsp:txBody>
      <dsp:txXfrm>
        <a:off x="0" y="264116"/>
        <a:ext cx="2467298" cy="1480378"/>
      </dsp:txXfrm>
    </dsp:sp>
    <dsp:sp modelId="{CB156B2A-F338-AB44-AD57-0CCF1BF715DF}">
      <dsp:nvSpPr>
        <dsp:cNvPr id="0" name=""/>
        <dsp:cNvSpPr/>
      </dsp:nvSpPr>
      <dsp:spPr>
        <a:xfrm>
          <a:off x="2714027" y="264116"/>
          <a:ext cx="2467298" cy="1480378"/>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w Cen MT" panose="020B0602020104020603" pitchFamily="34" charset="77"/>
            </a:rPr>
            <a:t>Fondé sur un critère</a:t>
          </a:r>
        </a:p>
      </dsp:txBody>
      <dsp:txXfrm>
        <a:off x="2714027" y="264116"/>
        <a:ext cx="2467298" cy="1480378"/>
      </dsp:txXfrm>
    </dsp:sp>
    <dsp:sp modelId="{B38B8E67-3935-BA4F-8128-B5F824C5FC65}">
      <dsp:nvSpPr>
        <dsp:cNvPr id="0" name=""/>
        <dsp:cNvSpPr/>
      </dsp:nvSpPr>
      <dsp:spPr>
        <a:xfrm>
          <a:off x="5428055" y="264116"/>
          <a:ext cx="2467298" cy="1480378"/>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w Cen MT" panose="020B0602020104020603" pitchFamily="34" charset="77"/>
            </a:rPr>
            <a:t>Dans un domaine défini par la loi</a:t>
          </a:r>
        </a:p>
      </dsp:txBody>
      <dsp:txXfrm>
        <a:off x="5428055" y="264116"/>
        <a:ext cx="2467298" cy="1480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36867-71C1-4544-AE1B-90179B8A839C}">
      <dsp:nvSpPr>
        <dsp:cNvPr id="0" name=""/>
        <dsp:cNvSpPr/>
      </dsp:nvSpPr>
      <dsp:spPr>
        <a:xfrm>
          <a:off x="429570" y="472"/>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Discrimination directe</a:t>
          </a:r>
        </a:p>
      </dsp:txBody>
      <dsp:txXfrm>
        <a:off x="429570" y="472"/>
        <a:ext cx="3346456" cy="2007873"/>
      </dsp:txXfrm>
    </dsp:sp>
    <dsp:sp modelId="{A029558D-D30D-4A41-8B5B-8CFB1C025001}">
      <dsp:nvSpPr>
        <dsp:cNvPr id="0" name=""/>
        <dsp:cNvSpPr/>
      </dsp:nvSpPr>
      <dsp:spPr>
        <a:xfrm>
          <a:off x="4110672" y="472"/>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Discrimination indirecte</a:t>
          </a:r>
        </a:p>
      </dsp:txBody>
      <dsp:txXfrm>
        <a:off x="4110672" y="472"/>
        <a:ext cx="3346456" cy="2007873"/>
      </dsp:txXfrm>
    </dsp:sp>
    <dsp:sp modelId="{F6C82E64-4F1B-F04F-A38F-E1A41E2F601E}">
      <dsp:nvSpPr>
        <dsp:cNvPr id="0" name=""/>
        <dsp:cNvSpPr/>
      </dsp:nvSpPr>
      <dsp:spPr>
        <a:xfrm>
          <a:off x="2270121" y="2342991"/>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Agissement discriminatoire</a:t>
          </a:r>
        </a:p>
      </dsp:txBody>
      <dsp:txXfrm>
        <a:off x="2270121" y="2342991"/>
        <a:ext cx="3346456" cy="2007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36867-71C1-4544-AE1B-90179B8A839C}">
      <dsp:nvSpPr>
        <dsp:cNvPr id="0" name=""/>
        <dsp:cNvSpPr/>
      </dsp:nvSpPr>
      <dsp:spPr>
        <a:xfrm>
          <a:off x="429570" y="472"/>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Discrimination directe</a:t>
          </a:r>
        </a:p>
      </dsp:txBody>
      <dsp:txXfrm>
        <a:off x="429570" y="472"/>
        <a:ext cx="3346456" cy="2007873"/>
      </dsp:txXfrm>
    </dsp:sp>
    <dsp:sp modelId="{A029558D-D30D-4A41-8B5B-8CFB1C025001}">
      <dsp:nvSpPr>
        <dsp:cNvPr id="0" name=""/>
        <dsp:cNvSpPr/>
      </dsp:nvSpPr>
      <dsp:spPr>
        <a:xfrm>
          <a:off x="4110672" y="472"/>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Discrimination indirecte</a:t>
          </a:r>
        </a:p>
      </dsp:txBody>
      <dsp:txXfrm>
        <a:off x="4110672" y="472"/>
        <a:ext cx="3346456" cy="2007873"/>
      </dsp:txXfrm>
    </dsp:sp>
    <dsp:sp modelId="{F6C82E64-4F1B-F04F-A38F-E1A41E2F601E}">
      <dsp:nvSpPr>
        <dsp:cNvPr id="0" name=""/>
        <dsp:cNvSpPr/>
      </dsp:nvSpPr>
      <dsp:spPr>
        <a:xfrm>
          <a:off x="2270121" y="2342991"/>
          <a:ext cx="3346456" cy="200787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FR" sz="4100" kern="1200" dirty="0">
              <a:latin typeface="Tw Cen MT" panose="020B0602020104020603" pitchFamily="34" charset="77"/>
            </a:rPr>
            <a:t>Agissement discriminatoire</a:t>
          </a:r>
        </a:p>
      </dsp:txBody>
      <dsp:txXfrm>
        <a:off x="2270121" y="2342991"/>
        <a:ext cx="3346456" cy="20078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7863-D55C-9F43-852D-24E369F52613}">
      <dsp:nvSpPr>
        <dsp:cNvPr id="0" name=""/>
        <dsp:cNvSpPr/>
      </dsp:nvSpPr>
      <dsp:spPr>
        <a:xfrm>
          <a:off x="0" y="264116"/>
          <a:ext cx="2467298" cy="148037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Tw Cen MT" panose="020B0602020104020603" pitchFamily="34" charset="77"/>
            </a:rPr>
            <a:t>Un agissement</a:t>
          </a:r>
        </a:p>
      </dsp:txBody>
      <dsp:txXfrm>
        <a:off x="0" y="264116"/>
        <a:ext cx="2467298" cy="1480378"/>
      </dsp:txXfrm>
    </dsp:sp>
    <dsp:sp modelId="{CB156B2A-F338-AB44-AD57-0CCF1BF715DF}">
      <dsp:nvSpPr>
        <dsp:cNvPr id="0" name=""/>
        <dsp:cNvSpPr/>
      </dsp:nvSpPr>
      <dsp:spPr>
        <a:xfrm>
          <a:off x="2714027" y="264116"/>
          <a:ext cx="2467298" cy="1480378"/>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Tw Cen MT" panose="020B0602020104020603" pitchFamily="34" charset="77"/>
            </a:rPr>
            <a:t>Fondé sur un critère</a:t>
          </a:r>
        </a:p>
      </dsp:txBody>
      <dsp:txXfrm>
        <a:off x="2714027" y="264116"/>
        <a:ext cx="2467298" cy="1480378"/>
      </dsp:txXfrm>
    </dsp:sp>
    <dsp:sp modelId="{B38B8E67-3935-BA4F-8128-B5F824C5FC65}">
      <dsp:nvSpPr>
        <dsp:cNvPr id="0" name=""/>
        <dsp:cNvSpPr/>
      </dsp:nvSpPr>
      <dsp:spPr>
        <a:xfrm>
          <a:off x="5428055" y="264116"/>
          <a:ext cx="2467298" cy="1480378"/>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Tw Cen MT" panose="020B0602020104020603" pitchFamily="34" charset="77"/>
            </a:rPr>
            <a:t>Qui porte atteinte à la dignité</a:t>
          </a:r>
        </a:p>
      </dsp:txBody>
      <dsp:txXfrm>
        <a:off x="5428055" y="264116"/>
        <a:ext cx="2467298" cy="1480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7863-D55C-9F43-852D-24E369F52613}">
      <dsp:nvSpPr>
        <dsp:cNvPr id="0" name=""/>
        <dsp:cNvSpPr/>
      </dsp:nvSpPr>
      <dsp:spPr>
        <a:xfrm>
          <a:off x="0" y="264116"/>
          <a:ext cx="2467298" cy="148037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Tw Cen MT" panose="020B0602020104020603" pitchFamily="34" charset="77"/>
            </a:rPr>
            <a:t>Un agissement</a:t>
          </a:r>
        </a:p>
      </dsp:txBody>
      <dsp:txXfrm>
        <a:off x="0" y="264116"/>
        <a:ext cx="2467298" cy="1480378"/>
      </dsp:txXfrm>
    </dsp:sp>
    <dsp:sp modelId="{CB156B2A-F338-AB44-AD57-0CCF1BF715DF}">
      <dsp:nvSpPr>
        <dsp:cNvPr id="0" name=""/>
        <dsp:cNvSpPr/>
      </dsp:nvSpPr>
      <dsp:spPr>
        <a:xfrm>
          <a:off x="2714027" y="264116"/>
          <a:ext cx="2467298" cy="1480378"/>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Tw Cen MT" panose="020B0602020104020603" pitchFamily="34" charset="77"/>
            </a:rPr>
            <a:t>Fondé sur un critère</a:t>
          </a:r>
        </a:p>
      </dsp:txBody>
      <dsp:txXfrm>
        <a:off x="2714027" y="264116"/>
        <a:ext cx="2467298" cy="1480378"/>
      </dsp:txXfrm>
    </dsp:sp>
    <dsp:sp modelId="{B38B8E67-3935-BA4F-8128-B5F824C5FC65}">
      <dsp:nvSpPr>
        <dsp:cNvPr id="0" name=""/>
        <dsp:cNvSpPr/>
      </dsp:nvSpPr>
      <dsp:spPr>
        <a:xfrm>
          <a:off x="5428055" y="264116"/>
          <a:ext cx="2467298" cy="1480378"/>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Tw Cen MT" panose="020B0602020104020603" pitchFamily="34" charset="77"/>
            </a:rPr>
            <a:t>Qui porte atteinte à la dignité</a:t>
          </a:r>
        </a:p>
      </dsp:txBody>
      <dsp:txXfrm>
        <a:off x="5428055" y="264116"/>
        <a:ext cx="2467298" cy="14803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2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8E993-5722-BF40-A6D8-102C1248C722}" type="datetimeFigureOut">
              <a:rPr lang="fr-FR" smtClean="0"/>
              <a:t>30/11/2023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DCC8D-CEFC-8A4D-A2CF-2842DECB92E3}" type="slidenum">
              <a:rPr lang="fr-FR" smtClean="0"/>
              <a:t>‹N°›</a:t>
            </a:fld>
            <a:endParaRPr lang="fr-FR"/>
          </a:p>
        </p:txBody>
      </p:sp>
    </p:spTree>
    <p:extLst>
      <p:ext uri="{BB962C8B-B14F-4D97-AF65-F5344CB8AC3E}">
        <p14:creationId xmlns:p14="http://schemas.microsoft.com/office/powerpoint/2010/main" val="305331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toupie.org/Dictionnaire/Representation_sociale.ht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defenseurdesdroits.fr/"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et bienvenue à ce temps de sensibilisation sur la prévention des discriminations.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1</a:t>
            </a:fld>
            <a:endParaRPr lang="fr-FR"/>
          </a:p>
        </p:txBody>
      </p:sp>
    </p:spTree>
    <p:extLst>
      <p:ext uri="{BB962C8B-B14F-4D97-AF65-F5344CB8AC3E}">
        <p14:creationId xmlns:p14="http://schemas.microsoft.com/office/powerpoint/2010/main" val="146964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chiffres ont augmentés d’environ 10-20 points pour toutes les catégories, en comparaison avec le graphique du 11</a:t>
            </a:r>
            <a:r>
              <a:rPr lang="fr-FR" baseline="30000" dirty="0"/>
              <a:t>e</a:t>
            </a:r>
            <a:r>
              <a:rPr lang="fr-FR" dirty="0"/>
              <a:t> baromètre de 2018. </a:t>
            </a:r>
          </a:p>
          <a:p>
            <a:endParaRPr lang="fr-FR" dirty="0"/>
          </a:p>
          <a:p>
            <a:r>
              <a:rPr lang="fr-FR" dirty="0"/>
              <a:t>On retrouve nos 41% des actifs sur ce graphique, à gauche. </a:t>
            </a:r>
          </a:p>
          <a:p>
            <a:endParaRPr lang="fr-FR" dirty="0"/>
          </a:p>
          <a:p>
            <a:r>
              <a:rPr lang="fr-FR" dirty="0"/>
              <a:t>Qu’est-ce qui vous interpelle dans ce graphique ? Est-ce qu’il y a des choses qui vous sautent aux yeux ?</a:t>
            </a:r>
          </a:p>
          <a:p>
            <a:endParaRPr lang="fr-FR" dirty="0"/>
          </a:p>
          <a:p>
            <a:r>
              <a:rPr lang="fr-FR" dirty="0"/>
              <a:t>On voit que certaines personnes sont plus « à risque » de subir des discriminations. C’est notamment le cas des hommes homosexuels ou bisexuels (70%). </a:t>
            </a:r>
          </a:p>
          <a:p>
            <a:r>
              <a:rPr lang="fr-FR" dirty="0"/>
              <a:t>On voit aussi que certaines personnes cumulent des « critères de discrimination » et sont donc aussi plus « à risque » (intersectionnalité) : </a:t>
            </a:r>
          </a:p>
          <a:p>
            <a:r>
              <a:rPr lang="fr-FR" dirty="0"/>
              <a:t>- Les femmes de moins de 50 ans et perçues comme non-blanches (69%)</a:t>
            </a:r>
          </a:p>
          <a:p>
            <a:pPr marL="171450" indent="-171450">
              <a:buFontTx/>
              <a:buChar char="-"/>
            </a:pPr>
            <a:r>
              <a:rPr lang="fr-FR" dirty="0"/>
              <a:t>Les femmes en situation de handicap (68%)</a:t>
            </a:r>
          </a:p>
          <a:p>
            <a:endParaRPr lang="fr-FR" dirty="0"/>
          </a:p>
          <a:p>
            <a:r>
              <a:rPr lang="fr-FR" b="1" dirty="0"/>
              <a:t>Informations sur l’échantillon de l’étude : </a:t>
            </a:r>
          </a:p>
          <a:p>
            <a:endParaRPr lang="fr-FR" dirty="0"/>
          </a:p>
          <a:p>
            <a:r>
              <a:rPr lang="fr-FR" u="sng" dirty="0"/>
              <a:t>Une enquête représentative en population active</a:t>
            </a:r>
          </a:p>
          <a:p>
            <a:r>
              <a:rPr lang="fr-FR" dirty="0"/>
              <a:t>L’enquête a été conduite par téléphone du 6 février au 14 mai 2020 auprès d’un échantillon représentatif de la population des actifs du secteur privé (590 salariés) et d’un échantillon représentatif des agents de la fonction publique (500 agents). Les échantillons ont été constitués par la méthode des quotas avec pour variables : le sexe, l’âge, la région d’habitation et la catégorie socioprofessionnelle du répondant. La collecte des données a été réalisée par des enquêteurs de l’institut de sondage BVA. </a:t>
            </a:r>
          </a:p>
          <a:p>
            <a:endParaRPr lang="fr-FR" dirty="0"/>
          </a:p>
          <a:p>
            <a:r>
              <a:rPr lang="fr-FR" u="sng" dirty="0"/>
              <a:t>Analyses</a:t>
            </a:r>
          </a:p>
          <a:p>
            <a:r>
              <a:rPr lang="fr-FR" dirty="0"/>
              <a:t>Afin de pouvoir mener des analyses sur l’échantillon global (salariés du privé et agents du public), un redressement de l’échantillon total a été réalisé, en tenant compte de la répartition actuelle des actifs entre ces deux secteurs. Les résultats relatifs à l’échantillon global qui sont présentés sont ainsi pondérés.</a:t>
            </a:r>
          </a:p>
          <a:p>
            <a:endParaRPr lang="fr-FR" u="sng" dirty="0"/>
          </a:p>
          <a:p>
            <a:r>
              <a:rPr lang="fr-FR" dirty="0"/>
              <a:t>La significativité statistique des résultats a été testée à l’aide du test du Khi-deux de Pearson. La p-valeur permet de mesurer que la probabilité d’obtenir les résultats ainsi présentés dans l’étude ne sont pas dus au hasard et peuvent être généralisés. Les résultats sont considérés comme significatifs lorsque la p-valeur est inférieure à 0.05.</a:t>
            </a:r>
          </a:p>
          <a:p>
            <a:endParaRPr lang="fr-FR" u="sng" dirty="0"/>
          </a:p>
          <a:p>
            <a:r>
              <a:rPr lang="fr-FR" dirty="0"/>
              <a:t>Certains résultats ont été analysés avec un modèle de régression logistique qui consiste à égaliser toutes les conditions de la comparaison pour mesurer séparément l’incidence de chaque facteur sur la probabilité de déclarer des expériences de discrimination. Ainsi, l’effet d’une variable s’apprécie « toutes choses égales par ailleurs » en neutralisant toutes les autres différences (sexe, âge, diplôme, etc.). Ces modèles sont reproduits en annexe.</a:t>
            </a:r>
          </a:p>
          <a:p>
            <a:endParaRPr lang="fr-FR" u="sng" dirty="0"/>
          </a:p>
          <a:p>
            <a:endParaRPr lang="fr-FR" dirty="0"/>
          </a:p>
        </p:txBody>
      </p:sp>
      <p:sp>
        <p:nvSpPr>
          <p:cNvPr id="4" name="Espace réservé du numéro de diapositive 3"/>
          <p:cNvSpPr>
            <a:spLocks noGrp="1"/>
          </p:cNvSpPr>
          <p:nvPr>
            <p:ph type="sldNum" sz="quarter" idx="5"/>
          </p:nvPr>
        </p:nvSpPr>
        <p:spPr/>
        <p:txBody>
          <a:bodyPr/>
          <a:lstStyle/>
          <a:p>
            <a:fld id="{FE6CA6D1-1534-654B-9CFD-E99A385A678F}" type="slidenum">
              <a:rPr lang="fr-FR" smtClean="0"/>
              <a:t>10</a:t>
            </a:fld>
            <a:endParaRPr lang="fr-FR"/>
          </a:p>
        </p:txBody>
      </p:sp>
    </p:spTree>
    <p:extLst>
      <p:ext uri="{BB962C8B-B14F-4D97-AF65-F5344CB8AC3E}">
        <p14:creationId xmlns:p14="http://schemas.microsoft.com/office/powerpoint/2010/main" val="34340413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Délégués locaux du Défenseur des droits</a:t>
            </a:r>
          </a:p>
          <a:p>
            <a:r>
              <a:rPr lang="fr-FR" dirty="0"/>
              <a:t>Maison de la justice et du droit 26 rue Voltaire à Creil 03 44 64 46 70</a:t>
            </a:r>
          </a:p>
          <a:p>
            <a:endParaRPr lang="fr-FR" dirty="0"/>
          </a:p>
          <a:p>
            <a:r>
              <a:rPr lang="fr-FR" dirty="0"/>
              <a:t>Porter plainte :</a:t>
            </a:r>
          </a:p>
          <a:p>
            <a:r>
              <a:rPr lang="fr-FR" dirty="0"/>
              <a:t>Commissariat de Creil 8 rue Jules Michelet</a:t>
            </a:r>
          </a:p>
          <a:p>
            <a:r>
              <a:rPr lang="fr-FR" dirty="0"/>
              <a:t>Brigade de gendarmerie de Saint Leu d’</a:t>
            </a:r>
            <a:r>
              <a:rPr lang="fr-FR" dirty="0" err="1"/>
              <a:t>Esserent</a:t>
            </a:r>
            <a:r>
              <a:rPr lang="fr-FR" dirty="0"/>
              <a:t> 20 rue de la Libération 60340 Saint Leu d’</a:t>
            </a:r>
            <a:r>
              <a:rPr lang="fr-FR" dirty="0" err="1"/>
              <a:t>Esserent</a:t>
            </a:r>
            <a:endParaRPr lang="fr-FR" dirty="0"/>
          </a:p>
          <a:p>
            <a:r>
              <a:rPr lang="fr-FR" dirty="0"/>
              <a:t>Tribunal Judiciaire de Senlis 26 Allée des Soupirs 60300 Senlis 03 44 53 91 00</a:t>
            </a:r>
          </a:p>
          <a:p>
            <a:endParaRPr lang="fr-FR" dirty="0"/>
          </a:p>
          <a:p>
            <a:endParaRPr lang="fr-FR" dirty="0"/>
          </a:p>
          <a:p>
            <a:r>
              <a:rPr lang="fr-FR" dirty="0"/>
              <a:t>CIDFF de l’Oise - 35 rue du Marechal Leclerc 60000 BEAUVAIS</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101</a:t>
            </a:fld>
            <a:endParaRPr lang="fr-FR"/>
          </a:p>
        </p:txBody>
      </p:sp>
    </p:spTree>
    <p:extLst>
      <p:ext uri="{BB962C8B-B14F-4D97-AF65-F5344CB8AC3E}">
        <p14:creationId xmlns:p14="http://schemas.microsoft.com/office/powerpoint/2010/main" val="26247626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102</a:t>
            </a:fld>
            <a:endParaRPr lang="fr-FR"/>
          </a:p>
        </p:txBody>
      </p:sp>
    </p:spTree>
    <p:extLst>
      <p:ext uri="{BB962C8B-B14F-4D97-AF65-F5344CB8AC3E}">
        <p14:creationId xmlns:p14="http://schemas.microsoft.com/office/powerpoint/2010/main" val="21208358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103</a:t>
            </a:fld>
            <a:endParaRPr lang="fr-FR"/>
          </a:p>
        </p:txBody>
      </p:sp>
    </p:spTree>
    <p:extLst>
      <p:ext uri="{BB962C8B-B14F-4D97-AF65-F5344CB8AC3E}">
        <p14:creationId xmlns:p14="http://schemas.microsoft.com/office/powerpoint/2010/main" val="67436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1200" b="1"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11</a:t>
            </a:fld>
            <a:endParaRPr lang="fr-FR" dirty="0">
              <a:latin typeface="Calibri" pitchFamily="34" charset="0"/>
            </a:endParaRPr>
          </a:p>
        </p:txBody>
      </p:sp>
    </p:spTree>
    <p:extLst>
      <p:ext uri="{BB962C8B-B14F-4D97-AF65-F5344CB8AC3E}">
        <p14:creationId xmlns:p14="http://schemas.microsoft.com/office/powerpoint/2010/main" val="142695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b="1" dirty="0"/>
              <a:t>VRAI - 25% de chances contre 28% de chances.</a:t>
            </a:r>
          </a:p>
          <a:p>
            <a:endParaRPr lang="fr-FR" dirty="0"/>
          </a:p>
          <a:p>
            <a:r>
              <a:rPr lang="fr-FR" dirty="0"/>
              <a:t>Source : </a:t>
            </a:r>
            <a:r>
              <a:rPr lang="fr-FR" dirty="0" err="1"/>
              <a:t>Testing</a:t>
            </a:r>
            <a:r>
              <a:rPr lang="fr-FR" dirty="0"/>
              <a:t> 2018 (CNRS)</a:t>
            </a:r>
          </a:p>
          <a:p>
            <a:endParaRPr lang="fr-FR" dirty="0"/>
          </a:p>
          <a:p>
            <a:r>
              <a:rPr lang="fr-FR" dirty="0"/>
              <a:t>Est-ce que vous connaissez la méthode du </a:t>
            </a:r>
            <a:r>
              <a:rPr lang="fr-FR" dirty="0" err="1"/>
              <a:t>testing</a:t>
            </a:r>
            <a:r>
              <a:rPr lang="fr-FR" dirty="0"/>
              <a:t> ? </a:t>
            </a:r>
          </a:p>
          <a:p>
            <a:r>
              <a:rPr lang="fr-FR" dirty="0"/>
              <a:t>C’est une méthode très utilisé dans le cadre de l’étude et de la mesure des discriminations : </a:t>
            </a:r>
            <a:r>
              <a:rPr lang="fr-FR" sz="1200" b="0" i="0" kern="1200" dirty="0">
                <a:solidFill>
                  <a:schemeClr val="tx1"/>
                </a:solidFill>
                <a:effectLst/>
                <a:latin typeface="+mn-lt"/>
                <a:ea typeface="+mn-ea"/>
                <a:cs typeface="+mn-cs"/>
              </a:rPr>
              <a:t>on compare le comportement d’un tiers envers deux personnes ayant exactement le même profil pour toutes les caractéristiques pertinentes, à l’exception de celle que l’on soupçonne de donner lieu à discrimination.</a:t>
            </a:r>
          </a:p>
          <a:p>
            <a:r>
              <a:rPr lang="fr-FR" sz="1200" b="0" i="0" kern="1200" dirty="0">
                <a:solidFill>
                  <a:schemeClr val="tx1"/>
                </a:solidFill>
                <a:effectLst/>
                <a:latin typeface="+mn-lt"/>
                <a:ea typeface="+mn-ea"/>
                <a:cs typeface="+mn-cs"/>
              </a:rPr>
              <a:t>Donc dans le cas de l’embauche, on envoie deux CV parfaitement identique avec pour seule différence, ici, l’origine de la personne (non à consonance étrangère par ex). On voit comment ces CV sont traités : est-ce que l’un est plus souvent choisi que l’autres, etc. </a:t>
            </a:r>
            <a:endParaRPr lang="fr-FR" dirty="0"/>
          </a:p>
          <a:p>
            <a:endParaRPr lang="fr-FR" dirty="0"/>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12</a:t>
            </a:fld>
            <a:endParaRPr lang="fr-FR" dirty="0">
              <a:latin typeface="Calibri" pitchFamily="34" charset="0"/>
            </a:endParaRPr>
          </a:p>
        </p:txBody>
      </p:sp>
    </p:spTree>
    <p:extLst>
      <p:ext uri="{BB962C8B-B14F-4D97-AF65-F5344CB8AC3E}">
        <p14:creationId xmlns:p14="http://schemas.microsoft.com/office/powerpoint/2010/main" val="32585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1200" b="1"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13</a:t>
            </a:fld>
            <a:endParaRPr lang="fr-FR" dirty="0">
              <a:latin typeface="Calibri" pitchFamily="34" charset="0"/>
            </a:endParaRPr>
          </a:p>
        </p:txBody>
      </p:sp>
    </p:spTree>
    <p:extLst>
      <p:ext uri="{BB962C8B-B14F-4D97-AF65-F5344CB8AC3E}">
        <p14:creationId xmlns:p14="http://schemas.microsoft.com/office/powerpoint/2010/main" val="72232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sz="1200" b="1" kern="1200" dirty="0">
                <a:solidFill>
                  <a:schemeClr val="tx1"/>
                </a:solidFill>
                <a:effectLst/>
                <a:latin typeface="+mn-lt"/>
                <a:ea typeface="+mn-ea"/>
                <a:cs typeface="+mn-cs"/>
              </a:rPr>
              <a:t>Cela est le résultat d’une étude menée, sous forme de </a:t>
            </a:r>
            <a:r>
              <a:rPr lang="fr-FR" sz="1200" b="1" kern="1200" dirty="0" err="1">
                <a:solidFill>
                  <a:schemeClr val="tx1"/>
                </a:solidFill>
                <a:effectLst/>
                <a:latin typeface="+mn-lt"/>
                <a:ea typeface="+mn-ea"/>
                <a:cs typeface="+mn-cs"/>
              </a:rPr>
              <a:t>testing</a:t>
            </a:r>
            <a:r>
              <a:rPr lang="fr-FR" sz="1200" b="1" kern="1200" dirty="0">
                <a:solidFill>
                  <a:schemeClr val="tx1"/>
                </a:solidFill>
                <a:effectLst/>
                <a:latin typeface="+mn-lt"/>
                <a:ea typeface="+mn-ea"/>
                <a:cs typeface="+mn-cs"/>
              </a:rPr>
              <a:t>, par le CNRS en 2022 afin d’identifier d’éventuelles discriminations dans l’accès à l’enseignement supérieur. </a:t>
            </a:r>
          </a:p>
          <a:p>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Ils ont envoyé des mails aux responsables des masters avec des noms et adresses mails différents et ont comparé le taux de réponse en fonction du nom.</a:t>
            </a: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14</a:t>
            </a:fld>
            <a:endParaRPr lang="fr-FR" dirty="0">
              <a:latin typeface="Calibri" pitchFamily="34" charset="0"/>
            </a:endParaRPr>
          </a:p>
        </p:txBody>
      </p:sp>
    </p:spTree>
    <p:extLst>
      <p:ext uri="{BB962C8B-B14F-4D97-AF65-F5344CB8AC3E}">
        <p14:creationId xmlns:p14="http://schemas.microsoft.com/office/powerpoint/2010/main" val="23250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z="1200" b="1"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15</a:t>
            </a:fld>
            <a:endParaRPr lang="fr-FR" dirty="0">
              <a:latin typeface="Calibri" pitchFamily="34" charset="0"/>
            </a:endParaRPr>
          </a:p>
        </p:txBody>
      </p:sp>
    </p:spTree>
    <p:extLst>
      <p:ext uri="{BB962C8B-B14F-4D97-AF65-F5344CB8AC3E}">
        <p14:creationId xmlns:p14="http://schemas.microsoft.com/office/powerpoint/2010/main" val="351792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Remarque : parfois, certaines personnes en intervention remarquent que le fait de dissimuler son orientation sexuelle ou son identité de genre peut être un choix individuel et personnel. Quelqu’un n’a peut-être pas envie de parler de ça au travail.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Mais ce qu’on a vu ensemble précédemment, c’est que le fait d’être </a:t>
            </a:r>
            <a:r>
              <a:rPr lang="fr-FR" sz="1200" b="0" kern="1200" dirty="0" err="1">
                <a:solidFill>
                  <a:schemeClr val="tx1"/>
                </a:solidFill>
                <a:effectLst/>
                <a:latin typeface="+mn-lt"/>
                <a:ea typeface="+mn-ea"/>
                <a:cs typeface="+mn-cs"/>
              </a:rPr>
              <a:t>concerné.e</a:t>
            </a:r>
            <a:r>
              <a:rPr lang="fr-FR" sz="1200" b="0" kern="1200" dirty="0">
                <a:solidFill>
                  <a:schemeClr val="tx1"/>
                </a:solidFill>
                <a:effectLst/>
                <a:latin typeface="+mn-lt"/>
                <a:ea typeface="+mn-ea"/>
                <a:cs typeface="+mn-cs"/>
              </a:rPr>
              <a:t> par un critère de discrimination nous rend plus « à risque » de subir des discriminations.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Rappelez-vous les 70% d’hommes bisexuels/homosexuels qui rapportent avoir été l’objet de propos stigmatisant. Donc on peut imaginer que le fait de dissimuler son identité est en fait une stratégie de contournement / d’évitement (pour éviter les discriminations/les propos stigmatisants). </a:t>
            </a:r>
          </a:p>
          <a:p>
            <a:endParaRPr lang="fr-FR" sz="1200" b="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16</a:t>
            </a:fld>
            <a:endParaRPr lang="fr-FR" dirty="0">
              <a:latin typeface="Calibri" pitchFamily="34" charset="0"/>
            </a:endParaRPr>
          </a:p>
        </p:txBody>
      </p:sp>
    </p:spTree>
    <p:extLst>
      <p:ext uri="{BB962C8B-B14F-4D97-AF65-F5344CB8AC3E}">
        <p14:creationId xmlns:p14="http://schemas.microsoft.com/office/powerpoint/2010/main" val="58022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17</a:t>
            </a:fld>
            <a:endParaRPr lang="fr-FR" dirty="0">
              <a:latin typeface="Calibri" pitchFamily="34" charset="0"/>
            </a:endParaRPr>
          </a:p>
        </p:txBody>
      </p:sp>
    </p:spTree>
    <p:extLst>
      <p:ext uri="{BB962C8B-B14F-4D97-AF65-F5344CB8AC3E}">
        <p14:creationId xmlns:p14="http://schemas.microsoft.com/office/powerpoint/2010/main" val="303231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18</a:t>
            </a:fld>
            <a:endParaRPr lang="fr-FR" dirty="0">
              <a:latin typeface="Calibri" pitchFamily="34" charset="0"/>
            </a:endParaRPr>
          </a:p>
        </p:txBody>
      </p:sp>
    </p:spTree>
    <p:extLst>
      <p:ext uri="{BB962C8B-B14F-4D97-AF65-F5344CB8AC3E}">
        <p14:creationId xmlns:p14="http://schemas.microsoft.com/office/powerpoint/2010/main" val="235117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allons maintenant nous intéresser à ce que la loi nous dit sur les différentes formes de discrimination.</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20</a:t>
            </a:fld>
            <a:endParaRPr lang="fr-FR"/>
          </a:p>
        </p:txBody>
      </p:sp>
    </p:spTree>
    <p:extLst>
      <p:ext uri="{BB962C8B-B14F-4D97-AF65-F5344CB8AC3E}">
        <p14:creationId xmlns:p14="http://schemas.microsoft.com/office/powerpoint/2010/main" val="179951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Je vais commencer par me présenter : </a:t>
            </a:r>
          </a:p>
          <a:p>
            <a:endParaRPr lang="fr-FR" dirty="0"/>
          </a:p>
          <a:p>
            <a:pPr marL="171450" indent="-171450">
              <a:buFontTx/>
              <a:buChar char="-"/>
            </a:pPr>
            <a:r>
              <a:rPr lang="fr-FR" dirty="0"/>
              <a:t>Nom et prénom</a:t>
            </a:r>
          </a:p>
          <a:p>
            <a:pPr marL="171450" indent="-171450">
              <a:buFontTx/>
              <a:buChar char="-"/>
            </a:pPr>
            <a:r>
              <a:rPr lang="fr-FR" dirty="0"/>
              <a:t>Structure / Fonction</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2</a:t>
            </a:fld>
            <a:endParaRPr lang="fr-FR"/>
          </a:p>
        </p:txBody>
      </p:sp>
    </p:spTree>
    <p:extLst>
      <p:ext uri="{BB962C8B-B14F-4D97-AF65-F5344CB8AC3E}">
        <p14:creationId xmlns:p14="http://schemas.microsoft.com/office/powerpoint/2010/main" val="405993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vous deviez expliquer à une personne ce qu’est une discrimination, comment pourriez-vous décrire la situation ? Quels sont les mots ou les situations qui vous viennent en tête ?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21</a:t>
            </a:fld>
            <a:endParaRPr lang="fr-FR"/>
          </a:p>
        </p:txBody>
      </p:sp>
    </p:spTree>
    <p:extLst>
      <p:ext uri="{BB962C8B-B14F-4D97-AF65-F5344CB8AC3E}">
        <p14:creationId xmlns:p14="http://schemas.microsoft.com/office/powerpoint/2010/main" val="200011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loi reconnait trois types de discriminations : </a:t>
            </a:r>
          </a:p>
          <a:p>
            <a:pPr marL="171450" indent="-171450">
              <a:buFontTx/>
              <a:buChar char="-"/>
            </a:pPr>
            <a:r>
              <a:rPr lang="fr-FR" dirty="0"/>
              <a:t>Discrimination directe </a:t>
            </a:r>
          </a:p>
          <a:p>
            <a:pPr marL="171450" indent="-171450">
              <a:buFontTx/>
              <a:buChar char="-"/>
            </a:pPr>
            <a:r>
              <a:rPr lang="fr-FR" dirty="0"/>
              <a:t>Discrimination indirecte</a:t>
            </a:r>
          </a:p>
          <a:p>
            <a:pPr marL="171450" indent="-171450">
              <a:buFontTx/>
              <a:buChar char="-"/>
            </a:pPr>
            <a:r>
              <a:rPr lang="fr-FR" dirty="0"/>
              <a:t>Agissement discriminatoire</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22</a:t>
            </a:fld>
            <a:endParaRPr lang="fr-FR"/>
          </a:p>
        </p:txBody>
      </p:sp>
    </p:spTree>
    <p:extLst>
      <p:ext uri="{BB962C8B-B14F-4D97-AF65-F5344CB8AC3E}">
        <p14:creationId xmlns:p14="http://schemas.microsoft.com/office/powerpoint/2010/main" val="417296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allons commencer par la discrimination directe.</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23</a:t>
            </a:fld>
            <a:endParaRPr lang="fr-FR"/>
          </a:p>
        </p:txBody>
      </p:sp>
    </p:spTree>
    <p:extLst>
      <p:ext uri="{BB962C8B-B14F-4D97-AF65-F5344CB8AC3E}">
        <p14:creationId xmlns:p14="http://schemas.microsoft.com/office/powerpoint/2010/main" val="158761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Qu’est-ce qu’une discrimination directe selon la loi ? Nous allons voir que cela se base sur 3 éléments précis.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24</a:t>
            </a:fld>
            <a:endParaRPr lang="fr-FR"/>
          </a:p>
        </p:txBody>
      </p:sp>
    </p:spTree>
    <p:extLst>
      <p:ext uri="{BB962C8B-B14F-4D97-AF65-F5344CB8AC3E}">
        <p14:creationId xmlns:p14="http://schemas.microsoft.com/office/powerpoint/2010/main" val="3733318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Fondamentalement, une discrimination directe est basée sur un traitement différencié. </a:t>
            </a:r>
          </a:p>
          <a:p>
            <a:endParaRPr lang="fr-FR" dirty="0"/>
          </a:p>
          <a:p>
            <a:r>
              <a:rPr lang="fr-FR" dirty="0"/>
              <a:t>Mais attention, tous les traitements différenciés ne sont pas des discriminations. </a:t>
            </a:r>
          </a:p>
          <a:p>
            <a:endParaRPr lang="fr-FR" dirty="0"/>
          </a:p>
          <a:p>
            <a:r>
              <a:rPr lang="fr-FR" dirty="0"/>
              <a:t>Pour rentrer dans le cadre légal, il faut que ce traitement différencié soit basé sur un motif prohibé MAIS AUSSI dans un des domaines définis par la loi.</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25</a:t>
            </a:fld>
            <a:endParaRPr lang="fr-FR"/>
          </a:p>
        </p:txBody>
      </p:sp>
    </p:spTree>
    <p:extLst>
      <p:ext uri="{BB962C8B-B14F-4D97-AF65-F5344CB8AC3E}">
        <p14:creationId xmlns:p14="http://schemas.microsoft.com/office/powerpoint/2010/main" val="53257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deux domaines sont les suivants. </a:t>
            </a:r>
          </a:p>
          <a:p>
            <a:endParaRPr lang="fr-FR" dirty="0"/>
          </a:p>
          <a:p>
            <a:r>
              <a:rPr lang="fr-FR" dirty="0"/>
              <a:t>Ce qui veut dire, prenons un exemple : j’organise une fête chez moi, et que je dis « toutes les personnes en dessous de 1m80, vous ne pouvez pas venir », peut-on parler de discrimination ? </a:t>
            </a:r>
          </a:p>
          <a:p>
            <a:endParaRPr lang="fr-FR" dirty="0"/>
          </a:p>
          <a:p>
            <a:r>
              <a:rPr lang="fr-FR" dirty="0"/>
              <a:t>Non.</a:t>
            </a:r>
          </a:p>
          <a:p>
            <a:r>
              <a:rPr lang="fr-FR" dirty="0"/>
              <a:t>Pourquoi ? C’est chez moi, c’est privé, ce n’est pas de l’ordre de l’accès à des biens et services, qu’ils soient publics ou privés.</a:t>
            </a:r>
          </a:p>
          <a:p>
            <a:pPr algn="l"/>
            <a:r>
              <a:rPr lang="fr-FR" sz="1800" b="1" i="0" u="none" strike="noStrike" baseline="0" dirty="0">
                <a:latin typeface="Raleway-SemiBold"/>
              </a:rPr>
              <a:t>Deux conditions doivent être remplies pour que l’on</a:t>
            </a:r>
          </a:p>
          <a:p>
            <a:pPr algn="l"/>
            <a:r>
              <a:rPr lang="fr-FR" sz="1800" b="1" i="0" u="none" strike="noStrike" baseline="0" dirty="0">
                <a:latin typeface="Raleway-SemiBold"/>
              </a:rPr>
              <a:t>puisse parler de discrimination :</a:t>
            </a:r>
          </a:p>
          <a:p>
            <a:pPr algn="l"/>
            <a:r>
              <a:rPr lang="fr-FR" sz="1800" b="0" i="0" u="none" strike="noStrike" baseline="0" dirty="0">
                <a:latin typeface="Raleway" pitchFamily="2" charset="0"/>
              </a:rPr>
              <a:t>- Un traitement inégal et défavorable doit être fondé sur un</a:t>
            </a:r>
          </a:p>
          <a:p>
            <a:pPr algn="l"/>
            <a:r>
              <a:rPr lang="fr-FR" sz="1800" b="0" i="0" u="none" strike="noStrike" baseline="0" dirty="0">
                <a:latin typeface="Raleway" pitchFamily="2" charset="0"/>
              </a:rPr>
              <a:t>des critères définis par la Loi .</a:t>
            </a:r>
          </a:p>
          <a:p>
            <a:pPr algn="l"/>
            <a:r>
              <a:rPr lang="fr-FR" sz="1800" b="0" i="0" u="none" strike="noStrike" baseline="0" dirty="0">
                <a:latin typeface="Raleway" pitchFamily="2" charset="0"/>
              </a:rPr>
              <a:t>- Le traitement inégalitaire doit relever d’une situation visée</a:t>
            </a:r>
          </a:p>
          <a:p>
            <a:pPr algn="l"/>
            <a:r>
              <a:rPr lang="fr-FR" sz="1800" b="0" i="0" u="none" strike="noStrike" baseline="0" dirty="0">
                <a:latin typeface="Raleway" pitchFamily="2" charset="0"/>
              </a:rPr>
              <a:t>par la Loi comme : </a:t>
            </a:r>
            <a:r>
              <a:rPr lang="fr-FR" sz="1800" b="0" i="0" u="none" strike="noStrike" baseline="0" dirty="0">
                <a:latin typeface="MinionPro-Regular"/>
              </a:rPr>
              <a:t>• </a:t>
            </a:r>
            <a:r>
              <a:rPr lang="fr-FR" sz="1800" b="0" i="0" u="none" strike="noStrike" baseline="0" dirty="0">
                <a:latin typeface="Raleway" pitchFamily="2" charset="0"/>
              </a:rPr>
              <a:t>L’accès à l’emploi, la carrière, la sanction disciplinaire, le</a:t>
            </a:r>
          </a:p>
          <a:p>
            <a:pPr algn="l"/>
            <a:r>
              <a:rPr lang="fr-FR" sz="1800" b="0" i="0" u="none" strike="noStrike" baseline="0" dirty="0">
                <a:latin typeface="Raleway" pitchFamily="2" charset="0"/>
              </a:rPr>
              <a:t>licenciement ; </a:t>
            </a:r>
            <a:r>
              <a:rPr lang="fr-FR" sz="1800" b="0" i="0" u="none" strike="noStrike" baseline="0" dirty="0">
                <a:latin typeface="MinionPro-Regular"/>
              </a:rPr>
              <a:t>• </a:t>
            </a:r>
            <a:r>
              <a:rPr lang="fr-FR" sz="1800" b="0" i="0" u="none" strike="noStrike" baseline="0" dirty="0">
                <a:latin typeface="Raleway" pitchFamily="2" charset="0"/>
              </a:rPr>
              <a:t>La rémunération, les avantages sociaux ; </a:t>
            </a:r>
            <a:r>
              <a:rPr lang="fr-FR" sz="1800" b="0" i="0" u="none" strike="noStrike" baseline="0" dirty="0">
                <a:latin typeface="MinionPro-Regular"/>
              </a:rPr>
              <a:t>• </a:t>
            </a:r>
            <a:r>
              <a:rPr lang="fr-FR" sz="1800" b="0" i="0" u="none" strike="noStrike" baseline="0" dirty="0">
                <a:latin typeface="Raleway" pitchFamily="2" charset="0"/>
              </a:rPr>
              <a:t>L’accès aux biens et aux services privés (logement,</a:t>
            </a:r>
          </a:p>
          <a:p>
            <a:pPr algn="l"/>
            <a:r>
              <a:rPr lang="fr-FR" sz="1800" b="0" i="0" u="none" strike="noStrike" baseline="0" dirty="0">
                <a:latin typeface="Raleway" pitchFamily="2" charset="0"/>
              </a:rPr>
              <a:t>crédit, loisirs) ; </a:t>
            </a:r>
            <a:r>
              <a:rPr lang="fr-FR" sz="1800" b="0" i="0" u="none" strike="noStrike" baseline="0" dirty="0">
                <a:latin typeface="MinionPro-Regular"/>
              </a:rPr>
              <a:t>• </a:t>
            </a:r>
            <a:r>
              <a:rPr lang="fr-FR" sz="1800" b="0" i="0" u="none" strike="noStrike" baseline="0" dirty="0">
                <a:latin typeface="Raleway" pitchFamily="2" charset="0"/>
              </a:rPr>
              <a:t>L’accès aux biens et aux services publics (école, soins,</a:t>
            </a:r>
          </a:p>
          <a:p>
            <a:pPr algn="l"/>
            <a:r>
              <a:rPr lang="fr-FR" sz="1800" b="0" i="0" u="none" strike="noStrike" baseline="0" dirty="0">
                <a:latin typeface="Raleway" pitchFamily="2" charset="0"/>
              </a:rPr>
              <a:t>état civil, services sociaux) ; </a:t>
            </a:r>
            <a:r>
              <a:rPr lang="fr-FR" sz="1800" b="0" i="0" u="none" strike="noStrike" baseline="0" dirty="0">
                <a:latin typeface="MinionPro-Regular"/>
              </a:rPr>
              <a:t>• </a:t>
            </a:r>
            <a:r>
              <a:rPr lang="fr-FR" sz="1800" b="0" i="0" u="none" strike="noStrike" baseline="0" dirty="0">
                <a:latin typeface="Raleway" pitchFamily="2" charset="0"/>
              </a:rPr>
              <a:t>L’accès à un lieu accueillant du public (boîte de nuit,</a:t>
            </a:r>
          </a:p>
          <a:p>
            <a:pPr algn="l"/>
            <a:r>
              <a:rPr lang="fr-FR" sz="1800" b="0" i="0" u="none" strike="noStrike" baseline="0" dirty="0">
                <a:latin typeface="Raleway" pitchFamily="2" charset="0"/>
              </a:rPr>
              <a:t>préfecture, magasin, mairie) ; </a:t>
            </a:r>
            <a:r>
              <a:rPr lang="fr-FR" sz="1800" b="0" i="0" u="none" strike="noStrike" baseline="0" dirty="0">
                <a:latin typeface="MinionPro-Regular"/>
              </a:rPr>
              <a:t>• </a:t>
            </a:r>
            <a:r>
              <a:rPr lang="fr-FR" sz="1800" b="0" i="0" u="none" strike="noStrike" baseline="0" dirty="0">
                <a:latin typeface="Raleway" pitchFamily="2" charset="0"/>
              </a:rPr>
              <a:t>L’accès à la protection sociale ; </a:t>
            </a:r>
            <a:r>
              <a:rPr lang="fr-FR" sz="1800" b="0" i="0" u="none" strike="noStrike" baseline="0" dirty="0">
                <a:latin typeface="MinionPro-Regular"/>
              </a:rPr>
              <a:t>• </a:t>
            </a:r>
            <a:r>
              <a:rPr lang="fr-FR" sz="1800" b="0" i="0" u="none" strike="noStrike" baseline="0" dirty="0">
                <a:latin typeface="Raleway" pitchFamily="2" charset="0"/>
              </a:rPr>
              <a:t>L’éducation et la formation (condition d’inscription,</a:t>
            </a:r>
          </a:p>
          <a:p>
            <a:pPr algn="l"/>
            <a:r>
              <a:rPr lang="fr-FR" sz="1800" b="0" i="0" u="none" strike="noStrike" baseline="0">
                <a:latin typeface="Raleway" pitchFamily="2" charset="0"/>
              </a:rPr>
              <a:t>d’admission</a:t>
            </a:r>
            <a:endParaRPr lang="fr-FR"/>
          </a:p>
          <a:p>
            <a:endParaRPr lang="fr-FR" dirty="0"/>
          </a:p>
        </p:txBody>
      </p:sp>
      <p:sp>
        <p:nvSpPr>
          <p:cNvPr id="4" name="Espace réservé du numéro de diapositive 3"/>
          <p:cNvSpPr>
            <a:spLocks noGrp="1"/>
          </p:cNvSpPr>
          <p:nvPr>
            <p:ph type="sldNum" sz="quarter" idx="5"/>
          </p:nvPr>
        </p:nvSpPr>
        <p:spPr/>
        <p:txBody>
          <a:bodyPr/>
          <a:lstStyle/>
          <a:p>
            <a:fld id="{FE6CA6D1-1534-654B-9CFD-E99A385A678F}" type="slidenum">
              <a:rPr lang="fr-FR" smtClean="0"/>
              <a:t>26</a:t>
            </a:fld>
            <a:endParaRPr lang="fr-FR"/>
          </a:p>
        </p:txBody>
      </p:sp>
    </p:spTree>
    <p:extLst>
      <p:ext uri="{BB962C8B-B14F-4D97-AF65-F5344CB8AC3E}">
        <p14:creationId xmlns:p14="http://schemas.microsoft.com/office/powerpoint/2010/main" val="147847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c’est bon pour vous cet élément de domaine défini par la loi ? </a:t>
            </a:r>
          </a:p>
          <a:p>
            <a:r>
              <a:rPr lang="fr-FR" dirty="0"/>
              <a:t>Parfait, nous avons donc aussi besoin que ce traitement différencié soit basé sur un critère défini par la loi.</a:t>
            </a:r>
          </a:p>
          <a:p>
            <a:r>
              <a:rPr lang="fr-FR"/>
              <a:t>La discrimination définie aux articles 225-1 à 225-1-2, commise à l’égard d’une personne physique ou morale, est punie de trois ans d’emprisonnement et de 45 000 euros d’amende</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27</a:t>
            </a:fld>
            <a:endParaRPr lang="fr-FR"/>
          </a:p>
        </p:txBody>
      </p:sp>
    </p:spTree>
    <p:extLst>
      <p:ext uri="{BB962C8B-B14F-4D97-AF65-F5344CB8AC3E}">
        <p14:creationId xmlns:p14="http://schemas.microsoft.com/office/powerpoint/2010/main" val="89154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b="1" i="0" u="none" strike="noStrike" kern="1200" dirty="0">
                <a:solidFill>
                  <a:schemeClr val="tx1"/>
                </a:solidFill>
                <a:effectLst/>
                <a:latin typeface="+mn-lt"/>
                <a:ea typeface="+mn-ea"/>
                <a:cs typeface="+mn-cs"/>
              </a:rPr>
              <a:t>Le Défenseur des droits liste un certain nombre de critères défini par la loi. À votre avis, on en a combien ? </a:t>
            </a:r>
          </a:p>
          <a:p>
            <a:endParaRPr lang="fr-FR" sz="1200" b="1" i="0" u="none" strike="noStrike" kern="1200" dirty="0">
              <a:solidFill>
                <a:schemeClr val="tx1"/>
              </a:solidFill>
              <a:effectLst/>
              <a:latin typeface="+mn-lt"/>
              <a:ea typeface="+mn-ea"/>
              <a:cs typeface="+mn-cs"/>
            </a:endParaRPr>
          </a:p>
          <a:p>
            <a:r>
              <a:rPr lang="fr-FR" sz="1200" b="1" i="0" u="none" strike="noStrike" kern="1200" dirty="0">
                <a:solidFill>
                  <a:schemeClr val="tx1"/>
                </a:solidFill>
                <a:effectLst/>
                <a:latin typeface="+mn-lt"/>
                <a:ea typeface="+mn-ea"/>
                <a:cs typeface="+mn-cs"/>
              </a:rPr>
              <a:t>Le Défenseur des droits : </a:t>
            </a:r>
          </a:p>
          <a:p>
            <a:r>
              <a:rPr lang="fr-FR" sz="1200" b="0" i="0" u="none" strike="noStrike" kern="1200" dirty="0">
                <a:solidFill>
                  <a:schemeClr val="tx1"/>
                </a:solidFill>
                <a:effectLst/>
                <a:latin typeface="+mn-lt"/>
                <a:ea typeface="+mn-ea"/>
                <a:cs typeface="+mn-cs"/>
              </a:rPr>
              <a:t>autorité administrative indépendante créée en 2008 dont le rôle est de :</a:t>
            </a:r>
          </a:p>
          <a:p>
            <a:r>
              <a:rPr lang="fr-FR" sz="1200" b="0" i="0" kern="1200" dirty="0">
                <a:solidFill>
                  <a:schemeClr val="tx1"/>
                </a:solidFill>
                <a:effectLst/>
                <a:latin typeface="+mn-lt"/>
                <a:ea typeface="+mn-ea"/>
                <a:cs typeface="+mn-cs"/>
              </a:rPr>
              <a:t>- défendre les personnes dont les droits ne sont pas respectés ;</a:t>
            </a:r>
          </a:p>
          <a:p>
            <a:r>
              <a:rPr lang="fr-FR" sz="1200" b="0" i="0" kern="1200" dirty="0">
                <a:solidFill>
                  <a:schemeClr val="tx1"/>
                </a:solidFill>
                <a:effectLst/>
                <a:latin typeface="+mn-lt"/>
                <a:ea typeface="+mn-ea"/>
                <a:cs typeface="+mn-cs"/>
              </a:rPr>
              <a:t>- permettre l'égalité de tous et toutes dans l'accès aux droits.</a:t>
            </a:r>
          </a:p>
          <a:p>
            <a:endParaRPr lang="fr-FR" sz="120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Toute personne physique (un individu) ou toute personne morale (une société, une association…) peut le saisir directement et gratuitement </a:t>
            </a:r>
            <a:r>
              <a:rPr lang="fr-FR" sz="1200" b="0" i="0" kern="1200" dirty="0">
                <a:solidFill>
                  <a:schemeClr val="tx1"/>
                </a:solidFill>
                <a:effectLst/>
                <a:latin typeface="+mn-lt"/>
                <a:ea typeface="+mn-ea"/>
                <a:cs typeface="+mn-cs"/>
              </a:rPr>
              <a:t>lorsqu'elle :</a:t>
            </a:r>
          </a:p>
          <a:p>
            <a:r>
              <a:rPr lang="fr-FR" sz="1200" b="0" i="0" kern="1200" dirty="0">
                <a:solidFill>
                  <a:schemeClr val="tx1"/>
                </a:solidFill>
                <a:effectLst/>
                <a:latin typeface="+mn-lt"/>
                <a:ea typeface="+mn-ea"/>
                <a:cs typeface="+mn-cs"/>
              </a:rPr>
              <a:t>- pense qu'elle est discriminée</a:t>
            </a:r>
          </a:p>
          <a:p>
            <a:r>
              <a:rPr lang="fr-FR" sz="1200" b="0" i="0" kern="1200" dirty="0">
                <a:solidFill>
                  <a:schemeClr val="tx1"/>
                </a:solidFill>
                <a:effectLst/>
                <a:latin typeface="+mn-lt"/>
                <a:ea typeface="+mn-ea"/>
                <a:cs typeface="+mn-cs"/>
              </a:rPr>
              <a:t>- constate qu'un représentant de l'ordre public (police, gendarmerie, douane...) ou privé (un agent de sécurité…) n'a pas respecté les règles de bonne conduite ;</a:t>
            </a:r>
          </a:p>
          <a:p>
            <a:r>
              <a:rPr lang="fr-FR" sz="1200" b="0" i="0" kern="1200" dirty="0">
                <a:solidFill>
                  <a:schemeClr val="tx1"/>
                </a:solidFill>
                <a:effectLst/>
                <a:latin typeface="+mn-lt"/>
                <a:ea typeface="+mn-ea"/>
                <a:cs typeface="+mn-cs"/>
              </a:rPr>
              <a:t>- a des difficultés dans ses relations avec un service public (Caisse d'Allocations Familiales, Pôle Emploi, retraite…) ;</a:t>
            </a:r>
          </a:p>
          <a:p>
            <a:pPr marL="171450" indent="-171450">
              <a:buFontTx/>
              <a:buChar char="-"/>
            </a:pPr>
            <a:r>
              <a:rPr lang="fr-FR" sz="1200" b="0" i="0" kern="1200" dirty="0">
                <a:solidFill>
                  <a:schemeClr val="tx1"/>
                </a:solidFill>
                <a:effectLst/>
                <a:latin typeface="+mn-lt"/>
                <a:ea typeface="+mn-ea"/>
                <a:cs typeface="+mn-cs"/>
              </a:rPr>
              <a:t>estime que les droits d'un enfant ne sont pas respectés</a:t>
            </a:r>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D30777-9DD0-AA4A-ACE4-B4BF7E04EDC3}" type="slidenum">
              <a:rPr lang="fr-FR" altLang="fr-FR" smtClean="0"/>
              <a:pPr fontAlgn="base">
                <a:spcBef>
                  <a:spcPct val="0"/>
                </a:spcBef>
                <a:spcAft>
                  <a:spcPct val="0"/>
                </a:spcAft>
              </a:pPr>
              <a:t>28</a:t>
            </a:fld>
            <a:endParaRPr lang="fr-FR" altLang="fr-FR"/>
          </a:p>
        </p:txBody>
      </p:sp>
    </p:spTree>
    <p:extLst>
      <p:ext uri="{BB962C8B-B14F-4D97-AF65-F5344CB8AC3E}">
        <p14:creationId xmlns:p14="http://schemas.microsoft.com/office/powerpoint/2010/main" val="1225637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b="1" i="0" u="sng" kern="1200" dirty="0">
                <a:solidFill>
                  <a:schemeClr val="tx1"/>
                </a:solidFill>
                <a:effectLst/>
                <a:latin typeface="+mn-lt"/>
                <a:ea typeface="+mn-ea"/>
                <a:cs typeface="+mn-cs"/>
              </a:rPr>
              <a:t>Précision : </a:t>
            </a:r>
            <a:r>
              <a:rPr lang="fr-FR" sz="1200" b="1" u="sng" kern="1200" dirty="0">
                <a:solidFill>
                  <a:schemeClr val="tx1"/>
                </a:solidFill>
                <a:effectLst/>
                <a:latin typeface="+mn-lt"/>
                <a:ea typeface="+mn-ea"/>
                <a:cs typeface="+mn-cs"/>
              </a:rPr>
              <a:t>La liste n'a pas commencé à 25. </a:t>
            </a:r>
          </a:p>
          <a:p>
            <a:r>
              <a:rPr lang="fr-FR" sz="1200" kern="1200" dirty="0">
                <a:solidFill>
                  <a:schemeClr val="tx1"/>
                </a:solidFill>
                <a:effectLst/>
                <a:latin typeface="+mn-lt"/>
                <a:ea typeface="+mn-ea"/>
                <a:cs typeface="+mn-cs"/>
              </a:rPr>
              <a:t>Au début, la liste était constitué de 6-7 critères commun à l'UE. </a:t>
            </a:r>
          </a:p>
          <a:p>
            <a:r>
              <a:rPr lang="fr-FR" sz="1200" kern="1200" dirty="0">
                <a:solidFill>
                  <a:schemeClr val="tx1"/>
                </a:solidFill>
                <a:effectLst/>
                <a:latin typeface="+mn-lt"/>
                <a:ea typeface="+mn-ea"/>
                <a:cs typeface="+mn-cs"/>
              </a:rPr>
              <a:t>Et puis, à la suite de cas de discriminations, les jurisprudences et les lois sont venus ajouter des critères. </a:t>
            </a:r>
          </a:p>
          <a:p>
            <a:pPr marL="0" indent="0">
              <a:buFontTx/>
              <a:buNone/>
            </a:pPr>
            <a:endParaRPr lang="fr-FR" sz="1200" b="0" i="0" kern="1200" dirty="0">
              <a:solidFill>
                <a:schemeClr val="tx1"/>
              </a:solidFill>
              <a:effectLst/>
              <a:latin typeface="+mn-lt"/>
              <a:ea typeface="+mn-ea"/>
              <a:cs typeface="+mn-cs"/>
            </a:endParaRPr>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D30777-9DD0-AA4A-ACE4-B4BF7E04EDC3}" type="slidenum">
              <a:rPr lang="fr-FR" altLang="fr-FR" smtClean="0"/>
              <a:pPr fontAlgn="base">
                <a:spcBef>
                  <a:spcPct val="0"/>
                </a:spcBef>
                <a:spcAft>
                  <a:spcPct val="0"/>
                </a:spcAft>
              </a:pPr>
              <a:t>29</a:t>
            </a:fld>
            <a:endParaRPr lang="fr-FR" altLang="fr-FR"/>
          </a:p>
        </p:txBody>
      </p:sp>
    </p:spTree>
    <p:extLst>
      <p:ext uri="{BB962C8B-B14F-4D97-AF65-F5344CB8AC3E}">
        <p14:creationId xmlns:p14="http://schemas.microsoft.com/office/powerpoint/2010/main" val="3645508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fr-FR" sz="1200" b="1" kern="1200" dirty="0">
                <a:solidFill>
                  <a:schemeClr val="tx1"/>
                </a:solidFill>
                <a:effectLst/>
                <a:latin typeface="+mn-lt"/>
                <a:ea typeface="+mn-ea"/>
                <a:cs typeface="+mn-cs"/>
              </a:rPr>
              <a:t>EXERCICE : Je vais vous laisser 5min de votre coté pour essayer de réfléchir à ce que représente ces pictogrammes et puis on met en commun.</a:t>
            </a:r>
          </a:p>
          <a:p>
            <a:pPr marL="0" indent="0">
              <a:buFontTx/>
              <a:buNone/>
            </a:pPr>
            <a:endParaRPr lang="fr-FR" sz="1200" b="1" kern="1200" dirty="0">
              <a:solidFill>
                <a:schemeClr val="tx1"/>
              </a:solidFill>
              <a:effectLst/>
              <a:latin typeface="+mn-lt"/>
              <a:ea typeface="+mn-ea"/>
              <a:cs typeface="+mn-cs"/>
            </a:endParaRPr>
          </a:p>
          <a:p>
            <a:pPr marL="0" indent="0">
              <a:buFontTx/>
              <a:buNone/>
            </a:pPr>
            <a:r>
              <a:rPr lang="fr-FR" sz="1200" b="0" kern="1200" dirty="0">
                <a:solidFill>
                  <a:schemeClr val="tx1"/>
                </a:solidFill>
                <a:effectLst/>
                <a:latin typeface="+mn-lt"/>
                <a:ea typeface="+mn-ea"/>
                <a:cs typeface="+mn-cs"/>
              </a:rPr>
              <a:t>(Laisser du temps) </a:t>
            </a:r>
          </a:p>
          <a:p>
            <a:pPr marL="0" indent="0">
              <a:buFontTx/>
              <a:buNone/>
            </a:pPr>
            <a:endParaRPr lang="fr-FR" sz="1200" b="0" kern="1200" dirty="0">
              <a:solidFill>
                <a:schemeClr val="tx1"/>
              </a:solidFill>
              <a:effectLst/>
              <a:latin typeface="+mn-lt"/>
              <a:ea typeface="+mn-ea"/>
              <a:cs typeface="+mn-cs"/>
            </a:endParaRPr>
          </a:p>
          <a:p>
            <a:pPr marL="0" indent="0">
              <a:buFontTx/>
              <a:buNone/>
            </a:pPr>
            <a:r>
              <a:rPr lang="fr-FR" sz="1200" b="0" kern="1200" dirty="0">
                <a:solidFill>
                  <a:schemeClr val="tx1"/>
                </a:solidFill>
                <a:effectLst/>
                <a:latin typeface="+mn-lt"/>
                <a:ea typeface="+mn-ea"/>
                <a:cs typeface="+mn-cs"/>
              </a:rPr>
              <a:t>(Faire deviner les pictogrammes un par un)</a:t>
            </a:r>
          </a:p>
          <a:p>
            <a:pPr marL="0" indent="0">
              <a:buFontTx/>
              <a:buNone/>
            </a:pPr>
            <a:endParaRPr lang="fr-FR" sz="1200" b="0" i="0" kern="1200" dirty="0">
              <a:solidFill>
                <a:schemeClr val="tx1"/>
              </a:solidFill>
              <a:effectLst/>
              <a:latin typeface="+mn-lt"/>
              <a:ea typeface="+mn-ea"/>
              <a:cs typeface="+mn-cs"/>
            </a:endParaRPr>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D30777-9DD0-AA4A-ACE4-B4BF7E04EDC3}" type="slidenum">
              <a:rPr lang="fr-FR" altLang="fr-FR" smtClean="0"/>
              <a:pPr fontAlgn="base">
                <a:spcBef>
                  <a:spcPct val="0"/>
                </a:spcBef>
                <a:spcAft>
                  <a:spcPct val="0"/>
                </a:spcAft>
              </a:pPr>
              <a:t>30</a:t>
            </a:fld>
            <a:endParaRPr lang="fr-FR" altLang="fr-FR"/>
          </a:p>
        </p:txBody>
      </p:sp>
    </p:spTree>
    <p:extLst>
      <p:ext uri="{BB962C8B-B14F-4D97-AF65-F5344CB8AC3E}">
        <p14:creationId xmlns:p14="http://schemas.microsoft.com/office/powerpoint/2010/main" val="131611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sommes ensemble pour un temps de sensibilisation qui va durer 1h30. </a:t>
            </a:r>
          </a:p>
          <a:p>
            <a:r>
              <a:rPr lang="fr-FR" dirty="0"/>
              <a:t>Des temps de sensibilisation sont prévus pendant l’intervention et le support vous sera intégralement transmis par mail et accessible par ce lien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3</a:t>
            </a:fld>
            <a:endParaRPr lang="fr-FR"/>
          </a:p>
        </p:txBody>
      </p:sp>
    </p:spTree>
    <p:extLst>
      <p:ext uri="{BB962C8B-B14F-4D97-AF65-F5344CB8AC3E}">
        <p14:creationId xmlns:p14="http://schemas.microsoft.com/office/powerpoint/2010/main" val="240200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fr-FR" sz="1200" b="1" kern="1200" dirty="0">
                <a:solidFill>
                  <a:schemeClr val="tx1"/>
                </a:solidFill>
                <a:effectLst/>
                <a:latin typeface="+mn-lt"/>
                <a:ea typeface="+mn-ea"/>
                <a:cs typeface="+mn-cs"/>
              </a:rPr>
              <a:t>EXERCICE : Je vais vous laisser 5min de votre coté pour essayer de réfléchir à ce que représente ces pictogrammes et puis on met en commun.</a:t>
            </a:r>
          </a:p>
          <a:p>
            <a:pPr marL="0" indent="0">
              <a:buFontTx/>
              <a:buNone/>
            </a:pPr>
            <a:endParaRPr lang="fr-FR" sz="1200" b="1" kern="1200" dirty="0">
              <a:solidFill>
                <a:schemeClr val="tx1"/>
              </a:solidFill>
              <a:effectLst/>
              <a:latin typeface="+mn-lt"/>
              <a:ea typeface="+mn-ea"/>
              <a:cs typeface="+mn-cs"/>
            </a:endParaRPr>
          </a:p>
          <a:p>
            <a:pPr marL="0" indent="0">
              <a:buFontTx/>
              <a:buNone/>
            </a:pPr>
            <a:r>
              <a:rPr lang="fr-FR" sz="1200" b="0" kern="1200" dirty="0">
                <a:solidFill>
                  <a:schemeClr val="tx1"/>
                </a:solidFill>
                <a:effectLst/>
                <a:latin typeface="+mn-lt"/>
                <a:ea typeface="+mn-ea"/>
                <a:cs typeface="+mn-cs"/>
              </a:rPr>
              <a:t>(Laisser du temps) </a:t>
            </a:r>
          </a:p>
          <a:p>
            <a:pPr marL="0" indent="0">
              <a:buFontTx/>
              <a:buNone/>
            </a:pPr>
            <a:endParaRPr lang="fr-FR" sz="1200" b="0" kern="1200" dirty="0">
              <a:solidFill>
                <a:schemeClr val="tx1"/>
              </a:solidFill>
              <a:effectLst/>
              <a:latin typeface="+mn-lt"/>
              <a:ea typeface="+mn-ea"/>
              <a:cs typeface="+mn-cs"/>
            </a:endParaRPr>
          </a:p>
          <a:p>
            <a:pPr marL="0" indent="0">
              <a:buFontTx/>
              <a:buNone/>
            </a:pPr>
            <a:r>
              <a:rPr lang="fr-FR" sz="1200" b="0" kern="1200" dirty="0">
                <a:solidFill>
                  <a:schemeClr val="tx1"/>
                </a:solidFill>
                <a:effectLst/>
                <a:latin typeface="+mn-lt"/>
                <a:ea typeface="+mn-ea"/>
                <a:cs typeface="+mn-cs"/>
              </a:rPr>
              <a:t>(Faire deviner les pictogrammes un par un)</a:t>
            </a:r>
          </a:p>
          <a:p>
            <a:pPr marL="0" indent="0">
              <a:buFontTx/>
              <a:buNone/>
            </a:pPr>
            <a:endParaRPr lang="fr-FR" sz="1200" b="0" i="0" kern="1200" dirty="0">
              <a:solidFill>
                <a:schemeClr val="tx1"/>
              </a:solidFill>
              <a:effectLst/>
              <a:latin typeface="+mn-lt"/>
              <a:ea typeface="+mn-ea"/>
              <a:cs typeface="+mn-cs"/>
            </a:endParaRPr>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D30777-9DD0-AA4A-ACE4-B4BF7E04EDC3}" type="slidenum">
              <a:rPr lang="fr-FR" altLang="fr-FR" smtClean="0"/>
              <a:pPr fontAlgn="base">
                <a:spcBef>
                  <a:spcPct val="0"/>
                </a:spcBef>
                <a:spcAft>
                  <a:spcPct val="0"/>
                </a:spcAft>
              </a:pPr>
              <a:t>31</a:t>
            </a:fld>
            <a:endParaRPr lang="fr-FR" altLang="fr-FR"/>
          </a:p>
        </p:txBody>
      </p:sp>
    </p:spTree>
    <p:extLst>
      <p:ext uri="{BB962C8B-B14F-4D97-AF65-F5344CB8AC3E}">
        <p14:creationId xmlns:p14="http://schemas.microsoft.com/office/powerpoint/2010/main" val="334486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existe une exception à cette règle dans le cadre du travail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La nature du poste à pourvoir peut justifier la prise en compte d’un critère pourtant prohibé</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Cela suppose qu’une exigence professionnelle essentielle et déterminante ait été préalablement définie par la loi et soit indispensable pour la bonne exécution des tâches à accomplir.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L’objectif poursuivi doit être légitime et les moyens pour l’atteindre ne doivent pas être disproportionnés : </a:t>
            </a:r>
            <a:r>
              <a:rPr lang="fr-FR" b="1" dirty="0"/>
              <a:t>cela signifie que le résultat recherché ne pouvait pas être atteint sans prendre en compte le critère de discrimination.</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32</a:t>
            </a:fld>
            <a:endParaRPr lang="fr-FR" dirty="0">
              <a:latin typeface="Calibri" pitchFamily="34" charset="0"/>
            </a:endParaRPr>
          </a:p>
        </p:txBody>
      </p:sp>
    </p:spTree>
    <p:extLst>
      <p:ext uri="{BB962C8B-B14F-4D97-AF65-F5344CB8AC3E}">
        <p14:creationId xmlns:p14="http://schemas.microsoft.com/office/powerpoint/2010/main" val="2441202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allons passer à quelques études de cas pour identifier ce qui relève ou non de la discrimination directe.</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33</a:t>
            </a:fld>
            <a:endParaRPr lang="fr-FR"/>
          </a:p>
        </p:txBody>
      </p:sp>
    </p:spTree>
    <p:extLst>
      <p:ext uri="{BB962C8B-B14F-4D97-AF65-F5344CB8AC3E}">
        <p14:creationId xmlns:p14="http://schemas.microsoft.com/office/powerpoint/2010/main" val="1352297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S’agit-il d’une discrimination directe ou d’autre chose ? </a:t>
            </a: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34</a:t>
            </a:fld>
            <a:endParaRPr lang="fr-FR" dirty="0">
              <a:latin typeface="Calibri" pitchFamily="34" charset="0"/>
            </a:endParaRPr>
          </a:p>
        </p:txBody>
      </p:sp>
    </p:spTree>
    <p:extLst>
      <p:ext uri="{BB962C8B-B14F-4D97-AF65-F5344CB8AC3E}">
        <p14:creationId xmlns:p14="http://schemas.microsoft.com/office/powerpoint/2010/main" val="974309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Faire verbaliser les 3 éléments de la discrimination directe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qu’on a un traitement différencié ? </a:t>
            </a:r>
          </a:p>
          <a:p>
            <a:r>
              <a:rPr lang="fr-FR" sz="1200" kern="1200" dirty="0">
                <a:solidFill>
                  <a:schemeClr val="tx1"/>
                </a:solidFill>
                <a:effectLst/>
                <a:latin typeface="+mn-lt"/>
                <a:ea typeface="+mn-ea"/>
                <a:cs typeface="+mn-cs"/>
              </a:rPr>
              <a:t>Est-ce qu’on a un des 25 critères de discrimination ? </a:t>
            </a:r>
          </a:p>
          <a:p>
            <a:r>
              <a:rPr lang="fr-FR" sz="1200" kern="1200" dirty="0">
                <a:solidFill>
                  <a:schemeClr val="tx1"/>
                </a:solidFill>
                <a:effectLst/>
                <a:latin typeface="+mn-lt"/>
                <a:ea typeface="+mn-ea"/>
                <a:cs typeface="+mn-cs"/>
              </a:rPr>
              <a:t>Est-ce que cela a lieu dans l’un des 2 domaines définis par la loi ? </a:t>
            </a: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35</a:t>
            </a:fld>
            <a:endParaRPr lang="fr-FR" dirty="0">
              <a:latin typeface="Calibri" pitchFamily="34" charset="0"/>
            </a:endParaRPr>
          </a:p>
        </p:txBody>
      </p:sp>
    </p:spTree>
    <p:extLst>
      <p:ext uri="{BB962C8B-B14F-4D97-AF65-F5344CB8AC3E}">
        <p14:creationId xmlns:p14="http://schemas.microsoft.com/office/powerpoint/2010/main" val="2566849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Faire verbaliser les 3 éléments de la discrimination directe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qu’on a un traitement différencié ? </a:t>
            </a:r>
          </a:p>
          <a:p>
            <a:r>
              <a:rPr lang="fr-FR" sz="1200" kern="1200" dirty="0">
                <a:solidFill>
                  <a:schemeClr val="tx1"/>
                </a:solidFill>
                <a:effectLst/>
                <a:latin typeface="+mn-lt"/>
                <a:ea typeface="+mn-ea"/>
                <a:cs typeface="+mn-cs"/>
              </a:rPr>
              <a:t>Est-ce qu’on a un des 25 critères de discrimination ? </a:t>
            </a:r>
          </a:p>
          <a:p>
            <a:r>
              <a:rPr lang="fr-FR" sz="1200" kern="1200" dirty="0">
                <a:solidFill>
                  <a:schemeClr val="tx1"/>
                </a:solidFill>
                <a:effectLst/>
                <a:latin typeface="+mn-lt"/>
                <a:ea typeface="+mn-ea"/>
                <a:cs typeface="+mn-cs"/>
              </a:rPr>
              <a:t>Est-ce que cela a lieu dans l’un des 2 domaines définis par la loi ? </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36</a:t>
            </a:fld>
            <a:endParaRPr lang="fr-FR" dirty="0">
              <a:latin typeface="Calibri" pitchFamily="34" charset="0"/>
            </a:endParaRPr>
          </a:p>
        </p:txBody>
      </p:sp>
    </p:spTree>
    <p:extLst>
      <p:ext uri="{BB962C8B-B14F-4D97-AF65-F5344CB8AC3E}">
        <p14:creationId xmlns:p14="http://schemas.microsoft.com/office/powerpoint/2010/main" val="1698320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S’agit-il d’une discrimination directe ou d’autre chose ? </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37</a:t>
            </a:fld>
            <a:endParaRPr lang="fr-FR" dirty="0">
              <a:latin typeface="Calibri" pitchFamily="34" charset="0"/>
            </a:endParaRPr>
          </a:p>
        </p:txBody>
      </p:sp>
    </p:spTree>
    <p:extLst>
      <p:ext uri="{BB962C8B-B14F-4D97-AF65-F5344CB8AC3E}">
        <p14:creationId xmlns:p14="http://schemas.microsoft.com/office/powerpoint/2010/main" val="2541173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Faire verbaliser les 3 éléments de la discrimination directe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qu’on a un traitement différencié ? </a:t>
            </a:r>
          </a:p>
          <a:p>
            <a:r>
              <a:rPr lang="fr-FR" sz="1200" kern="1200" dirty="0">
                <a:solidFill>
                  <a:schemeClr val="tx1"/>
                </a:solidFill>
                <a:effectLst/>
                <a:latin typeface="+mn-lt"/>
                <a:ea typeface="+mn-ea"/>
                <a:cs typeface="+mn-cs"/>
              </a:rPr>
              <a:t>Est-ce qu’on a un des 25 critères de discrimination ? </a:t>
            </a:r>
          </a:p>
          <a:p>
            <a:r>
              <a:rPr lang="fr-FR" sz="1200" kern="1200" dirty="0">
                <a:solidFill>
                  <a:schemeClr val="tx1"/>
                </a:solidFill>
                <a:effectLst/>
                <a:latin typeface="+mn-lt"/>
                <a:ea typeface="+mn-ea"/>
                <a:cs typeface="+mn-cs"/>
              </a:rPr>
              <a:t>Est-ce que cela a lieu dans l’un des 2 domaines définis par la loi ? </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38</a:t>
            </a:fld>
            <a:endParaRPr lang="fr-FR" dirty="0">
              <a:latin typeface="Calibri" pitchFamily="34" charset="0"/>
            </a:endParaRPr>
          </a:p>
        </p:txBody>
      </p:sp>
    </p:spTree>
    <p:extLst>
      <p:ext uri="{BB962C8B-B14F-4D97-AF65-F5344CB8AC3E}">
        <p14:creationId xmlns:p14="http://schemas.microsoft.com/office/powerpoint/2010/main" val="494515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S’agit-il d’une discrimination directe ou d’autre chose ? </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39</a:t>
            </a:fld>
            <a:endParaRPr lang="fr-FR" dirty="0">
              <a:latin typeface="Calibri" pitchFamily="34" charset="0"/>
            </a:endParaRPr>
          </a:p>
        </p:txBody>
      </p:sp>
    </p:spTree>
    <p:extLst>
      <p:ext uri="{BB962C8B-B14F-4D97-AF65-F5344CB8AC3E}">
        <p14:creationId xmlns:p14="http://schemas.microsoft.com/office/powerpoint/2010/main" val="2187035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Faire verbaliser les 3 éléments de la discrimination directe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qu’on a un traitement différencié ? </a:t>
            </a:r>
          </a:p>
          <a:p>
            <a:r>
              <a:rPr lang="fr-FR" sz="1200" kern="1200" dirty="0">
                <a:solidFill>
                  <a:schemeClr val="tx1"/>
                </a:solidFill>
                <a:effectLst/>
                <a:latin typeface="+mn-lt"/>
                <a:ea typeface="+mn-ea"/>
                <a:cs typeface="+mn-cs"/>
              </a:rPr>
              <a:t>Est-ce qu’on a un des 25 critères de discrimination ? </a:t>
            </a:r>
          </a:p>
          <a:p>
            <a:r>
              <a:rPr lang="fr-FR" sz="1200" kern="1200" dirty="0">
                <a:solidFill>
                  <a:schemeClr val="tx1"/>
                </a:solidFill>
                <a:effectLst/>
                <a:latin typeface="+mn-lt"/>
                <a:ea typeface="+mn-ea"/>
                <a:cs typeface="+mn-cs"/>
              </a:rPr>
              <a:t>Est-ce que cela a lieu dans l’un des 2 domaines définis par la loi ? </a:t>
            </a:r>
          </a:p>
          <a:p>
            <a:endParaRPr lang="fr-FR" sz="1200" kern="1200" dirty="0">
              <a:solidFill>
                <a:schemeClr val="tx1"/>
              </a:solidFill>
              <a:effectLst/>
              <a:latin typeface="+mn-lt"/>
              <a:ea typeface="+mn-ea"/>
              <a:cs typeface="+mn-cs"/>
            </a:endParaRPr>
          </a:p>
          <a:p>
            <a:r>
              <a:rPr lang="fr-FR" dirty="0"/>
              <a:t>Il ne s'agit pas d'une</a:t>
            </a:r>
            <a:r>
              <a:rPr lang="fr-FR" sz="1200" kern="1200" dirty="0">
                <a:solidFill>
                  <a:schemeClr val="tx1"/>
                </a:solidFill>
                <a:effectLst/>
                <a:latin typeface="+mn-lt"/>
                <a:ea typeface="+mn-ea"/>
                <a:cs typeface="+mn-cs"/>
              </a:rPr>
              <a:t> discrimination directe.</a:t>
            </a:r>
            <a:r>
              <a:rPr lang="fr-FR" dirty="0"/>
              <a:t> La situation n'interdit pas l'accès à un bien ou à un service public. </a:t>
            </a:r>
            <a:endParaRPr lang="fr-FR" sz="1200" kern="1200" dirty="0">
              <a:solidFill>
                <a:schemeClr val="tx1"/>
              </a:solidFill>
              <a:effectLst/>
              <a:latin typeface="+mn-lt"/>
              <a:cs typeface="Calibri"/>
            </a:endParaRPr>
          </a:p>
          <a:p>
            <a:r>
              <a:rPr lang="fr-FR" sz="1200" kern="1200" dirty="0">
                <a:solidFill>
                  <a:schemeClr val="tx1"/>
                </a:solidFill>
                <a:effectLst/>
                <a:latin typeface="+mn-lt"/>
                <a:ea typeface="+mn-ea"/>
                <a:cs typeface="+mn-cs"/>
              </a:rPr>
              <a:t>Comment appelle-t-on ce type de propos dans la loi ? </a:t>
            </a:r>
          </a:p>
          <a:p>
            <a:r>
              <a:rPr lang="fr-FR" dirty="0"/>
              <a:t>Il s'agit d'une </a:t>
            </a:r>
            <a:r>
              <a:rPr lang="fr-FR" sz="1200" kern="1200" dirty="0">
                <a:solidFill>
                  <a:schemeClr val="tx1"/>
                </a:solidFill>
                <a:effectLst/>
                <a:latin typeface="+mn-lt"/>
                <a:ea typeface="+mn-ea"/>
                <a:cs typeface="+mn-cs"/>
              </a:rPr>
              <a:t>injure</a:t>
            </a:r>
            <a:r>
              <a:rPr lang="fr-FR" dirty="0"/>
              <a:t> à caractère homophobe. </a:t>
            </a:r>
            <a:endParaRPr lang="fr-FR" sz="1200" kern="1200" dirty="0">
              <a:solidFill>
                <a:schemeClr val="tx1"/>
              </a:solidFill>
              <a:effectLst/>
              <a:latin typeface="+mn-lt"/>
              <a:cs typeface="Calibri"/>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40</a:t>
            </a:fld>
            <a:endParaRPr lang="fr-FR" dirty="0">
              <a:latin typeface="Calibri" pitchFamily="34" charset="0"/>
            </a:endParaRPr>
          </a:p>
        </p:txBody>
      </p:sp>
    </p:spTree>
    <p:extLst>
      <p:ext uri="{BB962C8B-B14F-4D97-AF65-F5344CB8AC3E}">
        <p14:creationId xmlns:p14="http://schemas.microsoft.com/office/powerpoint/2010/main" val="361285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Afin que cette sensibilisation se passe pour le mieux pendant cette heure et demie que nous allons passer ensemble, voici quelques règles :</a:t>
            </a:r>
          </a:p>
          <a:p>
            <a:r>
              <a:rPr lang="fr-FR" dirty="0"/>
              <a:t> </a:t>
            </a:r>
          </a:p>
          <a:p>
            <a:pPr marL="171450" indent="-171450">
              <a:buFontTx/>
              <a:buChar char="-"/>
            </a:pPr>
            <a:r>
              <a:rPr lang="fr-FR" b="1" dirty="0"/>
              <a:t>Toutes les questions, réactions, remarques, objections sont les bienvenues </a:t>
            </a:r>
            <a:r>
              <a:rPr lang="fr-FR" dirty="0"/>
              <a:t>: c’est ce qu’on entend souvent en formation professionnelle ou en sensibilisation mais c’est encore plus vrai quand on parle de discriminations. Ce n’est pas un sujet évident, loin de là. C’est normal d’avoir des interrogations, des doutes, des besoins de précisions. De mon côté, je vais régulièrement vérifier avec vous si tout va bien, si vous avez des questions et je vais attendre votre validation pour poursuivre. N’hésitez pas à poser l’ensemble de vos questions à tout moment de la formation. Et enfin, si à un moment donné, vous sentez que ce que je dis s’éloigne complètement de votre réalité (professionnelle), vous n’hésitez pas à me le dire et je m’adapterai en conséquence. Je ne suis pas là pour vous faire un cours magistral mais bien pour vous donner des outils à utiliser dans le cadre de votre travail ou de vos activités.</a:t>
            </a:r>
          </a:p>
          <a:p>
            <a:pPr marL="171450" indent="-171450">
              <a:buFontTx/>
              <a:buChar char="-"/>
            </a:pPr>
            <a:endParaRPr lang="fr-FR" dirty="0"/>
          </a:p>
          <a:p>
            <a:pPr marL="171450" indent="-171450">
              <a:buFontTx/>
              <a:buChar char="-"/>
            </a:pPr>
            <a:r>
              <a:rPr lang="fr-FR" b="1" dirty="0"/>
              <a:t>Règle de bienveillance : </a:t>
            </a:r>
            <a:r>
              <a:rPr lang="fr-FR" b="0" dirty="0"/>
              <a:t>C</a:t>
            </a:r>
            <a:r>
              <a:rPr lang="fr-FR" dirty="0"/>
              <a:t>ette formation est vraiment pensée pour être participative. Il va y avoir des quizz, des textes à trous…être à échanger (à l’oral ou à l’écrit). Pour que cet échange se passe bien, il est nécessaire de respecter cette règle de bienveillance : bienveillance envers les autres personnes qui suivent cette formation. Et puis, on y pense pas beaucoup mais bienveillance envers soi-même. Souvent quand on assiste à ce type de sensibilisation, il arrive qu’on réalise qu’à un certain moment, on a peut-être pas su reconnaître un fait de discrimination OU on a pas su quoi faire. Cela est normal. Si vous n’avez jamais été </a:t>
            </a:r>
            <a:r>
              <a:rPr lang="fr-FR" dirty="0" err="1"/>
              <a:t>formé.e</a:t>
            </a:r>
            <a:r>
              <a:rPr lang="fr-FR" dirty="0"/>
              <a:t> sur les discriminations, c’est normal de ne pas savoir quoi faire. C’est l’objectif de ce temps de sensibilisation : de vous apporter des outils en main pour identifier, comprendre, agir. Donc, on ne se culpabilise pas et on fait preuve de bienveillance envers soi-même.</a:t>
            </a:r>
          </a:p>
          <a:p>
            <a:pPr marL="171450" indent="-171450">
              <a:buFontTx/>
              <a:buChar cha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Pas de cas individuel </a:t>
            </a:r>
            <a:r>
              <a:rPr lang="fr-FR" dirty="0"/>
              <a:t>: Pour des raisons de confidentialité, je vous demanderai de ne pas partager de cas individuels durant cette formation. Ici, on est dans le cadre de la formation professionnelle pour adulte, pas dans le cadre d’un groupe de parole. Il est possible de me faire remonter des exemples, des cas pratiques sur lesquels vous souhaiteriez travailler. C’est tout à fait possible. Par contre, je vous demanderai d’anonymiser complètement cet exemple : pas de noms, pas de lieux, pas de dates, pas d’informations qui pourraient permettre aux personnes présentes de reconnaître de qui vous êtes en train de parler. </a:t>
            </a:r>
          </a:p>
          <a:p>
            <a:pPr marL="171450" indent="-171450">
              <a:buFontTx/>
              <a:buChar cha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4</a:t>
            </a:fld>
            <a:endParaRPr lang="fr-FR"/>
          </a:p>
        </p:txBody>
      </p:sp>
    </p:spTree>
    <p:extLst>
      <p:ext uri="{BB962C8B-B14F-4D97-AF65-F5344CB8AC3E}">
        <p14:creationId xmlns:p14="http://schemas.microsoft.com/office/powerpoint/2010/main" val="4166706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ltLang="fr-FR" dirty="0"/>
              <a:t>Injure = </a:t>
            </a:r>
            <a:r>
              <a:rPr lang="fr-FR" sz="1200" b="0" i="0" kern="1200" dirty="0">
                <a:solidFill>
                  <a:schemeClr val="tx1"/>
                </a:solidFill>
                <a:effectLst/>
                <a:latin typeface="+mn-lt"/>
                <a:ea typeface="+mn-ea"/>
                <a:cs typeface="+mn-cs"/>
              </a:rPr>
              <a:t>parole, un écrit, une expression quelconque de la pensée adressés à une personne dans l'intention de la blesser ou de l'offenser.</a:t>
            </a:r>
          </a:p>
          <a:p>
            <a:br>
              <a:rPr lang="fr-FR" sz="1200" b="0" i="0" kern="1200" dirty="0">
                <a:solidFill>
                  <a:schemeClr val="tx1"/>
                </a:solidFill>
                <a:effectLst/>
                <a:latin typeface="+mn-lt"/>
                <a:ea typeface="+mn-ea"/>
                <a:cs typeface="+mn-cs"/>
              </a:rPr>
            </a:br>
            <a:r>
              <a:rPr lang="fr-FR" sz="1200" b="1" i="0" u="sng" kern="1200" dirty="0">
                <a:solidFill>
                  <a:schemeClr val="tx1"/>
                </a:solidFill>
                <a:effectLst/>
                <a:latin typeface="+mn-lt"/>
                <a:ea typeface="+mn-ea"/>
                <a:cs typeface="+mn-cs"/>
              </a:rPr>
              <a:t>&gt; Une injure peut être publique ou privée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Injure publique : L'injure publique est une injure pouvant être entendue ou lue par un public. Les personnes susceptibles d'être témoins de l'injure peuvent ne pas être liées par une </a:t>
            </a:r>
            <a:r>
              <a:rPr lang="fr-FR" sz="1200" b="1" i="0" kern="1200" dirty="0">
                <a:solidFill>
                  <a:schemeClr val="tx1"/>
                </a:solidFill>
                <a:effectLst/>
                <a:latin typeface="+mn-lt"/>
                <a:ea typeface="+mn-ea"/>
                <a:cs typeface="+mn-cs"/>
              </a:rPr>
              <a:t>communauté d'intérêt</a:t>
            </a:r>
            <a:r>
              <a:rPr lang="fr-FR" sz="1200" b="0" i="0" kern="1200" dirty="0">
                <a:solidFill>
                  <a:schemeClr val="tx1"/>
                </a:solidFill>
                <a:effectLst/>
                <a:latin typeface="+mn-lt"/>
                <a:ea typeface="+mn-ea"/>
                <a:cs typeface="+mn-cs"/>
              </a:rPr>
              <a:t>. Ex: dans la rue, sur les réseaux sociaux, dans un journal, dans le métro…</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L'injure non publique (privée) est celle qui est :</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soit adressée par son auteur </a:t>
            </a:r>
            <a:r>
              <a:rPr lang="fr-FR" sz="1200" b="1" i="0" kern="1200" dirty="0">
                <a:solidFill>
                  <a:schemeClr val="tx1"/>
                </a:solidFill>
                <a:effectLst/>
                <a:latin typeface="+mn-lt"/>
                <a:ea typeface="+mn-ea"/>
                <a:cs typeface="+mn-cs"/>
              </a:rPr>
              <a:t>à sa victime sans qu'aucune tierce personne </a:t>
            </a:r>
            <a:r>
              <a:rPr lang="fr-FR" sz="1200" b="0" i="0" kern="1200" dirty="0">
                <a:solidFill>
                  <a:schemeClr val="tx1"/>
                </a:solidFill>
                <a:effectLst/>
                <a:latin typeface="+mn-lt"/>
                <a:ea typeface="+mn-ea"/>
                <a:cs typeface="+mn-cs"/>
              </a:rPr>
              <a:t>ne soit présente (par exemple, dans un SMS),</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soit prononcée par son auteur devant un </a:t>
            </a:r>
            <a:r>
              <a:rPr lang="fr-FR" sz="1200" b="1" i="0" kern="1200" dirty="0">
                <a:solidFill>
                  <a:schemeClr val="tx1"/>
                </a:solidFill>
                <a:effectLst/>
                <a:latin typeface="+mn-lt"/>
                <a:ea typeface="+mn-ea"/>
                <a:cs typeface="+mn-cs"/>
              </a:rPr>
              <a:t>cercle restreint de personnes partageant les mêmes intérêts</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en la présence ou en l'absence de la victime</a:t>
            </a:r>
            <a:r>
              <a:rPr lang="fr-FR" sz="1200" b="0" i="0" kern="1200" dirty="0">
                <a:solidFill>
                  <a:schemeClr val="tx1"/>
                </a:solidFill>
                <a:effectLst/>
                <a:latin typeface="+mn-lt"/>
                <a:ea typeface="+mn-ea"/>
                <a:cs typeface="+mn-cs"/>
              </a:rPr>
              <a:t>. Si les membres de ce cercle restreint sont tous liés par un même élément, qui peut être la relation professionnelle ou familiale, ils ne sont pas considérés comme des tiers par rapport à l'auteur de l'injure et à la victime. Par exemple, les injures entre collègues ou entre conjoints au domicile familial.</a:t>
            </a: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0" indent="0">
              <a:buFont typeface="Arial" panose="020B0604020202020204" pitchFamily="34" charset="0"/>
              <a:buNone/>
            </a:pPr>
            <a:r>
              <a:rPr lang="fr-FR" sz="1200" b="1" i="0" u="sng" kern="1200" dirty="0">
                <a:solidFill>
                  <a:schemeClr val="tx1"/>
                </a:solidFill>
                <a:effectLst/>
                <a:latin typeface="+mn-lt"/>
                <a:ea typeface="+mn-ea"/>
                <a:cs typeface="+mn-cs"/>
              </a:rPr>
              <a:t>&gt; Une injure peut être caractérisé (sexiste / raciste / homophobe)</a:t>
            </a:r>
          </a:p>
          <a:p>
            <a:pPr eaLnBrk="1" hangingPunct="1">
              <a:spcBef>
                <a:spcPct val="0"/>
              </a:spcBef>
            </a:pPr>
            <a:endParaRPr lang="fr-FR" altLang="fr-FR" dirty="0"/>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41</a:t>
            </a:fld>
            <a:endParaRPr lang="fr-FR" dirty="0">
              <a:latin typeface="Calibri" pitchFamily="34" charset="0"/>
            </a:endParaRPr>
          </a:p>
        </p:txBody>
      </p:sp>
    </p:spTree>
    <p:extLst>
      <p:ext uri="{BB962C8B-B14F-4D97-AF65-F5344CB8AC3E}">
        <p14:creationId xmlns:p14="http://schemas.microsoft.com/office/powerpoint/2010/main" val="1818999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Avez-vous des questions sur la discrimination directe ?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42</a:t>
            </a:fld>
            <a:endParaRPr lang="fr-FR"/>
          </a:p>
        </p:txBody>
      </p:sp>
    </p:spTree>
    <p:extLst>
      <p:ext uri="{BB962C8B-B14F-4D97-AF65-F5344CB8AC3E}">
        <p14:creationId xmlns:p14="http://schemas.microsoft.com/office/powerpoint/2010/main" val="1268037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ce cas, je vous présente rapidement la définition d’une discrimination indirecte. </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43</a:t>
            </a:fld>
            <a:endParaRPr lang="fr-FR"/>
          </a:p>
        </p:txBody>
      </p:sp>
    </p:spTree>
    <p:extLst>
      <p:ext uri="{BB962C8B-B14F-4D97-AF65-F5344CB8AC3E}">
        <p14:creationId xmlns:p14="http://schemas.microsoft.com/office/powerpoint/2010/main" val="2955335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[Lire la définition]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Par exemple, accorder des primes uniquement aux personnes travaillant à temps plein est considérée comme une forme de discrimination indirecte.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Pourquoi à votre avis ? </a:t>
            </a:r>
          </a:p>
          <a:p>
            <a:r>
              <a:rPr lang="fr-FR" sz="1200" kern="1200" dirty="0">
                <a:solidFill>
                  <a:schemeClr val="tx1"/>
                </a:solidFill>
                <a:effectLst/>
                <a:latin typeface="+mn-lt"/>
                <a:ea typeface="+mn-ea"/>
                <a:cs typeface="+mn-cs"/>
              </a:rPr>
              <a:t>Quelle partie des salarié·es ou des agent·es cela peut-il pénaliser ? </a:t>
            </a:r>
          </a:p>
          <a:p>
            <a:r>
              <a:rPr lang="fr-FR" sz="1200" kern="1200" dirty="0">
                <a:solidFill>
                  <a:schemeClr val="tx1"/>
                </a:solidFill>
                <a:effectLst/>
                <a:latin typeface="+mn-lt"/>
                <a:ea typeface="+mn-ea"/>
                <a:cs typeface="+mn-cs"/>
              </a:rPr>
              <a:t>Effectivement, les personnes à temps partiel : qui est majoritairement aujourd’hui à temps partiel dans le monde du travail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femmes, tout à fait. </a:t>
            </a:r>
          </a:p>
          <a:p>
            <a:r>
              <a:rPr lang="fr-FR" sz="1200" kern="1200" dirty="0">
                <a:solidFill>
                  <a:schemeClr val="tx1"/>
                </a:solidFill>
                <a:effectLst/>
                <a:latin typeface="+mn-lt"/>
                <a:ea typeface="+mn-ea"/>
                <a:cs typeface="+mn-cs"/>
              </a:rPr>
              <a:t>Cela a été considérée comme une forme de discrimination indirecte envers les femmes. </a:t>
            </a: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44</a:t>
            </a:fld>
            <a:endParaRPr lang="fr-FR" dirty="0">
              <a:latin typeface="Calibri" pitchFamily="34" charset="0"/>
            </a:endParaRPr>
          </a:p>
        </p:txBody>
      </p:sp>
    </p:spTree>
    <p:extLst>
      <p:ext uri="{BB962C8B-B14F-4D97-AF65-F5344CB8AC3E}">
        <p14:creationId xmlns:p14="http://schemas.microsoft.com/office/powerpoint/2010/main" val="2932271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n-ea"/>
                <a:cs typeface="+mn-cs"/>
              </a:rPr>
              <a:t>[Lire la définition]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Par exemple, accorder des primes uniquement aux personnes travaillant à temps plein est considérée comme une forme de discrimination indirecte.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Pourquoi à votre avis ? </a:t>
            </a:r>
          </a:p>
          <a:p>
            <a:r>
              <a:rPr lang="fr-FR" sz="1200" kern="1200" dirty="0">
                <a:solidFill>
                  <a:schemeClr val="tx1"/>
                </a:solidFill>
                <a:effectLst/>
                <a:latin typeface="+mn-lt"/>
                <a:ea typeface="+mn-ea"/>
                <a:cs typeface="+mn-cs"/>
              </a:rPr>
              <a:t>Quelle partie des salarié·es ou des agent·es cela peut-il pénaliser ? </a:t>
            </a:r>
          </a:p>
          <a:p>
            <a:r>
              <a:rPr lang="fr-FR" sz="1200" kern="1200" dirty="0">
                <a:solidFill>
                  <a:schemeClr val="tx1"/>
                </a:solidFill>
                <a:effectLst/>
                <a:latin typeface="+mn-lt"/>
                <a:ea typeface="+mn-ea"/>
                <a:cs typeface="+mn-cs"/>
              </a:rPr>
              <a:t>Effectivement, les personnes à temps partiel : qui est majoritairement aujourd’hui à temps partiel dans le monde du travail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femmes, tout à fait. </a:t>
            </a:r>
          </a:p>
          <a:p>
            <a:r>
              <a:rPr lang="fr-FR" sz="1200" kern="1200" dirty="0">
                <a:solidFill>
                  <a:schemeClr val="tx1"/>
                </a:solidFill>
                <a:effectLst/>
                <a:latin typeface="+mn-lt"/>
                <a:ea typeface="+mn-ea"/>
                <a:cs typeface="+mn-cs"/>
              </a:rPr>
              <a:t>Cela a été considérée comme une forme de discrimination indirecte envers les femmes. </a:t>
            </a: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45</a:t>
            </a:fld>
            <a:endParaRPr lang="fr-FR" dirty="0">
              <a:latin typeface="Calibri" pitchFamily="34" charset="0"/>
            </a:endParaRPr>
          </a:p>
        </p:txBody>
      </p:sp>
    </p:spTree>
    <p:extLst>
      <p:ext uri="{BB962C8B-B14F-4D97-AF65-F5344CB8AC3E}">
        <p14:creationId xmlns:p14="http://schemas.microsoft.com/office/powerpoint/2010/main" val="1635161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Avez-vous des questions sur la discrimination indirecte ? </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46</a:t>
            </a:fld>
            <a:endParaRPr lang="fr-FR"/>
          </a:p>
        </p:txBody>
      </p:sp>
    </p:spTree>
    <p:extLst>
      <p:ext uri="{BB962C8B-B14F-4D97-AF65-F5344CB8AC3E}">
        <p14:creationId xmlns:p14="http://schemas.microsoft.com/office/powerpoint/2010/main" val="3113769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47</a:t>
            </a:fld>
            <a:endParaRPr lang="fr-FR"/>
          </a:p>
        </p:txBody>
      </p:sp>
    </p:spTree>
    <p:extLst>
      <p:ext uri="{BB962C8B-B14F-4D97-AF65-F5344CB8AC3E}">
        <p14:creationId xmlns:p14="http://schemas.microsoft.com/office/powerpoint/2010/main" val="4013165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D30777-9DD0-AA4A-ACE4-B4BF7E04EDC3}"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4991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D30777-9DD0-AA4A-ACE4-B4BF7E04EDC3}"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13757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D30777-9DD0-AA4A-ACE4-B4BF7E04EDC3}"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3045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0A7F2B-BAD6-4262-AE0C-A2BC0148216A}" type="slidenum">
              <a:rPr lang="fr-FR" smtClean="0"/>
              <a:t>5</a:t>
            </a:fld>
            <a:endParaRPr lang="fr-FR" dirty="0"/>
          </a:p>
        </p:txBody>
      </p:sp>
    </p:spTree>
    <p:extLst>
      <p:ext uri="{BB962C8B-B14F-4D97-AF65-F5344CB8AC3E}">
        <p14:creationId xmlns:p14="http://schemas.microsoft.com/office/powerpoint/2010/main" val="8840124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D30777-9DD0-AA4A-ACE4-B4BF7E04EDC3}"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7290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D30777-9DD0-AA4A-ACE4-B4BF7E04EDC3}"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038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e l'image des diapositives 1">
            <a:extLst>
              <a:ext uri="{FF2B5EF4-FFF2-40B4-BE49-F238E27FC236}">
                <a16:creationId xmlns:a16="http://schemas.microsoft.com/office/drawing/2014/main" id="{41C25ECD-2D5C-C149-A88D-55576E53F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Espace réservé des commentaires 2">
            <a:extLst>
              <a:ext uri="{FF2B5EF4-FFF2-40B4-BE49-F238E27FC236}">
                <a16:creationId xmlns:a16="http://schemas.microsoft.com/office/drawing/2014/main" id="{3B9B50E7-1A77-AC4E-890C-BCFDC1B2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1011" name="Espace réservé du numéro de diapositive 3">
            <a:extLst>
              <a:ext uri="{FF2B5EF4-FFF2-40B4-BE49-F238E27FC236}">
                <a16:creationId xmlns:a16="http://schemas.microsoft.com/office/drawing/2014/main" id="{0DF3CF79-B9DF-B541-BA1A-67BB395A1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D30777-9DD0-AA4A-ACE4-B4BF7E04EDC3}"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4063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5ABAF29-7F32-4CFA-939A-1C57DBC8107C}" type="slidenum">
              <a:rPr kumimoji="0" lang="fr-FR"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635271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agissement discriminatoire a besoin de ces 3 éléments pour être qualifié. </a:t>
            </a:r>
          </a:p>
          <a:p>
            <a:endParaRPr lang="fr-FR" dirty="0"/>
          </a:p>
          <a:p>
            <a:r>
              <a:rPr lang="fr-FR" b="1" dirty="0"/>
              <a:t>Attention : l’agissement discriminatoire ne concerne que le cadre du travail.</a:t>
            </a:r>
          </a:p>
          <a:p>
            <a:endParaRPr lang="fr-FR" b="1" dirty="0"/>
          </a:p>
          <a:p>
            <a:r>
              <a:rPr lang="fr-FR" b="0" dirty="0"/>
              <a:t>Souvent, l’agissement discriminatoire va prendre une forme assez particulière, les propos de ce genre là vont se « cacher » derrière une forme « d’excuse ». Est-ce que vous identifiez quelle forme ça peut prendre ? </a:t>
            </a:r>
          </a:p>
          <a:p>
            <a:endParaRPr lang="fr-FR" b="0" dirty="0"/>
          </a:p>
          <a:p>
            <a:r>
              <a:rPr lang="fr-FR" b="0" dirty="0"/>
              <a:t>Tout à fait, souvent cela se ‘cache’ sous l’excuse de l’humour. Or, la loi estime que pour qualifier un fait d’agissement discriminatoire, on ne va pas s’intéresser à l’intention de l’auteur mais à la conséquence des faits sur la ou les personnes victimes. </a:t>
            </a:r>
          </a:p>
          <a:p>
            <a:endParaRPr lang="fr-FR" b="0" dirty="0"/>
          </a:p>
          <a:p>
            <a:r>
              <a:rPr lang="fr-FR" b="0" dirty="0"/>
              <a:t>Ce qui veut dire : peu importe que cela soit dit sous le ton de « l’humour » ou du « compliment » : si cela est prononcé dans le cadre du travail et que cela attend à la dignité de la personne, on pourra qualifier les faits d’agissements discriminatoires.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55</a:t>
            </a:fld>
            <a:endParaRPr lang="fr-FR"/>
          </a:p>
        </p:txBody>
      </p:sp>
    </p:spTree>
    <p:extLst>
      <p:ext uri="{BB962C8B-B14F-4D97-AF65-F5344CB8AC3E}">
        <p14:creationId xmlns:p14="http://schemas.microsoft.com/office/powerpoint/2010/main" val="3543850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agissement discriminatoire a besoin de ces 3 éléments pour être qualifié. </a:t>
            </a:r>
          </a:p>
          <a:p>
            <a:endParaRPr lang="fr-FR" dirty="0"/>
          </a:p>
          <a:p>
            <a:r>
              <a:rPr lang="fr-FR" b="1" dirty="0"/>
              <a:t>Attention : l’agissement discriminatoire ne concerne que le cadre du travail.</a:t>
            </a:r>
          </a:p>
          <a:p>
            <a:endParaRPr lang="fr-FR" b="1" dirty="0"/>
          </a:p>
          <a:p>
            <a:r>
              <a:rPr lang="fr-FR" b="0" dirty="0"/>
              <a:t>Souvent, l’agissement discriminatoire va prendre une forme assez particulière, les propos de ce genre là vont se « cacher » derrière une forme « d’excuse ». Est-ce que vous identifiez quelle forme ça peut prendre ? </a:t>
            </a:r>
          </a:p>
          <a:p>
            <a:endParaRPr lang="fr-FR" b="0" dirty="0"/>
          </a:p>
          <a:p>
            <a:r>
              <a:rPr lang="fr-FR" b="0" dirty="0"/>
              <a:t>Tout à fait, souvent cela se ‘cache’ sous l’excuse de l’humour. Or, la loi estime que pour qualifier un fait d’agissement discriminatoire, on ne va pas s’intéresser à l’intention de l’auteur mais à la conséquence des faits sur la ou les personnes victimes. </a:t>
            </a:r>
          </a:p>
          <a:p>
            <a:endParaRPr lang="fr-FR" b="0" dirty="0"/>
          </a:p>
          <a:p>
            <a:r>
              <a:rPr lang="fr-FR" b="0" dirty="0"/>
              <a:t>Ce qui veut dire : peu importe que cela soit dit sous le ton de « l’humour » ou du « compliment » : si cela est prononcé dans le cadre du travail et que cela attend à la dignité de la personne, on pourra qualifier les faits d’agissements discriminatoires.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56</a:t>
            </a:fld>
            <a:endParaRPr lang="fr-FR"/>
          </a:p>
        </p:txBody>
      </p:sp>
    </p:spTree>
    <p:extLst>
      <p:ext uri="{BB962C8B-B14F-4D97-AF65-F5344CB8AC3E}">
        <p14:creationId xmlns:p14="http://schemas.microsoft.com/office/powerpoint/2010/main" val="9493017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cadre du travail, cela peut prendre des formes très différentes : il peut s’agir de blagues ou plaisanteries, propos déplacés, incivilités, brimades, mise à l’écart du collectif, changement d’affectation inexpliqué, reproches sans lien avec le travail effectué, fixation d’objectifs irréalisables, surcharge de travail ou sous-occupation, attribution de travail inutile ou sans lien avec les compétences de la personne, dévalorisation du travail, refus ou retard dans la mise en œuvre de l’aménagement du poste de travail d’une personne en situation de handicap… etc. </a:t>
            </a: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57</a:t>
            </a:fld>
            <a:endParaRPr lang="fr-FR"/>
          </a:p>
        </p:txBody>
      </p:sp>
    </p:spTree>
    <p:extLst>
      <p:ext uri="{BB962C8B-B14F-4D97-AF65-F5344CB8AC3E}">
        <p14:creationId xmlns:p14="http://schemas.microsoft.com/office/powerpoint/2010/main" val="3479003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Je vais vous diffuser une vidéo sur les agissements discriminatoires liés à l’origine. </a:t>
            </a:r>
            <a:endParaRPr lang="fr-FR" dirty="0"/>
          </a:p>
          <a:p>
            <a:r>
              <a:rPr lang="fr-FR"/>
              <a:t>Je vais vous demander dans ce cadre d’identifier deux choses : </a:t>
            </a:r>
            <a:endParaRPr lang="fr-FR">
              <a:cs typeface="Calibri"/>
            </a:endParaRPr>
          </a:p>
          <a:p>
            <a:pPr marL="228600" indent="-228600">
              <a:buAutoNum type="arabicParenR"/>
            </a:pPr>
            <a:r>
              <a:rPr lang="fr-FR" dirty="0"/>
              <a:t>Des exemples d’agissements discriminatoires</a:t>
            </a:r>
          </a:p>
          <a:p>
            <a:pPr marL="228600" indent="-228600">
              <a:buAutoNum type="arabicParenR"/>
            </a:pPr>
            <a:r>
              <a:rPr lang="fr-FR"/>
              <a:t>Les- conséquences</a:t>
            </a:r>
            <a:r>
              <a:rPr lang="fr-FR" dirty="0"/>
              <a:t> que cela a pu avoir sur les personnes</a:t>
            </a:r>
            <a:endParaRPr lang="fr-FR" dirty="0">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BDCC8D-CEFC-8A4D-A2CF-2842DECB92E3}" type="slidenum">
              <a:rPr kumimoji="0" lang="fr-FR" sz="1200" b="0" i="0" u="none" strike="noStrike" kern="1200" cap="none" spc="0" normalizeH="0" baseline="0" noProof="0" smtClean="0">
                <a:ln>
                  <a:noFill/>
                </a:ln>
                <a:solidFill>
                  <a:prstClr val="black"/>
                </a:solidFill>
                <a:effectLst/>
                <a:uLnTx/>
                <a:uFillTx/>
                <a:latin typeface="Calibri"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1311802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vient de voir les chiffres clés des discriminations. Ces chiffres clés servent à percuter « l’illusion de l’égalité », l’idée qu’aujourd’hui, en France, il n’y a plus de discriminations.</a:t>
            </a:r>
          </a:p>
          <a:p>
            <a:endParaRPr lang="fr-FR" dirty="0"/>
          </a:p>
          <a:p>
            <a:r>
              <a:rPr lang="fr-FR" dirty="0"/>
              <a:t>Mais on peut alors se demander : d’où viennent ces discriminations ? </a:t>
            </a:r>
          </a:p>
          <a:p>
            <a:endParaRPr lang="fr-FR" dirty="0"/>
          </a:p>
          <a:p>
            <a:r>
              <a:rPr lang="fr-FR" dirty="0"/>
              <a:t>Le point de départ, ce sont en partie les stéréotypes.</a:t>
            </a:r>
          </a:p>
          <a:p>
            <a:r>
              <a:rPr lang="fr-FR" dirty="0"/>
              <a:t>On va voir ensemble ce qu’est un stéréotype, car c’est un mot qui est très utilisé dans le langage courant et médiatique. Il faut qu’on parte d’une base commune, d’une même définition.</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59</a:t>
            </a:fld>
            <a:endParaRPr lang="fr-FR"/>
          </a:p>
        </p:txBody>
      </p:sp>
    </p:spTree>
    <p:extLst>
      <p:ext uri="{BB962C8B-B14F-4D97-AF65-F5344CB8AC3E}">
        <p14:creationId xmlns:p14="http://schemas.microsoft.com/office/powerpoint/2010/main" val="29768735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60</a:t>
            </a:fld>
            <a:endParaRPr lang="fr-FR"/>
          </a:p>
        </p:txBody>
      </p:sp>
    </p:spTree>
    <p:extLst>
      <p:ext uri="{BB962C8B-B14F-4D97-AF65-F5344CB8AC3E}">
        <p14:creationId xmlns:p14="http://schemas.microsoft.com/office/powerpoint/2010/main" val="159376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Je vous propose de faire un tour de table en partageant quelques éléments :</a:t>
            </a:r>
          </a:p>
          <a:p>
            <a:pPr marL="171450" indent="-171450">
              <a:buFontTx/>
              <a:buChar char="-"/>
            </a:pPr>
            <a:r>
              <a:rPr lang="fr-FR" dirty="0"/>
              <a:t>Nom</a:t>
            </a:r>
          </a:p>
          <a:p>
            <a:pPr marL="171450" indent="-171450">
              <a:buFontTx/>
              <a:buChar char="-"/>
            </a:pPr>
            <a:r>
              <a:rPr lang="fr-FR" dirty="0"/>
              <a:t>Prénom</a:t>
            </a:r>
          </a:p>
          <a:p>
            <a:pPr marL="171450" indent="-171450">
              <a:buFontTx/>
              <a:buChar char="-"/>
            </a:pPr>
            <a:r>
              <a:rPr lang="fr-FR" dirty="0"/>
              <a:t>Fonction</a:t>
            </a:r>
          </a:p>
          <a:p>
            <a:pPr marL="171450" indent="-171450">
              <a:buFontTx/>
              <a:buChar char="-"/>
            </a:pPr>
            <a:r>
              <a:rPr lang="fr-FR" sz="1200" b="0" i="0" kern="1200" dirty="0">
                <a:solidFill>
                  <a:schemeClr val="tx1"/>
                </a:solidFill>
                <a:effectLst/>
                <a:latin typeface="+mn-lt"/>
                <a:ea typeface="+mn-ea"/>
                <a:cs typeface="+mn-cs"/>
              </a:rPr>
              <a:t>Votre état d’esprit en arrivant à cette sensibilisation ?</a:t>
            </a:r>
            <a:endParaRPr lang="fr-FR" dirty="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6</a:t>
            </a:fld>
            <a:endParaRPr lang="fr-FR"/>
          </a:p>
        </p:txBody>
      </p:sp>
    </p:spTree>
    <p:extLst>
      <p:ext uri="{BB962C8B-B14F-4D97-AF65-F5344CB8AC3E}">
        <p14:creationId xmlns:p14="http://schemas.microsoft.com/office/powerpoint/2010/main" val="2125059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Etymologie</a:t>
            </a:r>
            <a:r>
              <a:rPr lang="fr-FR" dirty="0"/>
              <a:t> : du grec </a:t>
            </a:r>
            <a:r>
              <a:rPr lang="fr-FR" i="1" dirty="0" err="1"/>
              <a:t>stereos</a:t>
            </a:r>
            <a:r>
              <a:rPr lang="fr-FR" dirty="0"/>
              <a:t>, ferme, dur, solide, robuste, et </a:t>
            </a:r>
            <a:r>
              <a:rPr lang="fr-FR" i="1" dirty="0" err="1"/>
              <a:t>tupos</a:t>
            </a:r>
            <a:r>
              <a:rPr lang="fr-FR" dirty="0"/>
              <a:t> empreinte, marque.</a:t>
            </a:r>
          </a:p>
          <a:p>
            <a:endParaRPr lang="fr-FR"/>
          </a:p>
          <a:p>
            <a:r>
              <a:rPr lang="fr-FR" dirty="0"/>
              <a:t>Larousse : « Caractérisation symbolique et schématique d'un groupe qui s'appuie sur des attentes et des jugements de routine »</a:t>
            </a:r>
            <a:endParaRPr lang="fr-FR" dirty="0">
              <a:cs typeface="Calibri"/>
            </a:endParaRPr>
          </a:p>
          <a:p>
            <a:endParaRPr lang="fr-FR"/>
          </a:p>
          <a:p>
            <a:r>
              <a:rPr lang="fr-FR" dirty="0"/>
              <a:t>Les stéréotypes sont des </a:t>
            </a:r>
            <a:r>
              <a:rPr lang="fr-FR" dirty="0">
                <a:hlinkClick r:id="rId3"/>
              </a:rPr>
              <a:t>représentations sociales</a:t>
            </a:r>
            <a:r>
              <a:rPr lang="fr-FR" dirty="0"/>
              <a:t> standardisées qui catégorisent de manière rigide et persistante tel ou tel groupe humain. En proposant une grille de lecture simplificatrice, basée sur des à priori, ils déforment et appauvrissent la réalité sociale. </a:t>
            </a:r>
          </a:p>
        </p:txBody>
      </p:sp>
      <p:sp>
        <p:nvSpPr>
          <p:cNvPr id="4" name="Espace réservé du numéro de diapositive 3"/>
          <p:cNvSpPr>
            <a:spLocks noGrp="1"/>
          </p:cNvSpPr>
          <p:nvPr>
            <p:ph type="sldNum" sz="quarter" idx="5"/>
          </p:nvPr>
        </p:nvSpPr>
        <p:spPr/>
        <p:txBody>
          <a:bodyPr/>
          <a:lstStyle/>
          <a:p>
            <a:fld id="{FE6CA6D1-1534-654B-9CFD-E99A385A678F}" type="slidenum">
              <a:rPr lang="fr-FR" smtClean="0"/>
              <a:t>61</a:t>
            </a:fld>
            <a:endParaRPr lang="fr-FR"/>
          </a:p>
        </p:txBody>
      </p:sp>
    </p:spTree>
    <p:extLst>
      <p:ext uri="{BB962C8B-B14F-4D97-AF65-F5344CB8AC3E}">
        <p14:creationId xmlns:p14="http://schemas.microsoft.com/office/powerpoint/2010/main" val="40191446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comprendre comment fonctionnent les stéréotypes, je vous propose un petit jeu qu’on appelle le « Dessiner c’est gagné ». </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62</a:t>
            </a:fld>
            <a:endParaRPr lang="fr-FR"/>
          </a:p>
        </p:txBody>
      </p:sp>
    </p:spTree>
    <p:extLst>
      <p:ext uri="{BB962C8B-B14F-4D97-AF65-F5344CB8AC3E}">
        <p14:creationId xmlns:p14="http://schemas.microsoft.com/office/powerpoint/2010/main" val="1086041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la consigne. </a:t>
            </a:r>
          </a:p>
          <a:p>
            <a:endParaRPr lang="fr-FR" dirty="0"/>
          </a:p>
          <a:p>
            <a:r>
              <a:rPr lang="fr-FR" dirty="0"/>
              <a:t>[Pour l’</a:t>
            </a:r>
            <a:r>
              <a:rPr lang="fr-FR" dirty="0" err="1"/>
              <a:t>intervenant·e</a:t>
            </a:r>
            <a:r>
              <a:rPr lang="fr-FR" dirty="0"/>
              <a:t>] La liste de mots à donner aux stagiaires est la suivante : </a:t>
            </a:r>
            <a:endParaRPr lang="fr-FR" dirty="0">
              <a:cs typeface="Calibri"/>
            </a:endParaRPr>
          </a:p>
          <a:p>
            <a:r>
              <a:rPr lang="fr-FR" dirty="0"/>
              <a:t>Mouton</a:t>
            </a:r>
          </a:p>
          <a:p>
            <a:r>
              <a:rPr lang="fr-FR" dirty="0"/>
              <a:t>Maison</a:t>
            </a:r>
          </a:p>
          <a:p>
            <a:r>
              <a:rPr lang="fr-FR" dirty="0"/>
              <a:t>Couple</a:t>
            </a:r>
          </a:p>
          <a:p>
            <a:r>
              <a:rPr lang="fr-FR" dirty="0"/>
              <a:t>Femme</a:t>
            </a:r>
          </a:p>
          <a:p>
            <a:r>
              <a:rPr lang="fr-FR" dirty="0"/>
              <a:t>Handicap</a:t>
            </a:r>
          </a:p>
          <a:p>
            <a:endParaRPr lang="fr-FR" dirty="0"/>
          </a:p>
          <a:p>
            <a:r>
              <a:rPr lang="fr-FR" dirty="0"/>
              <a:t>On laisse les stagiaires faire deviner le plus de mots possibles par le biais de dessins et on relève ensuite les « réflexes » de représentations stéréotypées (cheveux longs ou robe pour les femmes, un homme et une femme pour les couples, le fauteuil roulant pour représenter le handicap, etc.)</a:t>
            </a:r>
            <a:endParaRPr lang="fr-FR"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FE6CA6D1-1534-654B-9CFD-E99A385A678F}" type="slidenum">
              <a:rPr lang="fr-FR" smtClean="0"/>
              <a:t>63</a:t>
            </a:fld>
            <a:endParaRPr lang="fr-FR"/>
          </a:p>
        </p:txBody>
      </p:sp>
    </p:spTree>
    <p:extLst>
      <p:ext uri="{BB962C8B-B14F-4D97-AF65-F5344CB8AC3E}">
        <p14:creationId xmlns:p14="http://schemas.microsoft.com/office/powerpoint/2010/main" val="2974551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exercice vous permet de comprendre comment fonctionnent les stéréotypes. </a:t>
            </a:r>
          </a:p>
          <a:p>
            <a:endParaRPr lang="fr-FR" dirty="0"/>
          </a:p>
          <a:p>
            <a:r>
              <a:rPr lang="fr-FR" dirty="0"/>
              <a:t>A votre avis, d’où ça nous vient ? On ne se lève un matin en décidant qu’aujourd’hui, j’allais penser telle ou telle chose sur tel groupe de personnes. Qu’est-ce qui a pu me mettre cette idée dans la tête ? &gt; Quelles sont les sources des stéréotypes ? (Les laisser citer quelques exemples)</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64</a:t>
            </a:fld>
            <a:endParaRPr lang="fr-FR"/>
          </a:p>
        </p:txBody>
      </p:sp>
    </p:spTree>
    <p:extLst>
      <p:ext uri="{BB962C8B-B14F-4D97-AF65-F5344CB8AC3E}">
        <p14:creationId xmlns:p14="http://schemas.microsoft.com/office/powerpoint/2010/main" val="6428623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médias audiovisuels (télévision, radio, journaux, réseaux sociaux, séries et films, etc.)</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65</a:t>
            </a:fld>
            <a:endParaRPr lang="fr-FR"/>
          </a:p>
        </p:txBody>
      </p:sp>
    </p:spTree>
    <p:extLst>
      <p:ext uri="{BB962C8B-B14F-4D97-AF65-F5344CB8AC3E}">
        <p14:creationId xmlns:p14="http://schemas.microsoft.com/office/powerpoint/2010/main" val="29041462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politique (les discours politiques, les mesures mises en place, la manière de traiter et de considérer les fonctionnaires, etc.)</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66</a:t>
            </a:fld>
            <a:endParaRPr lang="fr-FR"/>
          </a:p>
        </p:txBody>
      </p:sp>
    </p:spTree>
    <p:extLst>
      <p:ext uri="{BB962C8B-B14F-4D97-AF65-F5344CB8AC3E}">
        <p14:creationId xmlns:p14="http://schemas.microsoft.com/office/powerpoint/2010/main" val="6939638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discours à la machine à café, les relations sociales avec les collègues / les amis (toutes les interactions sociales de notre vie)</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67</a:t>
            </a:fld>
            <a:endParaRPr lang="fr-FR"/>
          </a:p>
        </p:txBody>
      </p:sp>
    </p:spTree>
    <p:extLst>
      <p:ext uri="{BB962C8B-B14F-4D97-AF65-F5344CB8AC3E}">
        <p14:creationId xmlns:p14="http://schemas.microsoft.com/office/powerpoint/2010/main" val="2428335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famille (repas de famille)</a:t>
            </a:r>
          </a:p>
          <a:p>
            <a:endParaRPr lang="fr-FR" dirty="0"/>
          </a:p>
          <a:p>
            <a:pPr marL="171450" indent="-171450">
              <a:buFont typeface="Wingdings" pitchFamily="2" charset="2"/>
              <a:buChar char="Ø"/>
            </a:pPr>
            <a:r>
              <a:rPr lang="fr-FR" dirty="0"/>
              <a:t>Toutes ces sources là viennent alimenter mon cerveau de stéréotypes. Vous voyez que c’est un processus constant et continue qui intervient tout au long de notre vie. Ça peut commencer très jeune (avec l’école, avec les médias que l’on consomme) et ça se poursuit à l’âge adulte (travail, famille, amis, etc.). </a:t>
            </a:r>
          </a:p>
          <a:p>
            <a:pPr marL="171450" indent="-171450">
              <a:buFont typeface="Wingdings" pitchFamily="2" charset="2"/>
              <a:buChar char="Ø"/>
            </a:pPr>
            <a:endParaRPr lang="fr-FR" dirty="0"/>
          </a:p>
          <a:p>
            <a:pPr marL="171450" indent="-171450">
              <a:buFont typeface="Wingdings" pitchFamily="2" charset="2"/>
              <a:buChar char="Ø"/>
            </a:pPr>
            <a:r>
              <a:rPr lang="fr-FR" dirty="0"/>
              <a:t>Parmi tout ce que je viens de vous citer, il y a beaucoup d’instances de socialisation : la famille, l’école, le travail. La socialisation c’est l’apprentissage de normes et de valeurs qui font de nous des individus capables de vivre en société. Notre famille, notamment, joue un grand rôle à nous apprendre des règles de vie. Ex: la politesse (dire « merci » et « s’il vous plait »). Pendant cet apprentissage, ces instances nous transmettent aussi des stéréotypes, des opinions toutes faites, des idées reçus (sans que ce soit forcément un processus conscient). Comme c’est un processus qui démarre très tôt, on va intérioriser ces idées et cela va être assez difficile de s’en détacher. </a:t>
            </a:r>
          </a:p>
          <a:p>
            <a:pPr marL="171450" indent="-171450">
              <a:buFont typeface="Wingdings" pitchFamily="2" charset="2"/>
              <a:buChar char="Ø"/>
            </a:pPr>
            <a:endParaRPr lang="fr-FR" dirty="0"/>
          </a:p>
          <a:p>
            <a:pPr marL="171450" indent="-171450">
              <a:buFont typeface="Wingdings" pitchFamily="2" charset="2"/>
              <a:buChar char="Ø"/>
            </a:pPr>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68</a:t>
            </a:fld>
            <a:endParaRPr lang="fr-FR"/>
          </a:p>
        </p:txBody>
      </p:sp>
    </p:spTree>
    <p:extLst>
      <p:ext uri="{BB962C8B-B14F-4D97-AF65-F5344CB8AC3E}">
        <p14:creationId xmlns:p14="http://schemas.microsoft.com/office/powerpoint/2010/main" val="2296061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comprendre notamment comment l' on intègre les stéréotypes, je vais m'appuyer sur un certain nombre de publicités. </a:t>
            </a:r>
          </a:p>
          <a:p>
            <a:endParaRPr lang="fr-FR" dirty="0"/>
          </a:p>
          <a:p>
            <a:r>
              <a:rPr lang="fr-FR" dirty="0"/>
              <a:t>Je vous laisse les regarder et me dire si vous identifiez des stéréotypes sur ces images. </a:t>
            </a:r>
          </a:p>
          <a:p>
            <a:endParaRPr lang="fr-FR" dirty="0"/>
          </a:p>
          <a:p>
            <a:r>
              <a:rPr lang="fr-FR" dirty="0"/>
              <a:t>[Choisir 2 ou 3 visuels sur lesquels on fait travailler en collectif les stagiaires]</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69</a:t>
            </a:fld>
            <a:endParaRPr lang="fr-FR"/>
          </a:p>
        </p:txBody>
      </p:sp>
    </p:spTree>
    <p:extLst>
      <p:ext uri="{BB962C8B-B14F-4D97-AF65-F5344CB8AC3E}">
        <p14:creationId xmlns:p14="http://schemas.microsoft.com/office/powerpoint/2010/main" val="8855775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 1, publicité Uber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Les deux protagonistes exercent la même profession : tous deux sont chauffeurs Pour autant, la publicité associe à l’homme avant tout une activité professionnelle a fortiori valorisante : le fait d’être chef d’entreprise. Quant à la femme, elle est avant tout ramenée à son rôle de mère. En fonction de leur sexe, ils sont associés à des rôles sociaux et des sphères différentes alors qu’ils exercent le même poste. Cette publicité date de 2018.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70</a:t>
            </a:fld>
            <a:endParaRPr lang="fr-FR"/>
          </a:p>
        </p:txBody>
      </p:sp>
    </p:spTree>
    <p:extLst>
      <p:ext uri="{BB962C8B-B14F-4D97-AF65-F5344CB8AC3E}">
        <p14:creationId xmlns:p14="http://schemas.microsoft.com/office/powerpoint/2010/main" val="205202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première étape, quand on s’intéresse aux discriminations, c’est d’aller regarder les chiffres. Pourquoi ? Pour faire face à ce qu’on appelle « l’illusion de l’égalité ». </a:t>
            </a:r>
          </a:p>
          <a:p>
            <a:endParaRPr lang="fr-FR" dirty="0"/>
          </a:p>
          <a:p>
            <a:r>
              <a:rPr lang="fr-FR" dirty="0"/>
              <a:t>C’est quoi l’illusion de l’égalité ? C’est l’idée qu’aujourd’hui, en 2023, en France, tout va bien, la question des inégalités et des discriminations est réglée, avec cette idée qu’il n’y aurait plus de discriminations, qu’il s’agirait de logiques d’un autre temps. </a:t>
            </a:r>
          </a:p>
          <a:p>
            <a:endParaRPr lang="fr-FR" dirty="0"/>
          </a:p>
          <a:p>
            <a:r>
              <a:rPr lang="fr-FR" dirty="0"/>
              <a:t>Le meilleur outil pour percuter cette illusion, ce sont les chiffres. On va les voir ensemble.</a:t>
            </a:r>
          </a:p>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7</a:t>
            </a:fld>
            <a:endParaRPr lang="fr-FR"/>
          </a:p>
        </p:txBody>
      </p:sp>
    </p:spTree>
    <p:extLst>
      <p:ext uri="{BB962C8B-B14F-4D97-AF65-F5344CB8AC3E}">
        <p14:creationId xmlns:p14="http://schemas.microsoft.com/office/powerpoint/2010/main" val="35652092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 2, publicité</a:t>
            </a:r>
            <a:r>
              <a:rPr lang="fr-FR" sz="1800" dirty="0">
                <a:solidFill>
                  <a:srgbClr val="000000"/>
                </a:solidFill>
                <a:effectLst/>
                <a:latin typeface="Tw Cen MT" panose="020B0602020104020603" pitchFamily="34" charset="77"/>
                <a:ea typeface="Times New Roman" panose="02020603050405020304" pitchFamily="18" charset="0"/>
              </a:rPr>
              <a:t> </a:t>
            </a:r>
            <a:r>
              <a:rPr lang="fr-FR" sz="1800" b="1" dirty="0">
                <a:solidFill>
                  <a:srgbClr val="000000"/>
                </a:solidFill>
                <a:effectLst/>
                <a:latin typeface="Tw Cen MT" panose="020B0602020104020603" pitchFamily="34" charset="77"/>
                <a:ea typeface="Times New Roman" panose="02020603050405020304" pitchFamily="18" charset="0"/>
              </a:rPr>
              <a:t>McDonald’s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Sur cette publicité, une vision stéréotypée est encore à l’œuvre : parmi les employés, les hommes sont managers et directeurs, les femmes occupent des postes de salariés. Par ailleurs, les personnes racisées ont des postes moins importants que les personnes perçues comme blanche. Cette publicité est récente : elle date de 2022. Les stéréotypes sont bien toujours ancrés au sein de la publicité.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71</a:t>
            </a:fld>
            <a:endParaRPr lang="fr-FR"/>
          </a:p>
        </p:txBody>
      </p:sp>
    </p:spTree>
    <p:extLst>
      <p:ext uri="{BB962C8B-B14F-4D97-AF65-F5344CB8AC3E}">
        <p14:creationId xmlns:p14="http://schemas.microsoft.com/office/powerpoint/2010/main" val="3430580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 3, campagne de recrutement Éducation Nationale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Il y a une opposition dans le slogan : Laura a trouvé </a:t>
            </a:r>
            <a:r>
              <a:rPr lang="fr-FR" sz="1800" b="1" dirty="0">
                <a:solidFill>
                  <a:srgbClr val="000000"/>
                </a:solidFill>
                <a:effectLst/>
                <a:latin typeface="Tw Cen MT" panose="020B0602020104020603" pitchFamily="34" charset="77"/>
                <a:ea typeface="Times New Roman" panose="02020603050405020304" pitchFamily="18" charset="0"/>
              </a:rPr>
              <a:t>le </a:t>
            </a:r>
            <a:r>
              <a:rPr lang="fr-FR" sz="1800" dirty="0">
                <a:solidFill>
                  <a:srgbClr val="000000"/>
                </a:solidFill>
                <a:effectLst/>
                <a:latin typeface="Tw Cen MT" panose="020B0602020104020603" pitchFamily="34" charset="77"/>
                <a:ea typeface="Times New Roman" panose="02020603050405020304" pitchFamily="18" charset="0"/>
              </a:rPr>
              <a:t>poste de ses </a:t>
            </a:r>
            <a:r>
              <a:rPr lang="fr-FR" sz="1800" b="1" dirty="0">
                <a:solidFill>
                  <a:srgbClr val="000000"/>
                </a:solidFill>
                <a:effectLst/>
                <a:latin typeface="Tw Cen MT" panose="020B0602020104020603" pitchFamily="34" charset="77"/>
                <a:ea typeface="Times New Roman" panose="02020603050405020304" pitchFamily="18" charset="0"/>
              </a:rPr>
              <a:t>rêves : </a:t>
            </a:r>
            <a:r>
              <a:rPr lang="fr-FR" sz="1800" dirty="0">
                <a:solidFill>
                  <a:srgbClr val="000000"/>
                </a:solidFill>
                <a:effectLst/>
                <a:latin typeface="Tw Cen MT" panose="020B0602020104020603" pitchFamily="34" charset="77"/>
                <a:ea typeface="Times New Roman" panose="02020603050405020304" pitchFamily="18" charset="0"/>
              </a:rPr>
              <a:t>pas d’évolution de carrière, on reste toute sa vie professionnelle au même poste. Elle est rêveuse mais pas ambitieuse. Quant à Julien, il a trouvé </a:t>
            </a:r>
            <a:r>
              <a:rPr lang="fr-FR" sz="1800" b="1" dirty="0">
                <a:solidFill>
                  <a:srgbClr val="000000"/>
                </a:solidFill>
                <a:effectLst/>
                <a:latin typeface="Tw Cen MT" panose="020B0602020104020603" pitchFamily="34" charset="77"/>
                <a:ea typeface="Times New Roman" panose="02020603050405020304" pitchFamily="18" charset="0"/>
              </a:rPr>
              <a:t>un</a:t>
            </a:r>
            <a:r>
              <a:rPr lang="fr-FR" sz="1800" dirty="0">
                <a:solidFill>
                  <a:srgbClr val="000000"/>
                </a:solidFill>
                <a:effectLst/>
                <a:latin typeface="Tw Cen MT" panose="020B0602020104020603" pitchFamily="34" charset="77"/>
                <a:ea typeface="Times New Roman" panose="02020603050405020304" pitchFamily="18" charset="0"/>
              </a:rPr>
              <a:t> poste à la hauteur de ses ambitions : c’est l’idée que c’est un poste qui va être un tremplin, qui va lui permettre de monter dans la hiérarchie. Il n’est pas rêveur : il a des ambitions. De plus, elle est assise nonchalamment en train de lire un livre, on ne dirait pas qu’elle travaille vraiment. Julien lui a les manches retroussées, il travaille tard le soir au vu de la luminosité et sur un ordinateur : il est moderne. En fonction de leur sexe, on leur associe différents buts dans la vie et différentes méthodes de travail.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Il est à noter que cette publicité date de 2011. </a:t>
            </a:r>
            <a:endParaRPr lang="fr-FR" sz="1800" dirty="0">
              <a:effectLst/>
              <a:latin typeface="Times New Roman" panose="02020603050405020304" pitchFamily="18" charset="0"/>
              <a:ea typeface="Times New Roman" panose="02020603050405020304" pitchFamily="18" charset="0"/>
            </a:endParaRPr>
          </a:p>
          <a:p>
            <a:pPr eaLnBrk="1" hangingPunct="1"/>
            <a:endParaRPr lang="fr-FR" dirty="0">
              <a:latin typeface="Calibri" charset="0"/>
              <a:ea typeface="ＭＳ Ｐゴシック"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72</a:t>
            </a:fld>
            <a:endParaRPr lang="fr-FR"/>
          </a:p>
        </p:txBody>
      </p:sp>
    </p:spTree>
    <p:extLst>
      <p:ext uri="{BB962C8B-B14F-4D97-AF65-F5344CB8AC3E}">
        <p14:creationId xmlns:p14="http://schemas.microsoft.com/office/powerpoint/2010/main" val="28972375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 4, vêtements pour enfants Petit Bateau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Les deux bodys présentent des qualités et des attributs différents pour les petits garçons et les petites filles. Les petites filles se voient attribuer des adjectifs tels que « jolie, coquette, amoureuse, mignonne » et centrés principalement sur l’apparence tandis que les petits garçons sont « courageux, forts, rusé, habile, fier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Il est à noter que cette publicité date de 2011.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eaLnBrk="1" hangingPunct="1"/>
            <a:endParaRPr lang="fr-FR" dirty="0">
              <a:latin typeface="Calibri" charset="0"/>
              <a:ea typeface="ＭＳ Ｐゴシック" charset="0"/>
            </a:endParaRPr>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73</a:t>
            </a:fld>
            <a:endParaRPr lang="fr-FR"/>
          </a:p>
        </p:txBody>
      </p:sp>
    </p:spTree>
    <p:extLst>
      <p:ext uri="{BB962C8B-B14F-4D97-AF65-F5344CB8AC3E}">
        <p14:creationId xmlns:p14="http://schemas.microsoft.com/office/powerpoint/2010/main" val="1419023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 5, vêtements pour enfants H&amp;M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L’enfant noir est vêtu d’un vêtement sur lequel est inscrit « le singe le plus cool de la jungle » tandis que le sweatshirt de l’enfant blanc affiche l’inscription « expert officiel de survie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Cette publicité date de 2018.</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74</a:t>
            </a:fld>
            <a:endParaRPr lang="fr-FR"/>
          </a:p>
        </p:txBody>
      </p:sp>
    </p:spTree>
    <p:extLst>
      <p:ext uri="{BB962C8B-B14F-4D97-AF65-F5344CB8AC3E}">
        <p14:creationId xmlns:p14="http://schemas.microsoft.com/office/powerpoint/2010/main" val="2113808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6 et 7, publicité Petits-Fils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Cette publicité qui vise à recruter des auxiliaires de vie à domicile s’appuie sur des stéréotypes racistes sur les femmes maghrébines. Le choix du vocabulaire « </a:t>
            </a:r>
            <a:r>
              <a:rPr lang="fr-FR" sz="1800" i="1" dirty="0">
                <a:solidFill>
                  <a:srgbClr val="000000"/>
                </a:solidFill>
                <a:effectLst/>
                <a:latin typeface="Tw Cen MT" panose="020B0602020104020603" pitchFamily="34" charset="77"/>
                <a:ea typeface="Times New Roman" panose="02020603050405020304" pitchFamily="18" charset="0"/>
              </a:rPr>
              <a:t>se dédier à</a:t>
            </a:r>
            <a:r>
              <a:rPr lang="fr-FR" sz="1800" dirty="0">
                <a:solidFill>
                  <a:srgbClr val="000000"/>
                </a:solidFill>
                <a:effectLst/>
                <a:latin typeface="Tw Cen MT" panose="020B0602020104020603" pitchFamily="34" charset="77"/>
                <a:ea typeface="Times New Roman" panose="02020603050405020304" pitchFamily="18" charset="0"/>
              </a:rPr>
              <a:t> » ainsi que le prénom repose également sur un ancrage historique (le terme « </a:t>
            </a:r>
            <a:r>
              <a:rPr lang="fr-FR" sz="1800" i="1" dirty="0">
                <a:solidFill>
                  <a:srgbClr val="000000"/>
                </a:solidFill>
                <a:effectLst/>
                <a:latin typeface="Tw Cen MT" panose="020B0602020104020603" pitchFamily="34" charset="77"/>
                <a:ea typeface="Times New Roman" panose="02020603050405020304" pitchFamily="18" charset="0"/>
              </a:rPr>
              <a:t>Fatma</a:t>
            </a:r>
            <a:r>
              <a:rPr lang="fr-FR" sz="1800" dirty="0">
                <a:solidFill>
                  <a:srgbClr val="000000"/>
                </a:solidFill>
                <a:effectLst/>
                <a:latin typeface="Tw Cen MT" panose="020B0602020104020603" pitchFamily="34" charset="77"/>
                <a:ea typeface="Times New Roman" panose="02020603050405020304" pitchFamily="18" charset="0"/>
              </a:rPr>
              <a:t> » est le nom que les Français d’Algérie donnaient à leurs domestiques algériennes pendant la colonisation française). Les autres visuels issus de cette publicité montrent que les termes utilisés ne sont pas les mêmes en fonction des profils et des prénoms choisis (notons la mention « satisfaite de son salaire » pour le visuel mettant en scène Maria).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75</a:t>
            </a:fld>
            <a:endParaRPr lang="fr-FR"/>
          </a:p>
        </p:txBody>
      </p:sp>
    </p:spTree>
    <p:extLst>
      <p:ext uri="{BB962C8B-B14F-4D97-AF65-F5344CB8AC3E}">
        <p14:creationId xmlns:p14="http://schemas.microsoft.com/office/powerpoint/2010/main" val="18662643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6 et 7, publicité Petits-Fils :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Cette publicité qui vise à recruter des auxiliaires de vie à domicile s’appuie sur des stéréotypes racistes sur les femmes maghrébines. Le choix du vocabulaire « </a:t>
            </a:r>
            <a:r>
              <a:rPr lang="fr-FR" sz="1800" i="1" dirty="0">
                <a:solidFill>
                  <a:srgbClr val="000000"/>
                </a:solidFill>
                <a:effectLst/>
                <a:latin typeface="Tw Cen MT" panose="020B0602020104020603" pitchFamily="34" charset="77"/>
                <a:ea typeface="Times New Roman" panose="02020603050405020304" pitchFamily="18" charset="0"/>
              </a:rPr>
              <a:t>se dédier à</a:t>
            </a:r>
            <a:r>
              <a:rPr lang="fr-FR" sz="1800" dirty="0">
                <a:solidFill>
                  <a:srgbClr val="000000"/>
                </a:solidFill>
                <a:effectLst/>
                <a:latin typeface="Tw Cen MT" panose="020B0602020104020603" pitchFamily="34" charset="77"/>
                <a:ea typeface="Times New Roman" panose="02020603050405020304" pitchFamily="18" charset="0"/>
              </a:rPr>
              <a:t> » ainsi que le prénom repose également sur un ancrage historique (le terme « </a:t>
            </a:r>
            <a:r>
              <a:rPr lang="fr-FR" sz="1800" i="1" dirty="0">
                <a:solidFill>
                  <a:srgbClr val="000000"/>
                </a:solidFill>
                <a:effectLst/>
                <a:latin typeface="Tw Cen MT" panose="020B0602020104020603" pitchFamily="34" charset="77"/>
                <a:ea typeface="Times New Roman" panose="02020603050405020304" pitchFamily="18" charset="0"/>
              </a:rPr>
              <a:t>Fatma</a:t>
            </a:r>
            <a:r>
              <a:rPr lang="fr-FR" sz="1800" dirty="0">
                <a:solidFill>
                  <a:srgbClr val="000000"/>
                </a:solidFill>
                <a:effectLst/>
                <a:latin typeface="Tw Cen MT" panose="020B0602020104020603" pitchFamily="34" charset="77"/>
                <a:ea typeface="Times New Roman" panose="02020603050405020304" pitchFamily="18" charset="0"/>
              </a:rPr>
              <a:t> » est le nom que les Français d’Algérie donnaient à leurs domestiques algériennes pendant la colonisation française). Les autres visuels issus de cette publicité montrent que les termes utilisés ne sont pas les mêmes en fonction des profils et des prénoms choisis (notons la mention « satisfaite de son salaire » pour le visuel mettant en scène Maria).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76</a:t>
            </a:fld>
            <a:endParaRPr lang="fr-FR"/>
          </a:p>
        </p:txBody>
      </p:sp>
    </p:spTree>
    <p:extLst>
      <p:ext uri="{BB962C8B-B14F-4D97-AF65-F5344CB8AC3E}">
        <p14:creationId xmlns:p14="http://schemas.microsoft.com/office/powerpoint/2010/main" val="567842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 Madame Ours et Monsieur Ours »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Ces différents visuels, utilisés avec les enfants, permettent de questionner les publics jeunes sur le sujet des stéréotypes : Madame Ours et Monsieur Ours se ressemblent en tout point. Présentés dans des situations différentes (cuisinant, lisant le journal, s’occupant d’un enfant, etc.) on interroge les enfants sur qui de Monsieur ou de Madame Ours est représenté. Cela permet de lancer la discussion.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77</a:t>
            </a:fld>
            <a:endParaRPr lang="fr-FR"/>
          </a:p>
        </p:txBody>
      </p:sp>
    </p:spTree>
    <p:extLst>
      <p:ext uri="{BB962C8B-B14F-4D97-AF65-F5344CB8AC3E}">
        <p14:creationId xmlns:p14="http://schemas.microsoft.com/office/powerpoint/2010/main" val="217386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 Madame Ours et Monsieur Ours »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Ces différents visuels, utilisés avec les enfants, permettent de questionner les publics jeunes sur le sujet des stéréotypes : Madame Ours et Monsieur Ours se ressemblent en tout point. Présentés dans des situations différentes (cuisinant, lisant le journal, s’occupant d’un enfant, etc.) on interroge les enfants sur qui de Monsieur ou de Madame Ours est représenté. Cela permet de lancer la discussion.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78</a:t>
            </a:fld>
            <a:endParaRPr lang="fr-FR"/>
          </a:p>
        </p:txBody>
      </p:sp>
    </p:spTree>
    <p:extLst>
      <p:ext uri="{BB962C8B-B14F-4D97-AF65-F5344CB8AC3E}">
        <p14:creationId xmlns:p14="http://schemas.microsoft.com/office/powerpoint/2010/main" val="249828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 Madame Ours et Monsieur Ours »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Ces différents visuels, utilisés avec les enfants, permettent de questionner les publics jeunes sur le sujet des stéréotypes : Madame Ours et Monsieur Ours se ressemblent en tout point. Présentés dans des situations différentes (cuisinant, lisant le journal, s’occupant d’un enfant, etc.) on interroge les enfants sur qui de Monsieur ou de Madame Ours est représenté. Cela permet de lancer la discussion.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79</a:t>
            </a:fld>
            <a:endParaRPr lang="fr-FR"/>
          </a:p>
        </p:txBody>
      </p:sp>
    </p:spTree>
    <p:extLst>
      <p:ext uri="{BB962C8B-B14F-4D97-AF65-F5344CB8AC3E}">
        <p14:creationId xmlns:p14="http://schemas.microsoft.com/office/powerpoint/2010/main" val="3334699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 Madame Ours et Monsieur Ours »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Ces différents visuels, utilisés avec les enfants, permettent de questionner les publics jeunes sur le sujet des stéréotypes : Madame Ours et Monsieur Ours se ressemblent en tout point. Présentés dans des situations différentes (cuisinant, lisant le journal, s’occupant d’un enfant, etc.) on interroge les enfants sur qui de Monsieur ou de Madame Ours est représenté. Cela permet de lancer la discussion.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80</a:t>
            </a:fld>
            <a:endParaRPr lang="fr-FR"/>
          </a:p>
        </p:txBody>
      </p:sp>
    </p:spTree>
    <p:extLst>
      <p:ext uri="{BB962C8B-B14F-4D97-AF65-F5344CB8AC3E}">
        <p14:creationId xmlns:p14="http://schemas.microsoft.com/office/powerpoint/2010/main" val="296621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b="0" dirty="0"/>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8</a:t>
            </a:fld>
            <a:endParaRPr lang="fr-FR" dirty="0">
              <a:latin typeface="Calibri" pitchFamily="34" charset="0"/>
            </a:endParaRPr>
          </a:p>
        </p:txBody>
      </p:sp>
    </p:spTree>
    <p:extLst>
      <p:ext uri="{BB962C8B-B14F-4D97-AF65-F5344CB8AC3E}">
        <p14:creationId xmlns:p14="http://schemas.microsoft.com/office/powerpoint/2010/main" val="15906131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Visuels « Madame Ours et Monsieur Ours »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w Cen MT" panose="020B0602020104020603" pitchFamily="34" charset="77"/>
                <a:ea typeface="Times New Roman" panose="02020603050405020304" pitchFamily="18" charset="0"/>
              </a:rPr>
              <a:t>Ces différents visuels, utilisés avec les enfants, permettent de questionner les publics jeunes sur le sujet des stéréotypes : Madame Ours et Monsieur Ours se ressemblent en tout point. Présentés dans des situations différentes (cuisinant, lisant le journal, s’occupant d’un enfant, etc.) on interroge les enfants sur qui de Monsieur ou de Madame Ours est représenté. Cela permet de lancer la discussion.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81</a:t>
            </a:fld>
            <a:endParaRPr lang="fr-FR"/>
          </a:p>
        </p:txBody>
      </p:sp>
    </p:spTree>
    <p:extLst>
      <p:ext uri="{BB962C8B-B14F-4D97-AF65-F5344CB8AC3E}">
        <p14:creationId xmlns:p14="http://schemas.microsoft.com/office/powerpoint/2010/main" val="29495600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1" dirty="0">
                <a:solidFill>
                  <a:srgbClr val="000000"/>
                </a:solidFill>
                <a:effectLst/>
                <a:latin typeface="Tw Cen MT" panose="020B0602020104020603" pitchFamily="34" charset="77"/>
                <a:ea typeface="Times New Roman" panose="02020603050405020304" pitchFamily="18" charset="0"/>
              </a:rPr>
              <a:t>Visuel Tableau Les enfants de Habert de </a:t>
            </a:r>
            <a:r>
              <a:rPr lang="fr-FR" sz="1800" b="1" dirty="0" err="1">
                <a:solidFill>
                  <a:srgbClr val="000000"/>
                </a:solidFill>
                <a:effectLst/>
                <a:latin typeface="Tw Cen MT" panose="020B0602020104020603" pitchFamily="34" charset="77"/>
                <a:ea typeface="Times New Roman" panose="02020603050405020304" pitchFamily="18" charset="0"/>
              </a:rPr>
              <a:t>Montmor</a:t>
            </a:r>
            <a:r>
              <a:rPr lang="fr-FR" sz="1800" b="1" dirty="0">
                <a:solidFill>
                  <a:srgbClr val="000000"/>
                </a:solidFill>
                <a:effectLst/>
                <a:latin typeface="Tw Cen MT" panose="020B0602020104020603" pitchFamily="34" charset="77"/>
                <a:ea typeface="Times New Roman" panose="02020603050405020304" pitchFamily="18" charset="0"/>
              </a:rPr>
              <a:t> (1649, Philippe de Champaigne)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w Cen MT" panose="020B0602020104020603" pitchFamily="34" charset="77"/>
                <a:ea typeface="Times New Roman" panose="02020603050405020304" pitchFamily="18" charset="0"/>
              </a:rPr>
              <a:t>Ce tableau du 17</a:t>
            </a:r>
            <a:r>
              <a:rPr lang="fr-FR" sz="1800" baseline="30000" dirty="0">
                <a:solidFill>
                  <a:srgbClr val="000000"/>
                </a:solidFill>
                <a:effectLst/>
                <a:latin typeface="Tw Cen MT" panose="020B0602020104020603" pitchFamily="34" charset="77"/>
                <a:ea typeface="Times New Roman" panose="02020603050405020304" pitchFamily="18" charset="0"/>
              </a:rPr>
              <a:t>e</a:t>
            </a:r>
            <a:r>
              <a:rPr lang="fr-FR" sz="1800" dirty="0">
                <a:solidFill>
                  <a:srgbClr val="000000"/>
                </a:solidFill>
                <a:effectLst/>
                <a:latin typeface="Tw Cen MT" panose="020B0602020104020603" pitchFamily="34" charset="77"/>
                <a:ea typeface="Times New Roman" panose="02020603050405020304" pitchFamily="18" charset="0"/>
              </a:rPr>
              <a:t> siècle permet de faire questionner les enfants sur la répartition genrée des couleurs et des vêtements. Si l’on remonte à l’époque moderne, on constate que le bleu n’est pas l’apanage des garçons et le rose celui des filles, mais plutôt l’inverse. Dans cet exercice, on demande aux enfants d’identifier combien de filles et combien de garçons sont représentés sur l’image puis de justifier leur choix. Pour indication, une seule fille est représentée sur ce tableau : au centre, vêtue de bleu. Le reste des enfants sont des garçons.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82</a:t>
            </a:fld>
            <a:endParaRPr lang="fr-FR"/>
          </a:p>
        </p:txBody>
      </p:sp>
    </p:spTree>
    <p:extLst>
      <p:ext uri="{BB962C8B-B14F-4D97-AF65-F5344CB8AC3E}">
        <p14:creationId xmlns:p14="http://schemas.microsoft.com/office/powerpoint/2010/main" val="23095573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Calibri" charset="0"/>
                <a:ea typeface="ＭＳ Ｐゴシック" charset="0"/>
              </a:rPr>
              <a:t>Et c’est pareil pour tout le monde, parce qu’on est </a:t>
            </a:r>
            <a:r>
              <a:rPr lang="fr-FR" dirty="0" err="1">
                <a:latin typeface="Calibri" charset="0"/>
                <a:ea typeface="ＭＳ Ｐゴシック" charset="0"/>
              </a:rPr>
              <a:t>entouré.e.s</a:t>
            </a:r>
            <a:r>
              <a:rPr lang="fr-FR" dirty="0">
                <a:latin typeface="Calibri" charset="0"/>
                <a:ea typeface="ＭＳ Ｐゴシック" charset="0"/>
              </a:rPr>
              <a:t> par les stéréotypes !</a:t>
            </a:r>
          </a:p>
          <a:p>
            <a:endParaRPr lang="fr-FR" baseline="0" dirty="0">
              <a:latin typeface="Calibri" charset="0"/>
              <a:ea typeface="ＭＳ Ｐゴシック" charset="0"/>
            </a:endParaRPr>
          </a:p>
          <a:p>
            <a:pPr>
              <a:defRPr/>
            </a:pPr>
            <a:r>
              <a:rPr lang="fr-FR" dirty="0">
                <a:latin typeface="Calibri"/>
                <a:ea typeface="ＭＳ Ｐゴシック"/>
                <a:cs typeface="Calibri"/>
              </a:rPr>
              <a:t>Nous</a:t>
            </a:r>
            <a:r>
              <a:rPr lang="fr-FR" baseline="0" dirty="0">
                <a:latin typeface="Calibri"/>
                <a:ea typeface="ＭＳ Ｐゴシック"/>
                <a:cs typeface="Calibri"/>
              </a:rPr>
              <a:t> sommes porteurs de stéréotypes, qui sont en permanence présents dans notre esprit et influencent </a:t>
            </a:r>
            <a:r>
              <a:rPr lang="fr-FR" dirty="0">
                <a:latin typeface="Calibri"/>
                <a:ea typeface="ＭＳ Ｐゴシック"/>
                <a:cs typeface="Calibri"/>
              </a:rPr>
              <a:t>nos jugements</a:t>
            </a:r>
            <a:r>
              <a:rPr lang="fr-FR" baseline="0" dirty="0">
                <a:latin typeface="Calibri"/>
                <a:ea typeface="ＭＳ Ｐゴシック"/>
                <a:cs typeface="Calibri"/>
              </a:rPr>
              <a:t>. Ils peuvent évoluer en préjugés, se manifester de différentes façons : évitement, méfiance, condescendance, hostilité</a:t>
            </a:r>
            <a:r>
              <a:rPr lang="is-IS" baseline="0" dirty="0">
                <a:latin typeface="Calibri"/>
                <a:ea typeface="ＭＳ Ｐゴシック"/>
                <a:cs typeface="Calibri"/>
              </a:rPr>
              <a:t>…</a:t>
            </a:r>
          </a:p>
          <a:p>
            <a:endParaRPr lang="fr-FR" baseline="0" dirty="0">
              <a:latin typeface="Calibri" charset="0"/>
              <a:ea typeface="ＭＳ Ｐゴシック" charset="0"/>
            </a:endParaRPr>
          </a:p>
          <a:p>
            <a:r>
              <a:rPr lang="fr-FR" baseline="0" dirty="0">
                <a:latin typeface="Calibri" charset="0"/>
                <a:ea typeface="ＭＳ Ｐゴシック" charset="0"/>
              </a:rPr>
              <a:t>Tous, ça veut dire aussi « nous », en tant qu’intervenant·e ! Alors même qu’on travaille sur ces questions de discriminations, d’égalité, au quotidien, ça ne nous empêche pas d’avoir des stéréotypes. On a pas tous et toutes forcément les mêmes. Ils ne se manifestent pas de la même façon, ni avec la même intensité chez chacun.e. Mais tout le monde en a ! </a:t>
            </a:r>
          </a:p>
          <a:p>
            <a:endParaRPr lang="is-IS" baseline="0" dirty="0">
              <a:latin typeface="Calibri" charset="0"/>
              <a:ea typeface="ＭＳ Ｐゴシック" charset="0"/>
            </a:endParaRPr>
          </a:p>
          <a:p>
            <a:r>
              <a:rPr lang="is-IS" baseline="0" dirty="0">
                <a:latin typeface="Calibri"/>
                <a:ea typeface="ＭＳ Ｐゴシック"/>
                <a:cs typeface="Calibri"/>
              </a:rPr>
              <a:t>L’objectif est d‘essayer de désactiver ce process en nous, de déconstruire ces stéréotypes. </a:t>
            </a:r>
            <a:br>
              <a:rPr lang="is-IS" baseline="0" dirty="0">
                <a:latin typeface="Calibri" charset="0"/>
                <a:ea typeface="ＭＳ Ｐゴシック" charset="0"/>
                <a:cs typeface="Calibri"/>
              </a:rPr>
            </a:br>
            <a:r>
              <a:rPr lang="is-IS" baseline="0" dirty="0" err="1">
                <a:latin typeface="Calibri"/>
                <a:ea typeface="ＭＳ Ｐゴシック"/>
                <a:cs typeface="Calibri"/>
              </a:rPr>
              <a:t>Pour</a:t>
            </a:r>
            <a:r>
              <a:rPr lang="is-IS" baseline="0" dirty="0">
                <a:latin typeface="Calibri"/>
                <a:ea typeface="ＭＳ Ｐゴシック"/>
                <a:cs typeface="Calibri"/>
              </a:rPr>
              <a:t> </a:t>
            </a:r>
            <a:r>
              <a:rPr lang="is-IS" baseline="0" dirty="0" err="1">
                <a:latin typeface="Calibri"/>
                <a:ea typeface="ＭＳ Ｐゴシック"/>
                <a:cs typeface="Calibri"/>
              </a:rPr>
              <a:t>ça</a:t>
            </a:r>
            <a:r>
              <a:rPr lang="is-IS" baseline="0" dirty="0">
                <a:latin typeface="Calibri"/>
                <a:ea typeface="ＭＳ Ｐゴシック"/>
                <a:cs typeface="Calibri"/>
              </a:rPr>
              <a:t>, </a:t>
            </a:r>
            <a:r>
              <a:rPr lang="is-IS" baseline="0" dirty="0" err="1">
                <a:latin typeface="Calibri"/>
                <a:ea typeface="ＭＳ Ｐゴシック"/>
                <a:cs typeface="Calibri"/>
              </a:rPr>
              <a:t>la</a:t>
            </a:r>
            <a:r>
              <a:rPr lang="is-IS" baseline="0" dirty="0">
                <a:latin typeface="Calibri"/>
                <a:ea typeface="ＭＳ Ｐゴシック"/>
                <a:cs typeface="Calibri"/>
              </a:rPr>
              <a:t> </a:t>
            </a:r>
            <a:r>
              <a:rPr lang="is-IS" baseline="0" dirty="0" err="1">
                <a:latin typeface="Calibri"/>
                <a:ea typeface="ＭＳ Ｐゴシック"/>
                <a:cs typeface="Calibri"/>
              </a:rPr>
              <a:t>première</a:t>
            </a:r>
            <a:r>
              <a:rPr lang="is-IS" baseline="0" dirty="0">
                <a:latin typeface="Calibri"/>
                <a:ea typeface="ＭＳ Ｐゴシック"/>
                <a:cs typeface="Calibri"/>
              </a:rPr>
              <a:t> </a:t>
            </a:r>
            <a:r>
              <a:rPr lang="is-IS" baseline="0" dirty="0" err="1">
                <a:latin typeface="Calibri"/>
                <a:ea typeface="ＭＳ Ｐゴシック"/>
                <a:cs typeface="Calibri"/>
              </a:rPr>
              <a:t>étape</a:t>
            </a:r>
            <a:r>
              <a:rPr lang="is-IS" baseline="0" dirty="0">
                <a:latin typeface="Calibri"/>
                <a:ea typeface="ＭＳ Ｐゴシック"/>
                <a:cs typeface="Calibri"/>
              </a:rPr>
              <a:t>, </a:t>
            </a:r>
            <a:r>
              <a:rPr lang="is-IS" baseline="0" dirty="0" err="1">
                <a:latin typeface="Calibri"/>
                <a:ea typeface="ＭＳ Ｐゴシック"/>
                <a:cs typeface="Calibri"/>
              </a:rPr>
              <a:t>c‘est</a:t>
            </a:r>
            <a:r>
              <a:rPr lang="is-IS" baseline="0" dirty="0">
                <a:latin typeface="Calibri"/>
                <a:ea typeface="ＭＳ Ｐゴシック"/>
                <a:cs typeface="Calibri"/>
              </a:rPr>
              <a:t> </a:t>
            </a:r>
            <a:r>
              <a:rPr lang="is-IS" dirty="0" err="1">
                <a:latin typeface="Calibri"/>
                <a:ea typeface="ＭＳ Ｐゴシック"/>
                <a:cs typeface="Calibri"/>
              </a:rPr>
              <a:t>d'en</a:t>
            </a:r>
            <a:r>
              <a:rPr lang="is-IS" dirty="0">
                <a:latin typeface="Calibri"/>
                <a:ea typeface="ＭＳ Ｐゴシック"/>
                <a:cs typeface="Calibri"/>
              </a:rPr>
              <a:t> </a:t>
            </a:r>
            <a:r>
              <a:rPr lang="is-IS" dirty="0" err="1">
                <a:latin typeface="Calibri"/>
                <a:ea typeface="ＭＳ Ｐゴシック"/>
                <a:cs typeface="Calibri"/>
              </a:rPr>
              <a:t>avoir</a:t>
            </a:r>
            <a:r>
              <a:rPr lang="is-IS" dirty="0">
                <a:latin typeface="Calibri"/>
                <a:ea typeface="ＭＳ Ｐゴシック"/>
                <a:cs typeface="Calibri"/>
              </a:rPr>
              <a:t> </a:t>
            </a:r>
            <a:r>
              <a:rPr lang="is-IS" dirty="0" err="1">
                <a:latin typeface="Calibri"/>
                <a:ea typeface="ＭＳ Ｐゴシック"/>
                <a:cs typeface="Calibri"/>
              </a:rPr>
              <a:t>conscience</a:t>
            </a:r>
            <a:r>
              <a:rPr lang="is-IS" dirty="0">
                <a:latin typeface="Calibri"/>
                <a:ea typeface="ＭＳ Ｐゴシック"/>
                <a:cs typeface="Calibri"/>
              </a:rPr>
              <a:t>, de les </a:t>
            </a:r>
            <a:r>
              <a:rPr lang="is-IS" dirty="0" err="1">
                <a:latin typeface="Calibri"/>
                <a:ea typeface="ＭＳ Ｐゴシック"/>
                <a:cs typeface="Calibri"/>
              </a:rPr>
              <a:t>identifier</a:t>
            </a:r>
            <a:r>
              <a:rPr lang="is-IS" dirty="0">
                <a:latin typeface="Calibri"/>
                <a:ea typeface="ＭＳ Ｐゴシック"/>
                <a:cs typeface="Calibri"/>
              </a:rPr>
              <a:t> </a:t>
            </a:r>
            <a:r>
              <a:rPr lang="is-IS" dirty="0" err="1">
                <a:latin typeface="Calibri"/>
                <a:ea typeface="ＭＳ Ｐゴシック"/>
                <a:cs typeface="Calibri"/>
              </a:rPr>
              <a:t>pour</a:t>
            </a:r>
            <a:r>
              <a:rPr lang="is-IS" dirty="0">
                <a:latin typeface="Calibri"/>
                <a:ea typeface="ＭＳ Ｐゴシック"/>
                <a:cs typeface="Calibri"/>
              </a:rPr>
              <a:t> les </a:t>
            </a:r>
            <a:r>
              <a:rPr lang="is-IS" dirty="0" err="1">
                <a:latin typeface="Calibri"/>
                <a:ea typeface="ＭＳ Ｐゴシック"/>
                <a:cs typeface="Calibri"/>
              </a:rPr>
              <a:t>deconstruire</a:t>
            </a:r>
            <a:r>
              <a:rPr lang="is-IS" dirty="0">
                <a:latin typeface="Calibri"/>
                <a:ea typeface="ＭＳ Ｐゴシック"/>
                <a:cs typeface="Calibri"/>
              </a:rPr>
              <a:t> et les </a:t>
            </a:r>
            <a:r>
              <a:rPr lang="is-IS" dirty="0" err="1">
                <a:latin typeface="Calibri"/>
                <a:ea typeface="ＭＳ Ｐゴシック"/>
                <a:cs typeface="Calibri"/>
              </a:rPr>
              <a:t>faire</a:t>
            </a:r>
            <a:r>
              <a:rPr lang="is-IS" dirty="0">
                <a:latin typeface="Calibri"/>
                <a:ea typeface="ＭＳ Ｐゴシック"/>
                <a:cs typeface="Calibri"/>
              </a:rPr>
              <a:t> </a:t>
            </a:r>
            <a:r>
              <a:rPr lang="is-IS" dirty="0" err="1">
                <a:latin typeface="Calibri"/>
                <a:ea typeface="ＭＳ Ｐゴシック"/>
                <a:cs typeface="Calibri"/>
              </a:rPr>
              <a:t>évoluer</a:t>
            </a:r>
            <a:r>
              <a:rPr lang="is-IS" dirty="0">
                <a:latin typeface="Calibri"/>
                <a:ea typeface="ＭＳ Ｐゴシック"/>
                <a:cs typeface="Calibri"/>
              </a:rPr>
              <a:t>. </a:t>
            </a:r>
            <a:endParaRPr lang="is-IS" dirty="0">
              <a:latin typeface="Calibri" charset="0"/>
              <a:ea typeface="ＭＳ Ｐゴシック" charset="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83</a:t>
            </a:fld>
            <a:endParaRPr lang="fr-FR"/>
          </a:p>
        </p:txBody>
      </p:sp>
    </p:spTree>
    <p:extLst>
      <p:ext uri="{BB962C8B-B14F-4D97-AF65-F5344CB8AC3E}">
        <p14:creationId xmlns:p14="http://schemas.microsoft.com/office/powerpoint/2010/main" val="7212715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 stéréotypes ont par ailleurs un certain nombre de conséquences sur les individus et sur nous-même. </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84</a:t>
            </a:fld>
            <a:endParaRPr lang="fr-FR"/>
          </a:p>
        </p:txBody>
      </p:sp>
    </p:spTree>
    <p:extLst>
      <p:ext uri="{BB962C8B-B14F-4D97-AF65-F5344CB8AC3E}">
        <p14:creationId xmlns:p14="http://schemas.microsoft.com/office/powerpoint/2010/main" val="12156191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deux grandes conséquences aux stéréotypes : </a:t>
            </a:r>
          </a:p>
          <a:p>
            <a:pPr marL="171450" indent="-171450">
              <a:buFontTx/>
              <a:buChar char="-"/>
            </a:pPr>
            <a:r>
              <a:rPr lang="fr-FR" dirty="0"/>
              <a:t>Le traitement différencié (= la discrimination)</a:t>
            </a:r>
          </a:p>
          <a:p>
            <a:pPr marL="171450" indent="-171450">
              <a:buFontTx/>
              <a:buChar char="-"/>
            </a:pPr>
            <a:r>
              <a:rPr lang="fr-FR" dirty="0"/>
              <a:t>La « menace du stéréotype »</a:t>
            </a:r>
          </a:p>
          <a:p>
            <a:pPr marL="171450" indent="-171450">
              <a:buFontTx/>
              <a:buChar char="-"/>
            </a:pPr>
            <a:endParaRPr lang="fr-FR" dirty="0"/>
          </a:p>
          <a:p>
            <a:pPr marL="171450" indent="-171450">
              <a:buFontTx/>
              <a:buChar cha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Selon la théorie de la menace du stéréotype, lorsque des individus sont dans une situation dans laquelle un stéréotype négatif associé à leur groupe peut être utilisé pour interpréter leur comportement, ils peuvent ressentir une crainte de le confirmer (Steele &amp; Aronson, 1995 ; Steele, 1997). Cette crainte, en retour, peut entraîner une diminution de leurs performances et les amener à involontairement confirmer le stéréotype négatif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Ce processus fonctionne avec tout stéréotype négatif et tout groupe social, à partir du moment où le stéréotype est suffisamment connu et partagé dans une communauté donné.</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FE6CA6D1-1534-654B-9CFD-E99A385A678F}" type="slidenum">
              <a:rPr lang="fr-FR" smtClean="0"/>
              <a:t>85</a:t>
            </a:fld>
            <a:endParaRPr lang="fr-FR"/>
          </a:p>
        </p:txBody>
      </p:sp>
    </p:spTree>
    <p:extLst>
      <p:ext uri="{BB962C8B-B14F-4D97-AF65-F5344CB8AC3E}">
        <p14:creationId xmlns:p14="http://schemas.microsoft.com/office/powerpoint/2010/main" val="38871750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86</a:t>
            </a:fld>
            <a:endParaRPr lang="fr-FR" dirty="0">
              <a:latin typeface="Calibri" pitchFamily="34" charset="0"/>
            </a:endParaRPr>
          </a:p>
        </p:txBody>
      </p:sp>
    </p:spTree>
    <p:extLst>
      <p:ext uri="{BB962C8B-B14F-4D97-AF65-F5344CB8AC3E}">
        <p14:creationId xmlns:p14="http://schemas.microsoft.com/office/powerpoint/2010/main" val="918859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87</a:t>
            </a:fld>
            <a:endParaRPr lang="fr-FR"/>
          </a:p>
        </p:txBody>
      </p:sp>
    </p:spTree>
    <p:extLst>
      <p:ext uri="{BB962C8B-B14F-4D97-AF65-F5344CB8AC3E}">
        <p14:creationId xmlns:p14="http://schemas.microsoft.com/office/powerpoint/2010/main" val="41935826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88</a:t>
            </a:fld>
            <a:endParaRPr lang="fr-FR"/>
          </a:p>
        </p:txBody>
      </p:sp>
    </p:spTree>
    <p:extLst>
      <p:ext uri="{BB962C8B-B14F-4D97-AF65-F5344CB8AC3E}">
        <p14:creationId xmlns:p14="http://schemas.microsoft.com/office/powerpoint/2010/main" val="893772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b="0" dirty="0"/>
              <a:t>Dans le cadre des discriminations, il existe 4 types d’actions différentes. </a:t>
            </a:r>
            <a:br>
              <a:rPr lang="fr-FR" altLang="fr-FR" b="0" dirty="0"/>
            </a:br>
            <a:r>
              <a:rPr lang="fr-FR" altLang="fr-FR" b="0" dirty="0"/>
              <a:t>Si on essayait de résumer leurs objectifs, ça serait quoi, à votre avis ? </a:t>
            </a:r>
          </a:p>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89</a:t>
            </a:fld>
            <a:endParaRPr lang="fr-FR"/>
          </a:p>
        </p:txBody>
      </p:sp>
    </p:spTree>
    <p:extLst>
      <p:ext uri="{BB962C8B-B14F-4D97-AF65-F5344CB8AC3E}">
        <p14:creationId xmlns:p14="http://schemas.microsoft.com/office/powerpoint/2010/main" val="25690524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La procédure disciplinaire qui est une procédure en interne où l’employeur sanctionne une faute. </a:t>
            </a:r>
            <a:r>
              <a:rPr lang="fr-FR" dirty="0"/>
              <a:t>C’est vraiment celle sur laquelle on va se focaliser aujourd’hui</a:t>
            </a:r>
          </a:p>
          <a:p>
            <a:endParaRPr lang="fr-FR" altLang="fr-FR" dirty="0"/>
          </a:p>
          <a:p>
            <a:pPr>
              <a:defRPr/>
            </a:pPr>
            <a:r>
              <a:rPr lang="fr-FR" altLang="fr-FR" dirty="0"/>
              <a:t>La procédure pénale où la justice peut reconnaître l'infraction, punir et indemniser la victime. </a:t>
            </a:r>
            <a:endParaRPr lang="fr-FR" dirty="0"/>
          </a:p>
          <a:p>
            <a:endParaRPr lang="fr-FR" alt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La procédure civile, un peu à part, où la victime demande réparation auprès de son employeur. </a:t>
            </a:r>
            <a:br>
              <a:rPr lang="fr-FR" altLang="fr-FR" dirty="0"/>
            </a:br>
            <a:r>
              <a:rPr lang="fr-FR" altLang="fr-FR" dirty="0"/>
              <a:t>C’est généralement un juge qui va trancher un litige entre deux personnes ou structures.</a:t>
            </a:r>
          </a:p>
          <a:p>
            <a:endParaRPr lang="fr-FR" altLang="fr-FR" dirty="0"/>
          </a:p>
          <a:p>
            <a:pPr marL="0" indent="0">
              <a:buFontTx/>
              <a:buNone/>
            </a:pPr>
            <a:r>
              <a:rPr lang="fr-FR" altLang="fr-FR" dirty="0"/>
              <a:t>Les actions non contentieuses où on emploie la médiation et/ou la transaction. Attention : en cas de violences au sein du couple ou de violences sexistes et sexuelles, le recours à la médiation est proscrit par la Convention d’Istanbul (</a:t>
            </a:r>
            <a:r>
              <a:rPr lang="fr-FR" b="0" i="0" dirty="0">
                <a:solidFill>
                  <a:srgbClr val="7C717C"/>
                </a:solidFill>
                <a:effectLst/>
                <a:latin typeface="Roboto Slab" panose="020F0502020204030204" pitchFamily="34" charset="0"/>
              </a:rPr>
              <a:t>Convention du Conseil de l’Europe sur la prévention et la lutte contre la violence à l’égard des femmes et la violence domestique)</a:t>
            </a:r>
            <a:endParaRPr lang="fr-FR" altLang="fr-FR" dirty="0"/>
          </a:p>
          <a:p>
            <a:pPr marL="0" indent="0">
              <a:buFontTx/>
              <a:buNone/>
            </a:pPr>
            <a:endParaRPr lang="fr-FR" altLang="fr-FR" dirty="0"/>
          </a:p>
          <a:p>
            <a:pPr marL="0" indent="0">
              <a:buFontTx/>
              <a:buNone/>
            </a:pPr>
            <a:r>
              <a:rPr lang="fr-FR" altLang="fr-FR" b="1" u="sng" dirty="0"/>
              <a:t>Médiation :</a:t>
            </a:r>
          </a:p>
          <a:p>
            <a:pPr marL="0" indent="0">
              <a:buFontTx/>
              <a:buNone/>
            </a:pPr>
            <a:r>
              <a:rPr lang="fr-FR" altLang="fr-FR" dirty="0"/>
              <a:t>La « médiation », c’est une tentative de résolution d’un conflit à l’amiable, en dehors du cadre judiciaire. L’idée est de trouver un accord entre les deux parties. Le défenseur des droits peut être saisi dans ce cas (par courrier ou en ligne). Le médiateur (désigné par le défenseur des droits) entend les personnes concernées et confronte les points de vue pour trouver un compromis. </a:t>
            </a:r>
          </a:p>
          <a:p>
            <a:pPr marL="0" indent="0">
              <a:buFontTx/>
              <a:buNone/>
            </a:pPr>
            <a:endParaRPr lang="fr-FR" alt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1" u="sng" dirty="0"/>
              <a:t>Transaction :</a:t>
            </a:r>
            <a:endParaRPr lang="fr-FR" altLang="fr-FR" dirty="0"/>
          </a:p>
          <a:p>
            <a:pPr marL="0" indent="0">
              <a:buFontTx/>
              <a:buNone/>
            </a:pPr>
            <a:r>
              <a:rPr lang="fr-FR" altLang="fr-FR" dirty="0"/>
              <a:t>Le défenseur des droits propose à l’auteur des faits une ou plusieurs sanctions. Exemple : </a:t>
            </a:r>
          </a:p>
          <a:p>
            <a:pPr marL="171450" indent="-171450">
              <a:buFontTx/>
              <a:buChar char="-"/>
            </a:pPr>
            <a:r>
              <a:rPr lang="fr-FR" altLang="fr-FR" dirty="0"/>
              <a:t>Versement d’une amende </a:t>
            </a:r>
          </a:p>
          <a:p>
            <a:pPr marL="171450" indent="-171450">
              <a:buFontTx/>
              <a:buChar char="-"/>
            </a:pPr>
            <a:r>
              <a:rPr lang="fr-FR" altLang="fr-FR" dirty="0"/>
              <a:t>Indemnisation de la victime </a:t>
            </a:r>
          </a:p>
          <a:p>
            <a:pPr marL="171450" indent="-171450">
              <a:buFontTx/>
              <a:buChar char="-"/>
            </a:pPr>
            <a:r>
              <a:rPr lang="fr-FR" altLang="fr-FR" dirty="0"/>
              <a:t>Publicité des faits</a:t>
            </a:r>
          </a:p>
          <a:p>
            <a:pPr marL="0" indent="0">
              <a:buFontTx/>
              <a:buNone/>
            </a:pPr>
            <a:endParaRPr lang="fr-FR" alt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90</a:t>
            </a:fld>
            <a:endParaRPr lang="fr-FR"/>
          </a:p>
        </p:txBody>
      </p:sp>
    </p:spTree>
    <p:extLst>
      <p:ext uri="{BB962C8B-B14F-4D97-AF65-F5344CB8AC3E}">
        <p14:creationId xmlns:p14="http://schemas.microsoft.com/office/powerpoint/2010/main" val="190131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dirty="0"/>
              <a:t>VRAI - Soit 41% des personnes actives, secteur privé et public.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23% des personnes actives déclarent avoir vécu une discrimination ou un harcèlement discriminatoire: 40 % apparence physique, 40% sexe, 30% état de santé</a:t>
            </a:r>
            <a:endParaRPr lang="fr-FR" b="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 </a:t>
            </a:r>
            <a:r>
              <a:rPr lang="fr-FR" sz="1200" b="0" i="0" kern="1200" cap="all" dirty="0">
                <a:solidFill>
                  <a:schemeClr val="tx1"/>
                </a:solidFill>
                <a:effectLst/>
                <a:latin typeface="+mn-lt"/>
                <a:ea typeface="+mn-ea"/>
                <a:cs typeface="+mn-cs"/>
              </a:rPr>
              <a:t>13 ÈME BAROMÈTRE DE LA PERCEPTION DES DISCRIMINATIONS DANS L’EMPLOI DU DÉFENSEUR DES DROITS</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9</a:t>
            </a:fld>
            <a:endParaRPr lang="fr-FR" dirty="0">
              <a:latin typeface="Calibri" pitchFamily="34" charset="0"/>
            </a:endParaRPr>
          </a:p>
        </p:txBody>
      </p:sp>
    </p:spTree>
    <p:extLst>
      <p:ext uri="{BB962C8B-B14F-4D97-AF65-F5344CB8AC3E}">
        <p14:creationId xmlns:p14="http://schemas.microsoft.com/office/powerpoint/2010/main" val="2589072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Voici un schéma récapitulatif de ces procédures :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 La procédure disciplinaire est déclenchée par un signalement. On verra ensemble comment écrire un mail de signalement. On signale toujours le plus haut possible dans la hiérarchie pour des raisons d’efficacité et de rapidité de traitement. Si ce n’est pas possible, on peut se tourner vers un.e </a:t>
            </a:r>
            <a:r>
              <a:rPr lang="fr-FR" dirty="0" err="1"/>
              <a:t>supérieur.e</a:t>
            </a:r>
            <a:r>
              <a:rPr lang="fr-FR" dirty="0"/>
              <a:t> hiérarchique , </a:t>
            </a:r>
            <a:r>
              <a:rPr lang="fr-FR" dirty="0" err="1"/>
              <a:t>un.e</a:t>
            </a:r>
            <a:r>
              <a:rPr lang="fr-FR" dirty="0"/>
              <a:t> </a:t>
            </a:r>
            <a:r>
              <a:rPr lang="fr-FR" dirty="0" err="1"/>
              <a:t>représentant.e</a:t>
            </a:r>
            <a:r>
              <a:rPr lang="fr-FR" dirty="0"/>
              <a:t> du personnel, etc. L’employeur mène la procédure. Et la personne mise en cause c’est l’auteur des faits.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 La procédure pénale est déclenchée par une plainte au commissariat / à la gendarmerie OU par un article 40 (spécificité de la fonction publique). C’est quoi un article 40 ? Est-ce que vous connaissez ? (slide suivante). La procédure est menée par l’État, représenté par un procureur. Encore une fois, la personne mise en cause est l’auteur des faits.</a:t>
            </a:r>
          </a:p>
          <a:p>
            <a:endParaRPr lang="fr-FR" dirty="0"/>
          </a:p>
          <a:p>
            <a:r>
              <a:rPr lang="fr-FR" dirty="0"/>
              <a:t>Précision importante : </a:t>
            </a:r>
          </a:p>
          <a:p>
            <a:pPr marL="171450" indent="-171450">
              <a:buFontTx/>
              <a:buChar char="-"/>
            </a:pPr>
            <a:r>
              <a:rPr lang="fr-FR" b="1" dirty="0"/>
              <a:t>La police n’a pas le droit de refuser le dépôt d’une plainte (art 15-3 code de procédure pénale)</a:t>
            </a:r>
          </a:p>
          <a:p>
            <a:pPr marL="171450" indent="-171450">
              <a:buFontTx/>
              <a:buChar char="-"/>
            </a:pPr>
            <a:r>
              <a:rPr lang="fr-FR" dirty="0"/>
              <a:t>Si jamais c’est le cas, il est possible de rappeler cette obligation à l’agent de police, de demander à parler à un autre agent ou d’envoyer une lettre au procureur directement pour signaler le non-respect de cet article</a:t>
            </a:r>
          </a:p>
          <a:p>
            <a:pPr marL="171450" indent="-171450">
              <a:buFontTx/>
              <a:buChar char="-"/>
            </a:pPr>
            <a:endParaRPr lang="fr-FR" dirty="0"/>
          </a:p>
          <a:p>
            <a:r>
              <a:rPr lang="fr-FR" dirty="0"/>
              <a:t>&gt; La procédure civile est un peu différente. Elle s’enclenche par un recours au TA (public) ou aux Prud’hommes (privé). C’est la, victime qui mène la procédure (souvent représentée par un avocat). Ici, c’est l’employeur qui est mis en cause pour non-respect de ses obligations de protection. La charge de la preuve est différente : c’est à l’employeur de prouver qu’il a bien pris toute les mesures nécessaires pour assurer la sécurité de ses </a:t>
            </a:r>
            <a:r>
              <a:rPr lang="fr-FR" dirty="0" err="1"/>
              <a:t>agent.e.s</a:t>
            </a:r>
            <a:r>
              <a:rPr lang="fr-FR" dirty="0"/>
              <a:t> / salarié.e.s </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91</a:t>
            </a:fld>
            <a:endParaRPr lang="fr-FR"/>
          </a:p>
        </p:txBody>
      </p:sp>
    </p:spTree>
    <p:extLst>
      <p:ext uri="{BB962C8B-B14F-4D97-AF65-F5344CB8AC3E}">
        <p14:creationId xmlns:p14="http://schemas.microsoft.com/office/powerpoint/2010/main" val="14568515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Tw Cen MT" panose="020B0602020104020603" pitchFamily="34" charset="77"/>
              </a:rPr>
              <a:t>Le Défenseur des droits peut être saisi directement par courrier ou en ligne sur le site de l’institution, ou indirectement par l’intermédiaire d’un député́, d’un sénateur, d’un représentant français au Parlement européen, par une association (existant depuis 5 ans à la date des faits et dont les statuts ont pour but de lutter contre les discriminations). Le médiateur peut également s’autosaisir. </a:t>
            </a:r>
          </a:p>
          <a:p>
            <a:r>
              <a:rPr lang="fr-FR" sz="1200" dirty="0">
                <a:latin typeface="Tw Cen MT" panose="020B0602020104020603" pitchFamily="34" charset="77"/>
              </a:rPr>
              <a:t>Il doit répondre au maximum avant 3 semaines, et vous n’êtes pas obligé de présenter des preuves.</a:t>
            </a:r>
          </a:p>
          <a:p>
            <a:r>
              <a:rPr lang="fr-FR" sz="1200" dirty="0">
                <a:latin typeface="Tw Cen MT" panose="020B0602020104020603" pitchFamily="34" charset="77"/>
              </a:rPr>
              <a:t>Site officiel: </a:t>
            </a:r>
            <a:r>
              <a:rPr lang="fr-FR" sz="1200" dirty="0">
                <a:latin typeface="Tw Cen MT" panose="020B0602020104020603" pitchFamily="34" charset="77"/>
                <a:hlinkClick r:id="rId3"/>
              </a:rPr>
              <a:t>https://www.defenseurdesdroits.fr/</a:t>
            </a:r>
            <a:r>
              <a:rPr lang="fr-FR" sz="1200" dirty="0">
                <a:latin typeface="Tw Cen MT" panose="020B0602020104020603" pitchFamily="34" charset="77"/>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E440-E0B7-9245-93F3-77AC2D77352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8845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 peut-on réagir lorsque l’on est témoin d’une discrimination ou d’un agissement discriminatoire ? </a:t>
            </a:r>
          </a:p>
          <a:p>
            <a:endParaRPr lang="fr-FR" dirty="0"/>
          </a:p>
          <a:p>
            <a:r>
              <a:rPr lang="fr-FR" dirty="0"/>
              <a:t>Je vous propose de réfléchir sur cet aspect là à partir d’études de cas.</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93</a:t>
            </a:fld>
            <a:endParaRPr lang="fr-FR"/>
          </a:p>
        </p:txBody>
      </p:sp>
    </p:spTree>
    <p:extLst>
      <p:ext uri="{BB962C8B-B14F-4D97-AF65-F5344CB8AC3E}">
        <p14:creationId xmlns:p14="http://schemas.microsoft.com/office/powerpoint/2010/main" val="5580994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endParaRPr lang="en-US" altLang="fr-FR" dirty="0"/>
          </a:p>
        </p:txBody>
      </p:sp>
      <p:sp>
        <p:nvSpPr>
          <p:cNvPr id="43012"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6F11A3D-15DD-4C29-A5AA-F499918D8E95}" type="slidenum">
              <a:rPr kumimoji="0" lang="fr-FR"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20268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Tx/>
              <a:buChar char="-"/>
            </a:pPr>
            <a:endParaRPr lang="en-US" altLang="fr-FR" dirty="0"/>
          </a:p>
        </p:txBody>
      </p:sp>
      <p:sp>
        <p:nvSpPr>
          <p:cNvPr id="43012" name="Espace réservé du numéro de diapositive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6F11A3D-15DD-4C29-A5AA-F499918D8E95}" type="slidenum">
              <a:rPr kumimoji="0" lang="fr-FR"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726406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Vous avez aussi la possibilité d’être un jour </a:t>
            </a:r>
            <a:r>
              <a:rPr lang="fr-FR" dirty="0" err="1"/>
              <a:t>confronté·e</a:t>
            </a:r>
            <a:r>
              <a:rPr lang="fr-FR" dirty="0"/>
              <a:t> au témoignage d’une personne victime de discrimination. Nous allons voir ensemble quels sont les éléments clés </a:t>
            </a:r>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96</a:t>
            </a:fld>
            <a:endParaRPr lang="fr-FR"/>
          </a:p>
        </p:txBody>
      </p:sp>
    </p:spTree>
    <p:extLst>
      <p:ext uri="{BB962C8B-B14F-4D97-AF65-F5344CB8AC3E}">
        <p14:creationId xmlns:p14="http://schemas.microsoft.com/office/powerpoint/2010/main" val="15831847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Raconter une situation de discrimination directe</a:t>
            </a:r>
          </a:p>
          <a:p>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97</a:t>
            </a:fld>
            <a:endParaRPr lang="fr-FR" dirty="0">
              <a:latin typeface="Calibri" pitchFamily="34" charset="0"/>
            </a:endParaRPr>
          </a:p>
        </p:txBody>
      </p:sp>
    </p:spTree>
    <p:extLst>
      <p:ext uri="{BB962C8B-B14F-4D97-AF65-F5344CB8AC3E}">
        <p14:creationId xmlns:p14="http://schemas.microsoft.com/office/powerpoint/2010/main" val="5032993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Quelle est, à votre avis, la première étape ? </a:t>
            </a:r>
          </a:p>
          <a:p>
            <a:pPr marL="0" indent="0">
              <a:buFontTx/>
              <a:buNone/>
            </a:pPr>
            <a:r>
              <a:rPr lang="fr-FR" dirty="0"/>
              <a:t>-&gt; Rassurer la personne</a:t>
            </a:r>
          </a:p>
          <a:p>
            <a:pPr marL="0" indent="0">
              <a:buFontTx/>
              <a:buNone/>
            </a:pPr>
            <a:endParaRPr lang="fr-FR" dirty="0"/>
          </a:p>
          <a:p>
            <a:pPr marL="0" indent="0">
              <a:buFontTx/>
              <a:buNone/>
            </a:pPr>
            <a:r>
              <a:rPr lang="fr-FR" dirty="0"/>
              <a:t>Ensuite, maintenant que vous avez suivi cette formation, qu’est-ce que vous pouvez faire ? </a:t>
            </a:r>
          </a:p>
          <a:p>
            <a:pPr marL="0" indent="0">
              <a:buFontTx/>
              <a:buNone/>
            </a:pPr>
            <a:r>
              <a:rPr lang="fr-FR" dirty="0"/>
              <a:t>-&gt; Qualifier les faits (discrimination directe, agissement discriminatoire)</a:t>
            </a:r>
          </a:p>
          <a:p>
            <a:pPr marL="0" indent="0">
              <a:buFontTx/>
              <a:buNone/>
            </a:pPr>
            <a:r>
              <a:rPr lang="fr-FR" dirty="0"/>
              <a:t>-&gt; Rappeler que c’est grave et interdit </a:t>
            </a:r>
          </a:p>
          <a:p>
            <a:pPr marL="0" indent="0">
              <a:buFontTx/>
              <a:buNone/>
            </a:pPr>
            <a:endParaRPr lang="fr-FR" dirty="0"/>
          </a:p>
          <a:p>
            <a:pPr marL="0" indent="0">
              <a:buFontTx/>
              <a:buNone/>
            </a:pPr>
            <a:r>
              <a:rPr lang="fr-FR" dirty="0"/>
              <a:t>Et enfin, qu’est-ce que vous pouvez faire pour l’aider ? </a:t>
            </a:r>
          </a:p>
          <a:p>
            <a:pPr marL="0" indent="0">
              <a:buFontTx/>
              <a:buNone/>
            </a:pPr>
            <a:r>
              <a:rPr lang="fr-FR" dirty="0"/>
              <a:t>-&gt; Lui apporter des solutions </a:t>
            </a:r>
          </a:p>
          <a:p>
            <a:pPr marL="0" indent="0">
              <a:buFontTx/>
              <a:buNone/>
            </a:pPr>
            <a:r>
              <a:rPr lang="fr-FR" dirty="0"/>
              <a:t>-&gt; La diriger vers un signalement </a:t>
            </a:r>
          </a:p>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98</a:t>
            </a:fld>
            <a:endParaRPr lang="fr-FR"/>
          </a:p>
        </p:txBody>
      </p:sp>
    </p:spTree>
    <p:extLst>
      <p:ext uri="{BB962C8B-B14F-4D97-AF65-F5344CB8AC3E}">
        <p14:creationId xmlns:p14="http://schemas.microsoft.com/office/powerpoint/2010/main" val="35422148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AutoNum type="arabicPeriod"/>
            </a:pPr>
            <a:endParaRPr lang="fr-FR" sz="1200" kern="1200" dirty="0">
              <a:solidFill>
                <a:schemeClr val="tx1"/>
              </a:solidFill>
              <a:effectLst/>
              <a:latin typeface="+mn-lt"/>
              <a:ea typeface="+mn-ea"/>
              <a:cs typeface="+mn-cs"/>
            </a:endParaRPr>
          </a:p>
        </p:txBody>
      </p:sp>
      <p:sp>
        <p:nvSpPr>
          <p:cNvPr id="4403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5ABAF29-7F32-4CFA-939A-1C57DBC8107C}" type="slidenum">
              <a:rPr lang="fr-FR" smtClean="0">
                <a:latin typeface="Calibri" pitchFamily="34" charset="0"/>
              </a:rPr>
              <a:pPr eaLnBrk="1" hangingPunct="1">
                <a:defRPr/>
              </a:pPr>
              <a:t>99</a:t>
            </a:fld>
            <a:endParaRPr lang="fr-FR" dirty="0">
              <a:latin typeface="Calibri" pitchFamily="34" charset="0"/>
            </a:endParaRPr>
          </a:p>
        </p:txBody>
      </p:sp>
    </p:spTree>
    <p:extLst>
      <p:ext uri="{BB962C8B-B14F-4D97-AF65-F5344CB8AC3E}">
        <p14:creationId xmlns:p14="http://schemas.microsoft.com/office/powerpoint/2010/main" val="14469431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EC169B-F345-4CCB-B8E8-752835EC52C7}" type="slidenum">
              <a:rPr lang="fr-FR" smtClean="0"/>
              <a:t>100</a:t>
            </a:fld>
            <a:endParaRPr lang="fr-FR"/>
          </a:p>
        </p:txBody>
      </p:sp>
    </p:spTree>
    <p:extLst>
      <p:ext uri="{BB962C8B-B14F-4D97-AF65-F5344CB8AC3E}">
        <p14:creationId xmlns:p14="http://schemas.microsoft.com/office/powerpoint/2010/main" val="76460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4C45D68-21BC-FC4C-9963-82405670FCE1}" type="datetimeFigureOut">
              <a:rPr lang="fr-FR" smtClean="0"/>
              <a:t>30/11/2023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361117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C45D68-21BC-FC4C-9963-82405670FCE1}" type="datetimeFigureOut">
              <a:rPr lang="fr-FR" smtClean="0"/>
              <a:t>30/11/2023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291615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C45D68-21BC-FC4C-9963-82405670FCE1}" type="datetimeFigureOut">
              <a:rPr lang="fr-FR" smtClean="0"/>
              <a:t>30/11/2023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82741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15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697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Sous-titre 8">
            <a:extLst>
              <a:ext uri="{FF2B5EF4-FFF2-40B4-BE49-F238E27FC236}">
                <a16:creationId xmlns:a16="http://schemas.microsoft.com/office/drawing/2014/main" id="{48A29CA9-7536-BD48-8E2D-691F9B1A1EAF}"/>
              </a:ext>
            </a:extLst>
          </p:cNvPr>
          <p:cNvSpPr txBox="1">
            <a:spLocks/>
          </p:cNvSpPr>
          <p:nvPr userDrawn="1"/>
        </p:nvSpPr>
        <p:spPr>
          <a:xfrm>
            <a:off x="0" y="6050037"/>
            <a:ext cx="9067800" cy="6858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2488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2622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C45D68-21BC-FC4C-9963-82405670FCE1}" type="datetimeFigureOut">
              <a:rPr lang="fr-FR" smtClean="0"/>
              <a:t>30/11/2023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156739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4C45D68-21BC-FC4C-9963-82405670FCE1}" type="datetimeFigureOut">
              <a:rPr lang="fr-FR" smtClean="0"/>
              <a:t>30/11/2023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41920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C45D68-21BC-FC4C-9963-82405670FCE1}" type="datetimeFigureOut">
              <a:rPr lang="fr-FR" smtClean="0"/>
              <a:t>30/11/2023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127678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4C45D68-21BC-FC4C-9963-82405670FCE1}" type="datetimeFigureOut">
              <a:rPr lang="fr-FR" smtClean="0"/>
              <a:t>30/11/2023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77804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4C45D68-21BC-FC4C-9963-82405670FCE1}" type="datetimeFigureOut">
              <a:rPr lang="fr-FR" smtClean="0"/>
              <a:t>30/11/2023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369727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45D68-21BC-FC4C-9963-82405670FCE1}" type="datetimeFigureOut">
              <a:rPr lang="fr-FR" smtClean="0"/>
              <a:t>30/11/2023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427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C45D68-21BC-FC4C-9963-82405670FCE1}" type="datetimeFigureOut">
              <a:rPr lang="fr-FR" smtClean="0"/>
              <a:t>30/11/2023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295039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C45D68-21BC-FC4C-9963-82405670FCE1}" type="datetimeFigureOut">
              <a:rPr lang="fr-FR" smtClean="0"/>
              <a:t>30/11/2023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02346-0055-814D-8EFB-5E7F2CFF7BD6}" type="slidenum">
              <a:rPr lang="fr-FR" smtClean="0"/>
              <a:t>‹N°›</a:t>
            </a:fld>
            <a:endParaRPr lang="fr-FR"/>
          </a:p>
        </p:txBody>
      </p:sp>
    </p:spTree>
    <p:extLst>
      <p:ext uri="{BB962C8B-B14F-4D97-AF65-F5344CB8AC3E}">
        <p14:creationId xmlns:p14="http://schemas.microsoft.com/office/powerpoint/2010/main" val="248086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45D68-21BC-FC4C-9963-82405670FCE1}" type="datetimeFigureOut">
              <a:rPr lang="fr-FR" smtClean="0"/>
              <a:t>30/11/2023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02346-0055-814D-8EFB-5E7F2CFF7BD6}" type="slidenum">
              <a:rPr lang="fr-FR" smtClean="0"/>
              <a:t>‹N°›</a:t>
            </a:fld>
            <a:endParaRPr lang="fr-FR"/>
          </a:p>
        </p:txBody>
      </p:sp>
      <p:pic>
        <p:nvPicPr>
          <p:cNvPr id="7" name="Image 6" descr="Une image contenant Police, Graphique, logo, texte&#10;&#10;Description générée automatiquement">
            <a:extLst>
              <a:ext uri="{FF2B5EF4-FFF2-40B4-BE49-F238E27FC236}">
                <a16:creationId xmlns:a16="http://schemas.microsoft.com/office/drawing/2014/main" id="{0305E922-C642-AD4D-BCE3-3712795FCB0C}"/>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062976" y="6375356"/>
            <a:ext cx="612751" cy="321874"/>
          </a:xfrm>
          <a:prstGeom prst="rect">
            <a:avLst/>
          </a:prstGeom>
          <a:solidFill>
            <a:srgbClr val="7AB29A"/>
          </a:solidFill>
        </p:spPr>
      </p:pic>
      <p:pic>
        <p:nvPicPr>
          <p:cNvPr id="8" name="Image 7" descr="Une image contenant capture d’écran, Police, logo, Graphique&#10;&#10;Description générée automatiquement">
            <a:extLst>
              <a:ext uri="{FF2B5EF4-FFF2-40B4-BE49-F238E27FC236}">
                <a16:creationId xmlns:a16="http://schemas.microsoft.com/office/drawing/2014/main" id="{7BD57A5D-6240-955E-3BBE-E66B0CBB4C6A}"/>
              </a:ext>
            </a:extLst>
          </p:cNvPr>
          <p:cNvPicPr>
            <a:picLocks noChangeAspect="1"/>
          </p:cNvPicPr>
          <p:nvPr userDrawn="1"/>
        </p:nvPicPr>
        <p:blipFill>
          <a:blip r:embed="rId17"/>
          <a:stretch>
            <a:fillRect/>
          </a:stretch>
        </p:blipFill>
        <p:spPr>
          <a:xfrm>
            <a:off x="7748684" y="6286060"/>
            <a:ext cx="411890" cy="377173"/>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DF431A73-61E0-2B21-7FEA-8D97DF2E8473}"/>
              </a:ext>
            </a:extLst>
          </p:cNvPr>
          <p:cNvPicPr>
            <a:picLocks noChangeAspect="1"/>
          </p:cNvPicPr>
          <p:nvPr userDrawn="1"/>
        </p:nvPicPr>
        <p:blipFill>
          <a:blip r:embed="rId18"/>
          <a:stretch>
            <a:fillRect/>
          </a:stretch>
        </p:blipFill>
        <p:spPr>
          <a:xfrm>
            <a:off x="8283897" y="6356351"/>
            <a:ext cx="703263" cy="327578"/>
          </a:xfrm>
          <a:prstGeom prst="rect">
            <a:avLst/>
          </a:prstGeom>
        </p:spPr>
      </p:pic>
    </p:spTree>
    <p:extLst>
      <p:ext uri="{BB962C8B-B14F-4D97-AF65-F5344CB8AC3E}">
        <p14:creationId xmlns:p14="http://schemas.microsoft.com/office/powerpoint/2010/main" val="1176005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rev.fr/atom/284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9.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3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brut.media/fr/news/le-racisme-ordinaire-c-est-leur-quotidien-eda7c73b-dd32-4a9e-b435-0d2a5c99f0b6"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3.wdp"/></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7F88832-445A-E141-A196-E333AE1A4E7B}"/>
              </a:ext>
            </a:extLst>
          </p:cNvPr>
          <p:cNvSpPr txBox="1"/>
          <p:nvPr/>
        </p:nvSpPr>
        <p:spPr>
          <a:xfrm>
            <a:off x="773457" y="837175"/>
            <a:ext cx="7857925" cy="2308324"/>
          </a:xfrm>
          <a:prstGeom prst="rect">
            <a:avLst/>
          </a:prstGeom>
          <a:noFill/>
        </p:spPr>
        <p:txBody>
          <a:bodyPr wrap="square" rtlCol="0">
            <a:spAutoFit/>
          </a:bodyPr>
          <a:lstStyle/>
          <a:p>
            <a:r>
              <a:rPr lang="fr-FR" sz="4800" b="1" cap="small" spc="-150" dirty="0">
                <a:solidFill>
                  <a:schemeClr val="accent1">
                    <a:lumMod val="50000"/>
                  </a:schemeClr>
                </a:solidFill>
                <a:latin typeface="Tw Cen MT" panose="020B0602020104020603" pitchFamily="34" charset="77"/>
              </a:rPr>
              <a:t>SENSIBILISATION À LA PRÉVENTION DES DISCRIMINATIONS </a:t>
            </a:r>
            <a:endParaRPr lang="fr-FR" sz="4800" cap="small" spc="-150" dirty="0">
              <a:solidFill>
                <a:schemeClr val="accent1">
                  <a:lumMod val="50000"/>
                </a:schemeClr>
              </a:solidFill>
              <a:latin typeface="Tw Cen MT" panose="020B0602020104020603" pitchFamily="34" charset="77"/>
            </a:endParaRPr>
          </a:p>
        </p:txBody>
      </p:sp>
      <p:pic>
        <p:nvPicPr>
          <p:cNvPr id="4" name="Image 3">
            <a:extLst>
              <a:ext uri="{FF2B5EF4-FFF2-40B4-BE49-F238E27FC236}">
                <a16:creationId xmlns:a16="http://schemas.microsoft.com/office/drawing/2014/main" id="{C559BB16-8128-A497-3DA6-7AF44386ED0A}"/>
              </a:ext>
            </a:extLst>
          </p:cNvPr>
          <p:cNvPicPr>
            <a:picLocks noChangeAspect="1"/>
          </p:cNvPicPr>
          <p:nvPr/>
        </p:nvPicPr>
        <p:blipFill>
          <a:blip r:embed="rId3"/>
          <a:stretch>
            <a:fillRect/>
          </a:stretch>
        </p:blipFill>
        <p:spPr>
          <a:xfrm>
            <a:off x="1088864" y="3930061"/>
            <a:ext cx="1909627" cy="174825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40816A3B-5DC4-9619-D3EC-ADE31C68CDAB}"/>
              </a:ext>
            </a:extLst>
          </p:cNvPr>
          <p:cNvPicPr>
            <a:picLocks noChangeAspect="1"/>
          </p:cNvPicPr>
          <p:nvPr/>
        </p:nvPicPr>
        <p:blipFill>
          <a:blip r:embed="rId4"/>
          <a:stretch>
            <a:fillRect/>
          </a:stretch>
        </p:blipFill>
        <p:spPr>
          <a:xfrm>
            <a:off x="3189476" y="4159973"/>
            <a:ext cx="3258456" cy="1518338"/>
          </a:xfrm>
          <a:prstGeom prst="rect">
            <a:avLst/>
          </a:prstGeom>
        </p:spPr>
      </p:pic>
    </p:spTree>
    <p:extLst>
      <p:ext uri="{BB962C8B-B14F-4D97-AF65-F5344CB8AC3E}">
        <p14:creationId xmlns:p14="http://schemas.microsoft.com/office/powerpoint/2010/main" val="297057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85619517-1D74-7E42-A8A0-9E933EF85177}"/>
              </a:ext>
            </a:extLst>
          </p:cNvPr>
          <p:cNvPicPr>
            <a:picLocks noGrp="1" noChangeAspect="1"/>
          </p:cNvPicPr>
          <p:nvPr>
            <p:ph idx="1"/>
          </p:nvPr>
        </p:nvPicPr>
        <p:blipFill>
          <a:blip r:embed="rId3"/>
          <a:stretch>
            <a:fillRect/>
          </a:stretch>
        </p:blipFill>
        <p:spPr>
          <a:xfrm>
            <a:off x="191124" y="1457850"/>
            <a:ext cx="8761751" cy="4757928"/>
          </a:xfrm>
        </p:spPr>
      </p:pic>
      <p:sp>
        <p:nvSpPr>
          <p:cNvPr id="4" name="Rectangle 3">
            <a:extLst>
              <a:ext uri="{FF2B5EF4-FFF2-40B4-BE49-F238E27FC236}">
                <a16:creationId xmlns:a16="http://schemas.microsoft.com/office/drawing/2014/main" id="{1EFCF70B-36CB-344C-8D96-F2C9CE8A251A}"/>
              </a:ext>
            </a:extLst>
          </p:cNvPr>
          <p:cNvSpPr/>
          <p:nvPr/>
        </p:nvSpPr>
        <p:spPr>
          <a:xfrm>
            <a:off x="539551" y="6215778"/>
            <a:ext cx="5891485" cy="332335"/>
          </a:xfrm>
          <a:prstGeom prst="rect">
            <a:avLst/>
          </a:prstGeom>
        </p:spPr>
        <p:txBody>
          <a:bodyPr wrap="none">
            <a:spAutoFit/>
          </a:bodyPr>
          <a:lstStyle/>
          <a:p>
            <a:pPr algn="just">
              <a:lnSpc>
                <a:spcPct val="120000"/>
              </a:lnSpc>
            </a:pPr>
            <a:r>
              <a:rPr lang="fr-FR" sz="1400" b="1" i="1" dirty="0">
                <a:solidFill>
                  <a:prstClr val="black"/>
                </a:solidFill>
                <a:latin typeface="Tw Cen MT" panose="020B0602020104020603" pitchFamily="34" charset="77"/>
              </a:rPr>
              <a:t>Source : </a:t>
            </a:r>
            <a:r>
              <a:rPr lang="fr-FR" sz="1400" i="1" dirty="0">
                <a:solidFill>
                  <a:prstClr val="black"/>
                </a:solidFill>
                <a:latin typeface="Tw Cen MT" panose="020B0602020104020603" pitchFamily="34" charset="77"/>
              </a:rPr>
              <a:t>13</a:t>
            </a:r>
            <a:r>
              <a:rPr lang="fr-FR" sz="1400" i="1" baseline="30000" dirty="0">
                <a:solidFill>
                  <a:prstClr val="black"/>
                </a:solidFill>
                <a:latin typeface="Tw Cen MT" panose="020B0602020104020603" pitchFamily="34" charset="77"/>
              </a:rPr>
              <a:t>ème</a:t>
            </a:r>
            <a:r>
              <a:rPr lang="fr-FR" sz="1400" i="1" dirty="0">
                <a:solidFill>
                  <a:prstClr val="black"/>
                </a:solidFill>
                <a:latin typeface="Tw Cen MT" panose="020B0602020104020603" pitchFamily="34" charset="77"/>
              </a:rPr>
              <a:t> baromètre de la perception des discriminations dans l’emploi, 2020</a:t>
            </a:r>
          </a:p>
        </p:txBody>
      </p:sp>
      <p:cxnSp>
        <p:nvCxnSpPr>
          <p:cNvPr id="5" name="Connecteur droit 4">
            <a:extLst>
              <a:ext uri="{FF2B5EF4-FFF2-40B4-BE49-F238E27FC236}">
                <a16:creationId xmlns:a16="http://schemas.microsoft.com/office/drawing/2014/main" id="{68CCDAEF-8D15-FE4B-9C9B-79AEC0148061}"/>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E019DEB-4215-544C-BEAD-FE33F26078B0}"/>
              </a:ext>
            </a:extLst>
          </p:cNvPr>
          <p:cNvSpPr txBox="1"/>
          <p:nvPr/>
        </p:nvSpPr>
        <p:spPr>
          <a:xfrm>
            <a:off x="539551" y="309887"/>
            <a:ext cx="90277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25185893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711207" y="1166842"/>
            <a:ext cx="7921567" cy="4524315"/>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Les personnes ressources et dispositifs sur le territoire</a:t>
            </a:r>
          </a:p>
        </p:txBody>
      </p:sp>
    </p:spTree>
    <p:extLst>
      <p:ext uri="{BB962C8B-B14F-4D97-AF65-F5344CB8AC3E}">
        <p14:creationId xmlns:p14="http://schemas.microsoft.com/office/powerpoint/2010/main" val="1070186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1CABA970-D44E-3A45-8543-22B8AAFA1AE0}"/>
              </a:ext>
            </a:extLst>
          </p:cNvPr>
          <p:cNvGraphicFramePr>
            <a:graphicFrameLocks noGrp="1"/>
          </p:cNvGraphicFramePr>
          <p:nvPr>
            <p:ph idx="1"/>
            <p:extLst>
              <p:ext uri="{D42A27DB-BD31-4B8C-83A1-F6EECF244321}">
                <p14:modId xmlns:p14="http://schemas.microsoft.com/office/powerpoint/2010/main" val="2568579835"/>
              </p:ext>
            </p:extLst>
          </p:nvPr>
        </p:nvGraphicFramePr>
        <p:xfrm>
          <a:off x="606175" y="1580869"/>
          <a:ext cx="8013844" cy="4484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0CC6C630-F912-D547-A30A-174F1E74E142}"/>
              </a:ext>
            </a:extLst>
          </p:cNvPr>
          <p:cNvSpPr txBox="1"/>
          <p:nvPr/>
        </p:nvSpPr>
        <p:spPr>
          <a:xfrm>
            <a:off x="539552" y="309887"/>
            <a:ext cx="725974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SUR CREIL SUD OISE</a:t>
            </a:r>
          </a:p>
        </p:txBody>
      </p:sp>
      <p:cxnSp>
        <p:nvCxnSpPr>
          <p:cNvPr id="6" name="Connecteur droit 5">
            <a:extLst>
              <a:ext uri="{FF2B5EF4-FFF2-40B4-BE49-F238E27FC236}">
                <a16:creationId xmlns:a16="http://schemas.microsoft.com/office/drawing/2014/main" id="{401E7B86-1458-9542-B621-CE90ED29DE50}"/>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5432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75670" y="2274838"/>
            <a:ext cx="8187105"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Conclusion de la sensibilisation</a:t>
            </a:r>
          </a:p>
        </p:txBody>
      </p:sp>
    </p:spTree>
    <p:extLst>
      <p:ext uri="{BB962C8B-B14F-4D97-AF65-F5344CB8AC3E}">
        <p14:creationId xmlns:p14="http://schemas.microsoft.com/office/powerpoint/2010/main" val="23619058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C53D00A-316C-004C-B6E4-E1503D4D3CAE}"/>
              </a:ext>
            </a:extLst>
          </p:cNvPr>
          <p:cNvSpPr txBox="1"/>
          <p:nvPr/>
        </p:nvSpPr>
        <p:spPr>
          <a:xfrm>
            <a:off x="801955" y="1076336"/>
            <a:ext cx="6790831" cy="1956972"/>
          </a:xfrm>
          <a:prstGeom prst="rect">
            <a:avLst/>
          </a:prstGeom>
          <a:noFill/>
        </p:spPr>
        <p:txBody>
          <a:bodyPr wrap="square" lIns="109245" tIns="54623" rIns="109245" bIns="54623" rtlCol="0">
            <a:spAutoFit/>
          </a:bodyPr>
          <a:lstStyle/>
          <a:p>
            <a:r>
              <a:rPr lang="fr-FR" sz="6000" b="1" dirty="0">
                <a:latin typeface="Tw Cen MT" panose="020B0602020104020603" pitchFamily="34" charset="77"/>
              </a:rPr>
              <a:t>Merci pour votre participation !</a:t>
            </a:r>
          </a:p>
        </p:txBody>
      </p:sp>
      <p:pic>
        <p:nvPicPr>
          <p:cNvPr id="2" name="Image 1">
            <a:extLst>
              <a:ext uri="{FF2B5EF4-FFF2-40B4-BE49-F238E27FC236}">
                <a16:creationId xmlns:a16="http://schemas.microsoft.com/office/drawing/2014/main" id="{9F25FEFB-F7CE-6B9B-6407-1EE74AA93731}"/>
              </a:ext>
            </a:extLst>
          </p:cNvPr>
          <p:cNvPicPr>
            <a:picLocks noChangeAspect="1"/>
          </p:cNvPicPr>
          <p:nvPr/>
        </p:nvPicPr>
        <p:blipFill>
          <a:blip r:embed="rId3"/>
          <a:stretch>
            <a:fillRect/>
          </a:stretch>
        </p:blipFill>
        <p:spPr>
          <a:xfrm>
            <a:off x="1043709" y="4574275"/>
            <a:ext cx="1580078" cy="1446550"/>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750942F3-7B17-9F0D-9324-14015B48C464}"/>
              </a:ext>
            </a:extLst>
          </p:cNvPr>
          <p:cNvPicPr>
            <a:picLocks noChangeAspect="1"/>
          </p:cNvPicPr>
          <p:nvPr/>
        </p:nvPicPr>
        <p:blipFill>
          <a:blip r:embed="rId4"/>
          <a:stretch>
            <a:fillRect/>
          </a:stretch>
        </p:blipFill>
        <p:spPr>
          <a:xfrm>
            <a:off x="2984519" y="4732399"/>
            <a:ext cx="2765047" cy="1288425"/>
          </a:xfrm>
          <a:prstGeom prst="rect">
            <a:avLst/>
          </a:prstGeom>
        </p:spPr>
      </p:pic>
    </p:spTree>
    <p:extLst>
      <p:ext uri="{BB962C8B-B14F-4D97-AF65-F5344CB8AC3E}">
        <p14:creationId xmlns:p14="http://schemas.microsoft.com/office/powerpoint/2010/main" val="420155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817705" y="1588229"/>
            <a:ext cx="7735690" cy="3046988"/>
          </a:xfrm>
          <a:prstGeom prst="rect">
            <a:avLst/>
          </a:prstGeom>
        </p:spPr>
        <p:txBody>
          <a:bodyPr wrap="square">
            <a:spAutoFit/>
          </a:bodyPr>
          <a:lstStyle/>
          <a:p>
            <a:r>
              <a:rPr lang="fr-FR" sz="3200" b="1" dirty="0">
                <a:latin typeface="Tw Cen MT" panose="020B0602020104020603" pitchFamily="34" charset="77"/>
              </a:rPr>
              <a:t>💬 Un candidat d'origine maghrébine qui postule à un emploi de responsable administratif (catégorie A) dans la fonction publique territoriale</a:t>
            </a:r>
            <a:r>
              <a:rPr lang="fr-FR" sz="3200" b="1" dirty="0">
                <a:solidFill>
                  <a:schemeClr val="accent1">
                    <a:lumMod val="75000"/>
                  </a:schemeClr>
                </a:solidFill>
                <a:latin typeface="Tw Cen MT" panose="020B0602020104020603" pitchFamily="34" charset="77"/>
              </a:rPr>
              <a:t> a moins de chance de décrocher un entretien d'embauche </a:t>
            </a:r>
            <a:r>
              <a:rPr lang="fr-FR" sz="3200" b="1" dirty="0">
                <a:latin typeface="Tw Cen MT" panose="020B0602020104020603" pitchFamily="34" charset="77"/>
              </a:rPr>
              <a:t>qu'un candidat d'origine française.</a:t>
            </a:r>
          </a:p>
        </p:txBody>
      </p:sp>
      <p:sp>
        <p:nvSpPr>
          <p:cNvPr id="6" name="Rectangle 5">
            <a:extLst>
              <a:ext uri="{FF2B5EF4-FFF2-40B4-BE49-F238E27FC236}">
                <a16:creationId xmlns:a16="http://schemas.microsoft.com/office/drawing/2014/main" id="{29F521D8-7840-9E49-B876-9B4D112F8D22}"/>
              </a:ext>
            </a:extLst>
          </p:cNvPr>
          <p:cNvSpPr/>
          <p:nvPr/>
        </p:nvSpPr>
        <p:spPr>
          <a:xfrm>
            <a:off x="1087034" y="4776114"/>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Vrai</a:t>
            </a:r>
          </a:p>
          <a:p>
            <a:pPr marL="11113"/>
            <a:r>
              <a:rPr lang="fr-FR" sz="4000" dirty="0">
                <a:latin typeface="Tw Cen MT" panose="020B0602020104020603" pitchFamily="34" charset="77"/>
                <a:sym typeface="Wingdings"/>
              </a:rPr>
              <a:t>☐ Faux</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28866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261622D-7674-4E45-8601-CEE2A924859C}"/>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ED550AF-3A5F-2740-BFDA-F68ADEC8EDB3}"/>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276865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F521D8-7840-9E49-B876-9B4D112F8D22}"/>
              </a:ext>
            </a:extLst>
          </p:cNvPr>
          <p:cNvSpPr/>
          <p:nvPr/>
        </p:nvSpPr>
        <p:spPr>
          <a:xfrm>
            <a:off x="1087034" y="4781865"/>
            <a:ext cx="6825915" cy="1323439"/>
          </a:xfrm>
          <a:prstGeom prst="rect">
            <a:avLst/>
          </a:prstGeom>
        </p:spPr>
        <p:txBody>
          <a:bodyPr wrap="square">
            <a:spAutoFit/>
          </a:bodyPr>
          <a:lstStyle/>
          <a:p>
            <a:pPr marL="11113"/>
            <a:r>
              <a:rPr lang="fr-FR" sz="4000" dirty="0">
                <a:solidFill>
                  <a:schemeClr val="accent1">
                    <a:lumMod val="75000"/>
                  </a:schemeClr>
                </a:solidFill>
                <a:latin typeface="Tw Cen MT" panose="020B0602020104020603" pitchFamily="34" charset="77"/>
                <a:sym typeface="Wingdings"/>
              </a:rPr>
              <a:t>☒ </a:t>
            </a:r>
            <a:r>
              <a:rPr lang="fr-FR" sz="4000" b="1" dirty="0">
                <a:solidFill>
                  <a:schemeClr val="accent1">
                    <a:lumMod val="75000"/>
                  </a:schemeClr>
                </a:solidFill>
                <a:latin typeface="Tw Cen MT" panose="020B0602020104020603" pitchFamily="34" charset="77"/>
                <a:sym typeface="Wingdings"/>
              </a:rPr>
              <a:t>Vrai</a:t>
            </a:r>
          </a:p>
          <a:p>
            <a:pPr marL="11113"/>
            <a:r>
              <a:rPr lang="fr-FR" sz="4000" dirty="0">
                <a:latin typeface="Tw Cen MT" panose="020B0602020104020603" pitchFamily="34" charset="77"/>
                <a:sym typeface="Wingdings"/>
              </a:rPr>
              <a:t>☐ Faux</a:t>
            </a:r>
          </a:p>
        </p:txBody>
      </p:sp>
      <p:sp>
        <p:nvSpPr>
          <p:cNvPr id="7" name="Rectangle 6">
            <a:extLst>
              <a:ext uri="{FF2B5EF4-FFF2-40B4-BE49-F238E27FC236}">
                <a16:creationId xmlns:a16="http://schemas.microsoft.com/office/drawing/2014/main" id="{C5ABD627-ABC0-E244-914D-A26752A211FC}"/>
              </a:ext>
            </a:extLst>
          </p:cNvPr>
          <p:cNvSpPr/>
          <p:nvPr/>
        </p:nvSpPr>
        <p:spPr>
          <a:xfrm>
            <a:off x="697831" y="6215778"/>
            <a:ext cx="5089150" cy="332335"/>
          </a:xfrm>
          <a:prstGeom prst="rect">
            <a:avLst/>
          </a:prstGeom>
        </p:spPr>
        <p:txBody>
          <a:bodyPr wrap="none">
            <a:spAutoFit/>
          </a:bodyPr>
          <a:lstStyle/>
          <a:p>
            <a:pPr algn="just">
              <a:lnSpc>
                <a:spcPct val="120000"/>
              </a:lnSpc>
            </a:pPr>
            <a:r>
              <a:rPr lang="fr-FR" sz="1400" b="1" i="1" dirty="0">
                <a:solidFill>
                  <a:prstClr val="black"/>
                </a:solidFill>
                <a:latin typeface="Tw Cen MT" panose="020B0602020104020603" pitchFamily="34" charset="77"/>
              </a:rPr>
              <a:t>Source : </a:t>
            </a:r>
            <a:r>
              <a:rPr lang="fr-FR" sz="1400" i="1" dirty="0">
                <a:solidFill>
                  <a:prstClr val="black"/>
                </a:solidFill>
                <a:latin typeface="Tw Cen MT" panose="020B0602020104020603" pitchFamily="34" charset="77"/>
              </a:rPr>
              <a:t>Les discriminations dans l’accès à l’emploi public, CNRS, 2018</a:t>
            </a:r>
          </a:p>
        </p:txBody>
      </p:sp>
      <p:cxnSp>
        <p:nvCxnSpPr>
          <p:cNvPr id="11" name="Connecteur droit 10">
            <a:extLst>
              <a:ext uri="{FF2B5EF4-FFF2-40B4-BE49-F238E27FC236}">
                <a16:creationId xmlns:a16="http://schemas.microsoft.com/office/drawing/2014/main" id="{2D49FF5E-1837-CD4C-B2BC-3181FC44C756}"/>
              </a:ext>
            </a:extLst>
          </p:cNvPr>
          <p:cNvCxnSpPr>
            <a:cxnSpLocks/>
          </p:cNvCxnSpPr>
          <p:nvPr/>
        </p:nvCxnSpPr>
        <p:spPr>
          <a:xfrm>
            <a:off x="697831" y="1668379"/>
            <a:ext cx="0" cy="28866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16853DD-B3BE-0D4C-AE9A-94570D269347}"/>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24682DF-54F4-CB4C-9060-A9C1C11F2DE0}"/>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
        <p:nvSpPr>
          <p:cNvPr id="12" name="Rectangle 11">
            <a:extLst>
              <a:ext uri="{FF2B5EF4-FFF2-40B4-BE49-F238E27FC236}">
                <a16:creationId xmlns:a16="http://schemas.microsoft.com/office/drawing/2014/main" id="{312792F1-1376-0D42-BD38-49DD9EA12967}"/>
              </a:ext>
            </a:extLst>
          </p:cNvPr>
          <p:cNvSpPr/>
          <p:nvPr/>
        </p:nvSpPr>
        <p:spPr>
          <a:xfrm>
            <a:off x="817705" y="1588229"/>
            <a:ext cx="7735690" cy="3046988"/>
          </a:xfrm>
          <a:prstGeom prst="rect">
            <a:avLst/>
          </a:prstGeom>
        </p:spPr>
        <p:txBody>
          <a:bodyPr wrap="square">
            <a:spAutoFit/>
          </a:bodyPr>
          <a:lstStyle/>
          <a:p>
            <a:r>
              <a:rPr lang="fr-FR" sz="3200" b="1" dirty="0">
                <a:latin typeface="Tw Cen MT" panose="020B0602020104020603" pitchFamily="34" charset="77"/>
              </a:rPr>
              <a:t>💬 Un candidat d'origine maghrébine qui postule à un emploi de responsable administratif (catégorie A) dans la fonction publique territoriale</a:t>
            </a:r>
            <a:r>
              <a:rPr lang="fr-FR" sz="3200" b="1" dirty="0">
                <a:solidFill>
                  <a:schemeClr val="accent1">
                    <a:lumMod val="75000"/>
                  </a:schemeClr>
                </a:solidFill>
                <a:latin typeface="Tw Cen MT" panose="020B0602020104020603" pitchFamily="34" charset="77"/>
              </a:rPr>
              <a:t> a moins de chance de décrocher un entretien d'embauche </a:t>
            </a:r>
            <a:r>
              <a:rPr lang="fr-FR" sz="3200" b="1" dirty="0">
                <a:latin typeface="Tw Cen MT" panose="020B0602020104020603" pitchFamily="34" charset="77"/>
              </a:rPr>
              <a:t>qu'un candidat d'origine française.</a:t>
            </a:r>
          </a:p>
        </p:txBody>
      </p:sp>
    </p:spTree>
    <p:extLst>
      <p:ext uri="{BB962C8B-B14F-4D97-AF65-F5344CB8AC3E}">
        <p14:creationId xmlns:p14="http://schemas.microsoft.com/office/powerpoint/2010/main" val="63450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817705" y="1588229"/>
            <a:ext cx="7735690" cy="2246769"/>
          </a:xfrm>
          <a:prstGeom prst="rect">
            <a:avLst/>
          </a:prstGeom>
        </p:spPr>
        <p:txBody>
          <a:bodyPr wrap="square">
            <a:spAutoFit/>
          </a:bodyPr>
          <a:lstStyle/>
          <a:p>
            <a:r>
              <a:rPr lang="fr-FR" sz="2800" b="1" dirty="0">
                <a:latin typeface="Tw Cen MT" panose="020B0602020104020603" pitchFamily="34" charset="77"/>
              </a:rPr>
              <a:t>💬 Un étudiant d’origine maghrébine demandant des renseignements sur les cursus et les modalités d’inscription d’un master aura 12% de chances en moins de recevoir une réponse qu’un candidat d’origine française.</a:t>
            </a:r>
          </a:p>
        </p:txBody>
      </p:sp>
      <p:sp>
        <p:nvSpPr>
          <p:cNvPr id="6" name="Rectangle 5">
            <a:extLst>
              <a:ext uri="{FF2B5EF4-FFF2-40B4-BE49-F238E27FC236}">
                <a16:creationId xmlns:a16="http://schemas.microsoft.com/office/drawing/2014/main" id="{29F521D8-7840-9E49-B876-9B4D112F8D22}"/>
              </a:ext>
            </a:extLst>
          </p:cNvPr>
          <p:cNvSpPr/>
          <p:nvPr/>
        </p:nvSpPr>
        <p:spPr>
          <a:xfrm>
            <a:off x="997017" y="4490363"/>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Vrai</a:t>
            </a:r>
          </a:p>
          <a:p>
            <a:pPr marL="11113"/>
            <a:r>
              <a:rPr lang="fr-FR" sz="4000" dirty="0">
                <a:latin typeface="Tw Cen MT" panose="020B0602020104020603" pitchFamily="34" charset="77"/>
                <a:sym typeface="Wingdings"/>
              </a:rPr>
              <a:t>☐ Faux</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216661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261622D-7674-4E45-8601-CEE2A924859C}"/>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ED550AF-3A5F-2740-BFDA-F68ADEC8EDB3}"/>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13886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817705" y="1588229"/>
            <a:ext cx="7735690" cy="2246769"/>
          </a:xfrm>
          <a:prstGeom prst="rect">
            <a:avLst/>
          </a:prstGeom>
        </p:spPr>
        <p:txBody>
          <a:bodyPr wrap="square">
            <a:spAutoFit/>
          </a:bodyPr>
          <a:lstStyle/>
          <a:p>
            <a:r>
              <a:rPr lang="fr-FR" sz="2800" b="1" dirty="0">
                <a:latin typeface="Tw Cen MT" panose="020B0602020104020603" pitchFamily="34" charset="77"/>
              </a:rPr>
              <a:t>💬 Un étudiant d’origine maghrébine demandant des renseignements sur les cursus et les modalités d’inscription d’un master aura 12% de chances en moins de recevoir une réponse qu’un candidat d’origine française.</a:t>
            </a:r>
          </a:p>
        </p:txBody>
      </p:sp>
      <p:sp>
        <p:nvSpPr>
          <p:cNvPr id="6" name="Rectangle 5">
            <a:extLst>
              <a:ext uri="{FF2B5EF4-FFF2-40B4-BE49-F238E27FC236}">
                <a16:creationId xmlns:a16="http://schemas.microsoft.com/office/drawing/2014/main" id="{29F521D8-7840-9E49-B876-9B4D112F8D22}"/>
              </a:ext>
            </a:extLst>
          </p:cNvPr>
          <p:cNvSpPr/>
          <p:nvPr/>
        </p:nvSpPr>
        <p:spPr>
          <a:xfrm>
            <a:off x="997017" y="4490363"/>
            <a:ext cx="6825915" cy="1323439"/>
          </a:xfrm>
          <a:prstGeom prst="rect">
            <a:avLst/>
          </a:prstGeom>
        </p:spPr>
        <p:txBody>
          <a:bodyPr wrap="square">
            <a:spAutoFit/>
          </a:bodyPr>
          <a:lstStyle/>
          <a:p>
            <a:pPr marL="11113"/>
            <a:r>
              <a:rPr lang="fr-FR" sz="4000" b="1" dirty="0">
                <a:solidFill>
                  <a:schemeClr val="accent1">
                    <a:lumMod val="75000"/>
                  </a:schemeClr>
                </a:solidFill>
                <a:latin typeface="Tw Cen MT" panose="020B0602020104020603" pitchFamily="34" charset="77"/>
                <a:sym typeface="Wingdings"/>
              </a:rPr>
              <a:t>☒ Vrai</a:t>
            </a:r>
          </a:p>
          <a:p>
            <a:pPr marL="11113"/>
            <a:r>
              <a:rPr lang="fr-FR" sz="4000" dirty="0">
                <a:latin typeface="Tw Cen MT" panose="020B0602020104020603" pitchFamily="34" charset="77"/>
                <a:sym typeface="Wingdings"/>
              </a:rPr>
              <a:t>☐ Faux</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216661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261622D-7674-4E45-8601-CEE2A924859C}"/>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ED550AF-3A5F-2740-BFDA-F68ADEC8EDB3}"/>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
        <p:nvSpPr>
          <p:cNvPr id="2" name="Rectangle 1">
            <a:extLst>
              <a:ext uri="{FF2B5EF4-FFF2-40B4-BE49-F238E27FC236}">
                <a16:creationId xmlns:a16="http://schemas.microsoft.com/office/drawing/2014/main" id="{12010997-FB50-3384-CBA0-85725C97A6FA}"/>
              </a:ext>
            </a:extLst>
          </p:cNvPr>
          <p:cNvSpPr/>
          <p:nvPr/>
        </p:nvSpPr>
        <p:spPr>
          <a:xfrm>
            <a:off x="981901" y="6215778"/>
            <a:ext cx="4521046" cy="332335"/>
          </a:xfrm>
          <a:prstGeom prst="rect">
            <a:avLst/>
          </a:prstGeom>
        </p:spPr>
        <p:txBody>
          <a:bodyPr wrap="none">
            <a:spAutoFit/>
          </a:bodyPr>
          <a:lstStyle/>
          <a:p>
            <a:pPr algn="just">
              <a:lnSpc>
                <a:spcPct val="120000"/>
              </a:lnSpc>
            </a:pPr>
            <a:r>
              <a:rPr lang="fr-FR" sz="1400" b="1" i="1" dirty="0">
                <a:solidFill>
                  <a:prstClr val="black"/>
                </a:solidFill>
                <a:latin typeface="Tw Cen MT" panose="020B0602020104020603" pitchFamily="34" charset="77"/>
              </a:rPr>
              <a:t>Source : </a:t>
            </a:r>
            <a:r>
              <a:rPr lang="fr-FR" sz="1400" i="1" dirty="0">
                <a:solidFill>
                  <a:prstClr val="black"/>
                </a:solidFill>
                <a:latin typeface="Tw Cen MT" panose="020B0602020104020603" pitchFamily="34" charset="77"/>
              </a:rPr>
              <a:t>Discriminations dans l’accès aux masters, CNRS, 2022</a:t>
            </a:r>
          </a:p>
        </p:txBody>
      </p:sp>
    </p:spTree>
    <p:extLst>
      <p:ext uri="{BB962C8B-B14F-4D97-AF65-F5344CB8AC3E}">
        <p14:creationId xmlns:p14="http://schemas.microsoft.com/office/powerpoint/2010/main" val="157859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817705" y="1668379"/>
            <a:ext cx="7735690" cy="2308324"/>
          </a:xfrm>
          <a:prstGeom prst="rect">
            <a:avLst/>
          </a:prstGeom>
        </p:spPr>
        <p:txBody>
          <a:bodyPr wrap="square">
            <a:spAutoFit/>
          </a:bodyPr>
          <a:lstStyle/>
          <a:p>
            <a:r>
              <a:rPr lang="fr-FR" sz="3600" b="1" dirty="0">
                <a:latin typeface="Tw Cen MT" panose="020B0602020104020603" pitchFamily="34" charset="77"/>
              </a:rPr>
              <a:t>💬 Quelle est la part des personnes homosexuelles ou bisexuelles en couple qui ont </a:t>
            </a:r>
            <a:r>
              <a:rPr lang="fr-FR" sz="3600" b="1" dirty="0">
                <a:solidFill>
                  <a:schemeClr val="accent1">
                    <a:lumMod val="75000"/>
                  </a:schemeClr>
                </a:solidFill>
                <a:latin typeface="Tw Cen MT" panose="020B0602020104020603" pitchFamily="34" charset="77"/>
              </a:rPr>
              <a:t>renoncé à afficher leur orientation sexuelle </a:t>
            </a:r>
            <a:r>
              <a:rPr lang="fr-FR" sz="3600" b="1" dirty="0">
                <a:latin typeface="Tw Cen MT" panose="020B0602020104020603" pitchFamily="34" charset="77"/>
              </a:rPr>
              <a:t>au travail ?</a:t>
            </a:r>
          </a:p>
        </p:txBody>
      </p:sp>
      <p:sp>
        <p:nvSpPr>
          <p:cNvPr id="6" name="Rectangle 5">
            <a:extLst>
              <a:ext uri="{FF2B5EF4-FFF2-40B4-BE49-F238E27FC236}">
                <a16:creationId xmlns:a16="http://schemas.microsoft.com/office/drawing/2014/main" id="{29F521D8-7840-9E49-B876-9B4D112F8D22}"/>
              </a:ext>
            </a:extLst>
          </p:cNvPr>
          <p:cNvSpPr/>
          <p:nvPr/>
        </p:nvSpPr>
        <p:spPr>
          <a:xfrm>
            <a:off x="997017" y="4220125"/>
            <a:ext cx="6825915" cy="1938992"/>
          </a:xfrm>
          <a:prstGeom prst="rect">
            <a:avLst/>
          </a:prstGeom>
        </p:spPr>
        <p:txBody>
          <a:bodyPr wrap="square">
            <a:spAutoFit/>
          </a:bodyPr>
          <a:lstStyle/>
          <a:p>
            <a:pPr marL="11113"/>
            <a:r>
              <a:rPr lang="fr-FR" sz="4000" dirty="0">
                <a:latin typeface="Tw Cen MT" panose="020B0602020104020603" pitchFamily="34" charset="77"/>
                <a:sym typeface="Wingdings"/>
              </a:rPr>
              <a:t>☐ 37%</a:t>
            </a:r>
          </a:p>
          <a:p>
            <a:pPr marL="11113"/>
            <a:r>
              <a:rPr lang="fr-FR" sz="4000" dirty="0">
                <a:latin typeface="Tw Cen MT" panose="020B0602020104020603" pitchFamily="34" charset="77"/>
                <a:sym typeface="Wingdings"/>
              </a:rPr>
              <a:t>☐ 57%</a:t>
            </a:r>
          </a:p>
          <a:p>
            <a:pPr marL="11113"/>
            <a:r>
              <a:rPr lang="fr-FR" sz="4000" dirty="0">
                <a:latin typeface="Tw Cen MT" panose="020B0602020104020603" pitchFamily="34" charset="77"/>
                <a:sym typeface="Wingdings"/>
              </a:rPr>
              <a:t>☐ 77%</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20977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D87FA177-42EA-CE4C-92FC-3BB575A8D678}"/>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BB813D46-600D-0940-85A0-55BB8B701648}"/>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26610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817705" y="1668379"/>
            <a:ext cx="7735690" cy="2308324"/>
          </a:xfrm>
          <a:prstGeom prst="rect">
            <a:avLst/>
          </a:prstGeom>
        </p:spPr>
        <p:txBody>
          <a:bodyPr wrap="square">
            <a:spAutoFit/>
          </a:bodyPr>
          <a:lstStyle/>
          <a:p>
            <a:r>
              <a:rPr lang="fr-FR" sz="3600" b="1" dirty="0">
                <a:latin typeface="Tw Cen MT" panose="020B0602020104020603" pitchFamily="34" charset="77"/>
              </a:rPr>
              <a:t>💬 Quelle est la part des personnes homosexuelles ou bisexuelles en couple qui ont </a:t>
            </a:r>
            <a:r>
              <a:rPr lang="fr-FR" sz="3600" b="1" dirty="0">
                <a:solidFill>
                  <a:schemeClr val="accent1">
                    <a:lumMod val="75000"/>
                  </a:schemeClr>
                </a:solidFill>
                <a:latin typeface="Tw Cen MT" panose="020B0602020104020603" pitchFamily="34" charset="77"/>
              </a:rPr>
              <a:t>renoncé à afficher leur orientation sexuelle </a:t>
            </a:r>
            <a:r>
              <a:rPr lang="fr-FR" sz="3600" b="1" dirty="0">
                <a:latin typeface="Tw Cen MT" panose="020B0602020104020603" pitchFamily="34" charset="77"/>
              </a:rPr>
              <a:t>au travail ?</a:t>
            </a:r>
          </a:p>
        </p:txBody>
      </p:sp>
      <p:sp>
        <p:nvSpPr>
          <p:cNvPr id="6" name="Rectangle 5">
            <a:extLst>
              <a:ext uri="{FF2B5EF4-FFF2-40B4-BE49-F238E27FC236}">
                <a16:creationId xmlns:a16="http://schemas.microsoft.com/office/drawing/2014/main" id="{29F521D8-7840-9E49-B876-9B4D112F8D22}"/>
              </a:ext>
            </a:extLst>
          </p:cNvPr>
          <p:cNvSpPr/>
          <p:nvPr/>
        </p:nvSpPr>
        <p:spPr>
          <a:xfrm>
            <a:off x="997017" y="4220125"/>
            <a:ext cx="6825915" cy="1938992"/>
          </a:xfrm>
          <a:prstGeom prst="rect">
            <a:avLst/>
          </a:prstGeom>
        </p:spPr>
        <p:txBody>
          <a:bodyPr wrap="square">
            <a:spAutoFit/>
          </a:bodyPr>
          <a:lstStyle/>
          <a:p>
            <a:pPr marL="11113"/>
            <a:r>
              <a:rPr lang="fr-FR" sz="4000" dirty="0">
                <a:latin typeface="Tw Cen MT" panose="020B0602020104020603" pitchFamily="34" charset="77"/>
                <a:sym typeface="Wingdings"/>
              </a:rPr>
              <a:t>☐ 37%</a:t>
            </a:r>
          </a:p>
          <a:p>
            <a:pPr marL="11113"/>
            <a:r>
              <a:rPr lang="fr-FR" sz="4000" dirty="0">
                <a:latin typeface="Tw Cen MT" panose="020B0602020104020603" pitchFamily="34" charset="77"/>
                <a:sym typeface="Wingdings"/>
              </a:rPr>
              <a:t>☐ 57%</a:t>
            </a:r>
          </a:p>
          <a:p>
            <a:pPr marL="11113"/>
            <a:r>
              <a:rPr lang="fr-FR" sz="4000" dirty="0">
                <a:solidFill>
                  <a:schemeClr val="accent1">
                    <a:lumMod val="75000"/>
                  </a:schemeClr>
                </a:solidFill>
                <a:latin typeface="Tw Cen MT" panose="020B0602020104020603" pitchFamily="34" charset="77"/>
                <a:sym typeface="Wingdings"/>
              </a:rPr>
              <a:t>☒ </a:t>
            </a:r>
            <a:r>
              <a:rPr lang="fr-FR" sz="4000" b="1" dirty="0">
                <a:solidFill>
                  <a:schemeClr val="accent1">
                    <a:lumMod val="75000"/>
                  </a:schemeClr>
                </a:solidFill>
                <a:latin typeface="Tw Cen MT" panose="020B0602020104020603" pitchFamily="34" charset="77"/>
                <a:sym typeface="Wingdings"/>
              </a:rPr>
              <a:t>77%</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20977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D87FA177-42EA-CE4C-92FC-3BB575A8D678}"/>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83E0AB9-6CF3-2C4F-9D07-499E48C31257}"/>
              </a:ext>
            </a:extLst>
          </p:cNvPr>
          <p:cNvSpPr/>
          <p:nvPr/>
        </p:nvSpPr>
        <p:spPr>
          <a:xfrm>
            <a:off x="697831" y="6240336"/>
            <a:ext cx="7735688" cy="307777"/>
          </a:xfrm>
          <a:prstGeom prst="rect">
            <a:avLst/>
          </a:prstGeom>
        </p:spPr>
        <p:txBody>
          <a:bodyPr wrap="square">
            <a:spAutoFit/>
          </a:bodyPr>
          <a:lstStyle/>
          <a:p>
            <a:pPr algn="just"/>
            <a:r>
              <a:rPr lang="fr-FR" sz="1400" b="1" i="1" dirty="0">
                <a:solidFill>
                  <a:prstClr val="black"/>
                </a:solidFill>
                <a:latin typeface="Tw Cen MT" panose="020B0602020104020603" pitchFamily="34" charset="77"/>
              </a:rPr>
              <a:t>Source : </a:t>
            </a:r>
            <a:r>
              <a:rPr lang="fr-FR" sz="1400" i="1" dirty="0">
                <a:solidFill>
                  <a:prstClr val="black"/>
                </a:solidFill>
                <a:latin typeface="Tw Cen MT" panose="020B0602020104020603" pitchFamily="34" charset="77"/>
              </a:rPr>
              <a:t>2</a:t>
            </a:r>
            <a:r>
              <a:rPr lang="fr-FR" sz="1400" i="1" baseline="30000" dirty="0">
                <a:solidFill>
                  <a:prstClr val="black"/>
                </a:solidFill>
                <a:latin typeface="Tw Cen MT" panose="020B0602020104020603" pitchFamily="34" charset="77"/>
              </a:rPr>
              <a:t>ème</a:t>
            </a:r>
            <a:r>
              <a:rPr lang="fr-FR" sz="1400" i="1" dirty="0">
                <a:solidFill>
                  <a:prstClr val="black"/>
                </a:solidFill>
                <a:latin typeface="Tw Cen MT" panose="020B0602020104020603" pitchFamily="34" charset="77"/>
              </a:rPr>
              <a:t> Baromètre « Inclusion des personnes LGBT+ au Travail en France », 2020, Autre Cercle/IFOP</a:t>
            </a:r>
          </a:p>
        </p:txBody>
      </p:sp>
      <p:sp>
        <p:nvSpPr>
          <p:cNvPr id="11" name="ZoneTexte 10">
            <a:extLst>
              <a:ext uri="{FF2B5EF4-FFF2-40B4-BE49-F238E27FC236}">
                <a16:creationId xmlns:a16="http://schemas.microsoft.com/office/drawing/2014/main" id="{36DF6993-BB07-A842-907F-6E3AC82483F9}"/>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298239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963048" y="1579193"/>
            <a:ext cx="7590340" cy="1938992"/>
          </a:xfrm>
          <a:prstGeom prst="rect">
            <a:avLst/>
          </a:prstGeom>
        </p:spPr>
        <p:txBody>
          <a:bodyPr wrap="square">
            <a:spAutoFit/>
          </a:bodyPr>
          <a:lstStyle/>
          <a:p>
            <a:r>
              <a:rPr lang="fr-FR" sz="3600" b="1" dirty="0">
                <a:latin typeface="Tw Cen MT" panose="020B0602020104020603" pitchFamily="34" charset="77"/>
              </a:rPr>
              <a:t>💬</a:t>
            </a:r>
            <a:r>
              <a:rPr lang="fr-FR" sz="2800" b="1" dirty="0">
                <a:latin typeface="Tw Cen MT" panose="020B0602020104020603" pitchFamily="34" charset="77"/>
              </a:rPr>
              <a:t> </a:t>
            </a:r>
            <a:r>
              <a:rPr lang="fr-FR" sz="4000" b="1" dirty="0">
                <a:latin typeface="Tw Cen MT" panose="020B0602020104020603" pitchFamily="34" charset="77"/>
              </a:rPr>
              <a:t>Le handicap représente le </a:t>
            </a:r>
            <a:r>
              <a:rPr lang="fr-FR" sz="4000" b="1" dirty="0">
                <a:solidFill>
                  <a:schemeClr val="accent1">
                    <a:lumMod val="75000"/>
                  </a:schemeClr>
                </a:solidFill>
                <a:latin typeface="Tw Cen MT" panose="020B0602020104020603" pitchFamily="34" charset="77"/>
              </a:rPr>
              <a:t>premier motif de saisine </a:t>
            </a:r>
            <a:r>
              <a:rPr lang="fr-FR" sz="4000" b="1" dirty="0">
                <a:latin typeface="Tw Cen MT" panose="020B0602020104020603" pitchFamily="34" charset="77"/>
              </a:rPr>
              <a:t>du Défenseur des Droits</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176062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51B76B-ECDC-054A-A894-98C630D5B181}"/>
              </a:ext>
            </a:extLst>
          </p:cNvPr>
          <p:cNvSpPr/>
          <p:nvPr/>
        </p:nvSpPr>
        <p:spPr>
          <a:xfrm>
            <a:off x="1087034" y="3993394"/>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Vrai</a:t>
            </a:r>
          </a:p>
          <a:p>
            <a:pPr marL="11113"/>
            <a:r>
              <a:rPr lang="fr-FR" sz="4000" dirty="0">
                <a:latin typeface="Tw Cen MT" panose="020B0602020104020603" pitchFamily="34" charset="77"/>
                <a:sym typeface="Wingdings"/>
              </a:rPr>
              <a:t>☐ Faux</a:t>
            </a:r>
            <a:endParaRPr lang="fr-FR" sz="4000" dirty="0">
              <a:solidFill>
                <a:schemeClr val="accent1">
                  <a:lumMod val="75000"/>
                </a:schemeClr>
              </a:solidFill>
              <a:latin typeface="Tw Cen MT" panose="020B0602020104020603" pitchFamily="34" charset="77"/>
              <a:sym typeface="Wingdings"/>
            </a:endParaRPr>
          </a:p>
        </p:txBody>
      </p:sp>
      <p:cxnSp>
        <p:nvCxnSpPr>
          <p:cNvPr id="7" name="Connecteur droit 6">
            <a:extLst>
              <a:ext uri="{FF2B5EF4-FFF2-40B4-BE49-F238E27FC236}">
                <a16:creationId xmlns:a16="http://schemas.microsoft.com/office/drawing/2014/main" id="{9051DFBD-96D8-7343-BECD-36191DC2A927}"/>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EF98988-48D2-7941-8BD9-653E9C31E3BC}"/>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185401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F521D8-7840-9E49-B876-9B4D112F8D22}"/>
              </a:ext>
            </a:extLst>
          </p:cNvPr>
          <p:cNvSpPr/>
          <p:nvPr/>
        </p:nvSpPr>
        <p:spPr>
          <a:xfrm>
            <a:off x="1087034" y="3993394"/>
            <a:ext cx="6825915" cy="1323439"/>
          </a:xfrm>
          <a:prstGeom prst="rect">
            <a:avLst/>
          </a:prstGeom>
        </p:spPr>
        <p:txBody>
          <a:bodyPr wrap="square">
            <a:spAutoFit/>
          </a:bodyPr>
          <a:lstStyle/>
          <a:p>
            <a:pPr marL="11113"/>
            <a:r>
              <a:rPr lang="fr-FR" sz="4000" dirty="0">
                <a:solidFill>
                  <a:schemeClr val="accent1">
                    <a:lumMod val="75000"/>
                  </a:schemeClr>
                </a:solidFill>
                <a:latin typeface="Tw Cen MT" panose="020B0602020104020603" pitchFamily="34" charset="77"/>
                <a:sym typeface="Wingdings"/>
              </a:rPr>
              <a:t>☒ </a:t>
            </a:r>
            <a:r>
              <a:rPr lang="fr-FR" sz="4000" b="1" dirty="0">
                <a:solidFill>
                  <a:schemeClr val="accent1">
                    <a:lumMod val="75000"/>
                  </a:schemeClr>
                </a:solidFill>
                <a:latin typeface="Tw Cen MT" panose="020B0602020104020603" pitchFamily="34" charset="77"/>
                <a:sym typeface="Wingdings"/>
              </a:rPr>
              <a:t>Vrai</a:t>
            </a:r>
          </a:p>
          <a:p>
            <a:pPr marL="11113"/>
            <a:r>
              <a:rPr lang="fr-FR" sz="4000" dirty="0">
                <a:latin typeface="Tw Cen MT" panose="020B0602020104020603" pitchFamily="34" charset="77"/>
                <a:sym typeface="Wingdings"/>
              </a:rPr>
              <a:t>☐ Faux</a:t>
            </a:r>
            <a:endParaRPr lang="fr-FR" sz="4000" dirty="0">
              <a:solidFill>
                <a:schemeClr val="accent1">
                  <a:lumMod val="75000"/>
                </a:schemeClr>
              </a:solidFill>
              <a:latin typeface="Tw Cen MT" panose="020B0602020104020603" pitchFamily="34" charset="77"/>
              <a:sym typeface="Wingdings"/>
            </a:endParaRPr>
          </a:p>
        </p:txBody>
      </p:sp>
      <p:sp>
        <p:nvSpPr>
          <p:cNvPr id="7" name="Rectangle 6">
            <a:extLst>
              <a:ext uri="{FF2B5EF4-FFF2-40B4-BE49-F238E27FC236}">
                <a16:creationId xmlns:a16="http://schemas.microsoft.com/office/drawing/2014/main" id="{C5ABD627-ABC0-E244-914D-A26752A211FC}"/>
              </a:ext>
            </a:extLst>
          </p:cNvPr>
          <p:cNvSpPr/>
          <p:nvPr/>
        </p:nvSpPr>
        <p:spPr>
          <a:xfrm>
            <a:off x="697831" y="6091792"/>
            <a:ext cx="4788619" cy="332335"/>
          </a:xfrm>
          <a:prstGeom prst="rect">
            <a:avLst/>
          </a:prstGeom>
        </p:spPr>
        <p:txBody>
          <a:bodyPr wrap="none">
            <a:spAutoFit/>
          </a:bodyPr>
          <a:lstStyle/>
          <a:p>
            <a:pPr algn="just">
              <a:lnSpc>
                <a:spcPct val="120000"/>
              </a:lnSpc>
            </a:pPr>
            <a:r>
              <a:rPr lang="fr-FR" sz="1400" b="1" i="1" dirty="0">
                <a:solidFill>
                  <a:prstClr val="black"/>
                </a:solidFill>
                <a:latin typeface="Tw Cen MT" panose="020B0602020104020603" pitchFamily="34" charset="77"/>
              </a:rPr>
              <a:t>Source </a:t>
            </a:r>
            <a:r>
              <a:rPr lang="fr-FR" sz="1400" b="1" dirty="0">
                <a:latin typeface="Tw Cen MT" panose="020B0602020104020603" pitchFamily="34" charset="77"/>
              </a:rPr>
              <a:t>: </a:t>
            </a:r>
            <a:r>
              <a:rPr lang="fr-FR" sz="1400" i="1" dirty="0">
                <a:latin typeface="Tw Cen MT" panose="020B0602020104020603" pitchFamily="34" charset="77"/>
              </a:rPr>
              <a:t>Rapport annuel d’activité du Défenseur des droits - 2019</a:t>
            </a:r>
            <a:endParaRPr lang="fr-FR" sz="1400" i="1" dirty="0">
              <a:solidFill>
                <a:prstClr val="black"/>
              </a:solidFill>
              <a:latin typeface="Tw Cen MT" panose="020B0602020104020603" pitchFamily="34" charset="77"/>
            </a:endParaRPr>
          </a:p>
        </p:txBody>
      </p:sp>
      <p:cxnSp>
        <p:nvCxnSpPr>
          <p:cNvPr id="11" name="Connecteur droit 10">
            <a:extLst>
              <a:ext uri="{FF2B5EF4-FFF2-40B4-BE49-F238E27FC236}">
                <a16:creationId xmlns:a16="http://schemas.microsoft.com/office/drawing/2014/main" id="{136769D1-6108-4541-8359-152C78F2ABC6}"/>
              </a:ext>
            </a:extLst>
          </p:cNvPr>
          <p:cNvCxnSpPr>
            <a:cxnSpLocks/>
          </p:cNvCxnSpPr>
          <p:nvPr/>
        </p:nvCxnSpPr>
        <p:spPr>
          <a:xfrm>
            <a:off x="697831" y="1668379"/>
            <a:ext cx="0" cy="176062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3C1B3A8D-CB3A-BB4D-9DCA-C15E48C40CDE}"/>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15FD684-14BF-3847-B848-747DE4485CA3}"/>
              </a:ext>
            </a:extLst>
          </p:cNvPr>
          <p:cNvSpPr/>
          <p:nvPr/>
        </p:nvSpPr>
        <p:spPr>
          <a:xfrm>
            <a:off x="963048" y="1579193"/>
            <a:ext cx="7590340" cy="1938992"/>
          </a:xfrm>
          <a:prstGeom prst="rect">
            <a:avLst/>
          </a:prstGeom>
        </p:spPr>
        <p:txBody>
          <a:bodyPr wrap="square">
            <a:spAutoFit/>
          </a:bodyPr>
          <a:lstStyle/>
          <a:p>
            <a:r>
              <a:rPr lang="fr-FR" sz="3600" b="1" dirty="0">
                <a:latin typeface="Tw Cen MT" panose="020B0602020104020603" pitchFamily="34" charset="77"/>
              </a:rPr>
              <a:t>💬</a:t>
            </a:r>
            <a:r>
              <a:rPr lang="fr-FR" sz="2800" b="1" dirty="0">
                <a:latin typeface="Tw Cen MT" panose="020B0602020104020603" pitchFamily="34" charset="77"/>
              </a:rPr>
              <a:t> </a:t>
            </a:r>
            <a:r>
              <a:rPr lang="fr-FR" sz="4000" b="1" dirty="0">
                <a:latin typeface="Tw Cen MT" panose="020B0602020104020603" pitchFamily="34" charset="77"/>
              </a:rPr>
              <a:t>Le handicap représente le </a:t>
            </a:r>
            <a:r>
              <a:rPr lang="fr-FR" sz="4000" b="1" dirty="0">
                <a:solidFill>
                  <a:schemeClr val="accent1">
                    <a:lumMod val="75000"/>
                  </a:schemeClr>
                </a:solidFill>
                <a:latin typeface="Tw Cen MT" panose="020B0602020104020603" pitchFamily="34" charset="77"/>
              </a:rPr>
              <a:t>premier motif de saisine </a:t>
            </a:r>
            <a:r>
              <a:rPr lang="fr-FR" sz="4000" b="1" dirty="0">
                <a:latin typeface="Tw Cen MT" panose="020B0602020104020603" pitchFamily="34" charset="77"/>
              </a:rPr>
              <a:t>du Défenseur des Droits</a:t>
            </a:r>
          </a:p>
        </p:txBody>
      </p:sp>
      <p:sp>
        <p:nvSpPr>
          <p:cNvPr id="9" name="ZoneTexte 8">
            <a:extLst>
              <a:ext uri="{FF2B5EF4-FFF2-40B4-BE49-F238E27FC236}">
                <a16:creationId xmlns:a16="http://schemas.microsoft.com/office/drawing/2014/main" id="{F6BB1674-FAA2-1040-9ED2-7C58987E540B}"/>
              </a:ext>
            </a:extLst>
          </p:cNvPr>
          <p:cNvSpPr txBox="1"/>
          <p:nvPr/>
        </p:nvSpPr>
        <p:spPr>
          <a:xfrm>
            <a:off x="539551" y="309887"/>
            <a:ext cx="7740849"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422027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DBE39-9532-A140-B662-77806123FBC3}"/>
              </a:ext>
            </a:extLst>
          </p:cNvPr>
          <p:cNvSpPr>
            <a:spLocks noGrp="1"/>
          </p:cNvSpPr>
          <p:nvPr>
            <p:ph type="title"/>
          </p:nvPr>
        </p:nvSpPr>
        <p:spPr/>
        <p:txBody>
          <a:bodyPr/>
          <a:lstStyle/>
          <a:p>
            <a:endParaRPr lang="fr-FR"/>
          </a:p>
        </p:txBody>
      </p:sp>
      <p:pic>
        <p:nvPicPr>
          <p:cNvPr id="5" name="Espace réservé du contenu 4" descr="Une image contenant table&#10;&#10;Description générée automatiquement">
            <a:extLst>
              <a:ext uri="{FF2B5EF4-FFF2-40B4-BE49-F238E27FC236}">
                <a16:creationId xmlns:a16="http://schemas.microsoft.com/office/drawing/2014/main" id="{48464ABC-9582-2941-A400-2F28EA0B0A2C}"/>
              </a:ext>
            </a:extLst>
          </p:cNvPr>
          <p:cNvPicPr>
            <a:picLocks noGrp="1" noChangeAspect="1"/>
          </p:cNvPicPr>
          <p:nvPr>
            <p:ph idx="1"/>
          </p:nvPr>
        </p:nvPicPr>
        <p:blipFill>
          <a:blip r:embed="rId2"/>
          <a:stretch>
            <a:fillRect/>
          </a:stretch>
        </p:blipFill>
        <p:spPr>
          <a:xfrm>
            <a:off x="280010" y="-54665"/>
            <a:ext cx="8583979" cy="6967330"/>
          </a:xfrm>
        </p:spPr>
      </p:pic>
    </p:spTree>
    <p:extLst>
      <p:ext uri="{BB962C8B-B14F-4D97-AF65-F5344CB8AC3E}">
        <p14:creationId xmlns:p14="http://schemas.microsoft.com/office/powerpoint/2010/main" val="133532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5247" y="3134334"/>
            <a:ext cx="10021970" cy="1692771"/>
          </a:xfrm>
          <a:prstGeom prst="rect">
            <a:avLst/>
          </a:prstGeom>
          <a:noFill/>
        </p:spPr>
        <p:txBody>
          <a:bodyPr wrap="square" rtlCol="0">
            <a:spAutoFit/>
          </a:bodyPr>
          <a:lstStyle/>
          <a:p>
            <a:r>
              <a:rPr lang="fr-FR" sz="6000" b="1" dirty="0">
                <a:latin typeface="Tw Cen MT" panose="020B0602020104020603" pitchFamily="34" charset="77"/>
              </a:rPr>
              <a:t>Prénom Nom</a:t>
            </a:r>
          </a:p>
          <a:p>
            <a:r>
              <a:rPr lang="fr-FR" sz="4400" b="1" dirty="0">
                <a:solidFill>
                  <a:schemeClr val="bg1">
                    <a:lumMod val="50000"/>
                  </a:schemeClr>
                </a:solidFill>
                <a:latin typeface="Tw Cen MT" panose="020B0602020104020603" pitchFamily="34" charset="77"/>
              </a:rPr>
              <a:t>Fonction</a:t>
            </a:r>
          </a:p>
        </p:txBody>
      </p:sp>
      <p:pic>
        <p:nvPicPr>
          <p:cNvPr id="1026" name="Image 33">
            <a:extLst>
              <a:ext uri="{FF2B5EF4-FFF2-40B4-BE49-F238E27FC236}">
                <a16:creationId xmlns:a16="http://schemas.microsoft.com/office/drawing/2014/main" id="{0305E922-C642-AD4D-BCE3-3712795FC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66" y="932709"/>
            <a:ext cx="2090098" cy="1098187"/>
          </a:xfrm>
          <a:prstGeom prst="rect">
            <a:avLst/>
          </a:prstGeom>
          <a:solidFill>
            <a:srgbClr val="7AB29A"/>
          </a:solidFill>
        </p:spPr>
      </p:pic>
      <p:sp>
        <p:nvSpPr>
          <p:cNvPr id="3" name="ZoneTexte 2">
            <a:extLst>
              <a:ext uri="{FF2B5EF4-FFF2-40B4-BE49-F238E27FC236}">
                <a16:creationId xmlns:a16="http://schemas.microsoft.com/office/drawing/2014/main" id="{F9BCE70C-6CD1-566E-ED20-4F7E7567170C}"/>
              </a:ext>
            </a:extLst>
          </p:cNvPr>
          <p:cNvSpPr txBox="1"/>
          <p:nvPr/>
        </p:nvSpPr>
        <p:spPr>
          <a:xfrm>
            <a:off x="-858982" y="1648691"/>
            <a:ext cx="184731" cy="369332"/>
          </a:xfrm>
          <a:prstGeom prst="rect">
            <a:avLst/>
          </a:prstGeom>
          <a:noFill/>
        </p:spPr>
        <p:txBody>
          <a:bodyPr wrap="none" rtlCol="0">
            <a:spAutoFit/>
          </a:bodyPr>
          <a:lstStyle/>
          <a:p>
            <a:endParaRPr lang="fr-FR" dirty="0"/>
          </a:p>
        </p:txBody>
      </p:sp>
      <p:pic>
        <p:nvPicPr>
          <p:cNvPr id="4" name="Image 3">
            <a:extLst>
              <a:ext uri="{FF2B5EF4-FFF2-40B4-BE49-F238E27FC236}">
                <a16:creationId xmlns:a16="http://schemas.microsoft.com/office/drawing/2014/main" id="{7BD57A5D-6240-955E-3BBE-E66B0CBB4C6A}"/>
              </a:ext>
            </a:extLst>
          </p:cNvPr>
          <p:cNvPicPr>
            <a:picLocks noChangeAspect="1"/>
          </p:cNvPicPr>
          <p:nvPr/>
        </p:nvPicPr>
        <p:blipFill>
          <a:blip r:embed="rId4"/>
          <a:stretch>
            <a:fillRect/>
          </a:stretch>
        </p:blipFill>
        <p:spPr>
          <a:xfrm>
            <a:off x="3775621" y="588549"/>
            <a:ext cx="1405662" cy="1286874"/>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DF431A73-61E0-2B21-7FEA-8D97DF2E8473}"/>
              </a:ext>
            </a:extLst>
          </p:cNvPr>
          <p:cNvPicPr>
            <a:picLocks noChangeAspect="1"/>
          </p:cNvPicPr>
          <p:nvPr/>
        </p:nvPicPr>
        <p:blipFill>
          <a:blip r:embed="rId5"/>
          <a:stretch>
            <a:fillRect/>
          </a:stretch>
        </p:blipFill>
        <p:spPr>
          <a:xfrm>
            <a:off x="5876232" y="818461"/>
            <a:ext cx="2398524" cy="1117637"/>
          </a:xfrm>
          <a:prstGeom prst="rect">
            <a:avLst/>
          </a:prstGeom>
        </p:spPr>
      </p:pic>
    </p:spTree>
    <p:extLst>
      <p:ext uri="{BB962C8B-B14F-4D97-AF65-F5344CB8AC3E}">
        <p14:creationId xmlns:p14="http://schemas.microsoft.com/office/powerpoint/2010/main" val="297761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465457" y="2170335"/>
            <a:ext cx="8213086"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Les discriminations : de quoi parle-t-on?</a:t>
            </a:r>
          </a:p>
        </p:txBody>
      </p:sp>
    </p:spTree>
    <p:extLst>
      <p:ext uri="{BB962C8B-B14F-4D97-AF65-F5344CB8AC3E}">
        <p14:creationId xmlns:p14="http://schemas.microsoft.com/office/powerpoint/2010/main" val="204755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004E2C-E786-4549-A6B5-30E210245363}"/>
              </a:ext>
            </a:extLst>
          </p:cNvPr>
          <p:cNvSpPr txBox="1"/>
          <p:nvPr/>
        </p:nvSpPr>
        <p:spPr>
          <a:xfrm>
            <a:off x="581518" y="1720840"/>
            <a:ext cx="7836948" cy="1569660"/>
          </a:xfrm>
          <a:prstGeom prst="rect">
            <a:avLst/>
          </a:prstGeom>
          <a:noFill/>
        </p:spPr>
        <p:txBody>
          <a:bodyPr wrap="square" rtlCol="0">
            <a:spAutoFit/>
          </a:bodyPr>
          <a:lstStyle/>
          <a:p>
            <a:r>
              <a:rPr lang="fr-FR" sz="4800" b="1" dirty="0">
                <a:latin typeface="Tw Cen MT" panose="020B0602020104020603" pitchFamily="34" charset="77"/>
              </a:rPr>
              <a:t>📝 Comment définiriez-vous une discrimination ?</a:t>
            </a:r>
            <a:endParaRPr lang="fr-FR" sz="4800" dirty="0">
              <a:latin typeface="Tw Cen MT" panose="020B0602020104020603" pitchFamily="34" charset="77"/>
            </a:endParaRPr>
          </a:p>
        </p:txBody>
      </p:sp>
      <p:sp>
        <p:nvSpPr>
          <p:cNvPr id="5" name="ZoneTexte 4">
            <a:extLst>
              <a:ext uri="{FF2B5EF4-FFF2-40B4-BE49-F238E27FC236}">
                <a16:creationId xmlns:a16="http://schemas.microsoft.com/office/drawing/2014/main" id="{5219B7B4-CA7F-E34D-B1B2-D5AF0240F511}"/>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DÉFINITIONS LÉGALES</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16DEB5F1-D7DC-CB48-B403-996FF7C1B6B6}"/>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3287852C-9B52-5F7B-6737-55A87F66D90E}"/>
              </a:ext>
            </a:extLst>
          </p:cNvPr>
          <p:cNvPicPr>
            <a:picLocks noChangeAspect="1"/>
          </p:cNvPicPr>
          <p:nvPr/>
        </p:nvPicPr>
        <p:blipFill>
          <a:blip r:embed="rId3"/>
          <a:stretch>
            <a:fillRect/>
          </a:stretch>
        </p:blipFill>
        <p:spPr>
          <a:xfrm>
            <a:off x="2459059" y="3290500"/>
            <a:ext cx="4225879" cy="2817252"/>
          </a:xfrm>
          <a:prstGeom prst="rect">
            <a:avLst/>
          </a:prstGeom>
        </p:spPr>
      </p:pic>
    </p:spTree>
    <p:extLst>
      <p:ext uri="{BB962C8B-B14F-4D97-AF65-F5344CB8AC3E}">
        <p14:creationId xmlns:p14="http://schemas.microsoft.com/office/powerpoint/2010/main" val="372872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4E4FD96C-8078-284F-B6A9-B7C887EFADDE}"/>
              </a:ext>
            </a:extLst>
          </p:cNvPr>
          <p:cNvGraphicFramePr>
            <a:graphicFrameLocks noGrp="1"/>
          </p:cNvGraphicFramePr>
          <p:nvPr>
            <p:ph idx="1"/>
            <p:extLst>
              <p:ext uri="{D42A27DB-BD31-4B8C-83A1-F6EECF244321}">
                <p14:modId xmlns:p14="http://schemas.microsoft.com/office/powerpoint/2010/main" val="2019602852"/>
              </p:ext>
            </p:extLst>
          </p:nvPr>
        </p:nvGraphicFramePr>
        <p:xfrm>
          <a:off x="628649" y="179608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D7E926FB-D881-AD41-B99A-E8A1C84A5A2A}"/>
              </a:ext>
            </a:extLst>
          </p:cNvPr>
          <p:cNvSpPr txBox="1"/>
          <p:nvPr/>
        </p:nvSpPr>
        <p:spPr>
          <a:xfrm>
            <a:off x="539551" y="309887"/>
            <a:ext cx="82657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Discriminations : définitions légales</a:t>
            </a:r>
            <a:endParaRPr lang="fr-FR" sz="6000" b="1" cap="small" spc="-150" dirty="0">
              <a:solidFill>
                <a:schemeClr val="accent1">
                  <a:lumMod val="75000"/>
                </a:schemeClr>
              </a:solidFill>
              <a:latin typeface="Tw Cen MT" panose="020B0602020104020603" pitchFamily="34" charset="77"/>
            </a:endParaRPr>
          </a:p>
        </p:txBody>
      </p:sp>
      <p:cxnSp>
        <p:nvCxnSpPr>
          <p:cNvPr id="5" name="Connecteur droit 4">
            <a:extLst>
              <a:ext uri="{FF2B5EF4-FFF2-40B4-BE49-F238E27FC236}">
                <a16:creationId xmlns:a16="http://schemas.microsoft.com/office/drawing/2014/main" id="{E308912F-9ACF-F049-B852-45119F1D37C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95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44648" y="2274838"/>
            <a:ext cx="6804837"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Discrimination directe</a:t>
            </a:r>
          </a:p>
        </p:txBody>
      </p:sp>
    </p:spTree>
    <p:extLst>
      <p:ext uri="{BB962C8B-B14F-4D97-AF65-F5344CB8AC3E}">
        <p14:creationId xmlns:p14="http://schemas.microsoft.com/office/powerpoint/2010/main" val="238546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004E2C-E786-4549-A6B5-30E210245363}"/>
              </a:ext>
            </a:extLst>
          </p:cNvPr>
          <p:cNvSpPr txBox="1"/>
          <p:nvPr/>
        </p:nvSpPr>
        <p:spPr>
          <a:xfrm>
            <a:off x="581518" y="1720840"/>
            <a:ext cx="7836948" cy="1569660"/>
          </a:xfrm>
          <a:prstGeom prst="rect">
            <a:avLst/>
          </a:prstGeom>
          <a:noFill/>
        </p:spPr>
        <p:txBody>
          <a:bodyPr wrap="square" rtlCol="0">
            <a:spAutoFit/>
          </a:bodyPr>
          <a:lstStyle/>
          <a:p>
            <a:r>
              <a:rPr lang="fr-FR" sz="4800" b="1" dirty="0">
                <a:latin typeface="Tw Cen MT" panose="020B0602020104020603" pitchFamily="34" charset="77"/>
              </a:rPr>
              <a:t>📝 Qu’est-ce qu’une discrimination directe ?</a:t>
            </a:r>
            <a:endParaRPr lang="fr-FR" sz="4800" dirty="0">
              <a:latin typeface="Tw Cen MT" panose="020B0602020104020603" pitchFamily="34" charset="77"/>
            </a:endParaRPr>
          </a:p>
        </p:txBody>
      </p:sp>
      <p:sp>
        <p:nvSpPr>
          <p:cNvPr id="5" name="ZoneTexte 4">
            <a:extLst>
              <a:ext uri="{FF2B5EF4-FFF2-40B4-BE49-F238E27FC236}">
                <a16:creationId xmlns:a16="http://schemas.microsoft.com/office/drawing/2014/main" id="{5219B7B4-CA7F-E34D-B1B2-D5AF0240F511}"/>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16DEB5F1-D7DC-CB48-B403-996FF7C1B6B6}"/>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9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004E2C-E786-4549-A6B5-30E210245363}"/>
              </a:ext>
            </a:extLst>
          </p:cNvPr>
          <p:cNvSpPr txBox="1"/>
          <p:nvPr/>
        </p:nvSpPr>
        <p:spPr>
          <a:xfrm>
            <a:off x="581518" y="1720840"/>
            <a:ext cx="7836948" cy="1569660"/>
          </a:xfrm>
          <a:prstGeom prst="rect">
            <a:avLst/>
          </a:prstGeom>
          <a:noFill/>
        </p:spPr>
        <p:txBody>
          <a:bodyPr wrap="square" rtlCol="0">
            <a:spAutoFit/>
          </a:bodyPr>
          <a:lstStyle/>
          <a:p>
            <a:r>
              <a:rPr lang="fr-FR" sz="4800" b="1" dirty="0">
                <a:latin typeface="Tw Cen MT" panose="020B0602020104020603" pitchFamily="34" charset="77"/>
              </a:rPr>
              <a:t>📝 Qu’est-ce qu’une discrimination directe ?</a:t>
            </a:r>
            <a:endParaRPr lang="fr-FR" sz="4800" dirty="0">
              <a:latin typeface="Tw Cen MT" panose="020B0602020104020603" pitchFamily="34" charset="77"/>
            </a:endParaRPr>
          </a:p>
        </p:txBody>
      </p:sp>
      <p:sp>
        <p:nvSpPr>
          <p:cNvPr id="5" name="ZoneTexte 4">
            <a:extLst>
              <a:ext uri="{FF2B5EF4-FFF2-40B4-BE49-F238E27FC236}">
                <a16:creationId xmlns:a16="http://schemas.microsoft.com/office/drawing/2014/main" id="{5219B7B4-CA7F-E34D-B1B2-D5AF0240F511}"/>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16DEB5F1-D7DC-CB48-B403-996FF7C1B6B6}"/>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a:extLst>
              <a:ext uri="{FF2B5EF4-FFF2-40B4-BE49-F238E27FC236}">
                <a16:creationId xmlns:a16="http://schemas.microsoft.com/office/drawing/2014/main" id="{5510E913-3196-084A-A31F-E35D5FDB7865}"/>
              </a:ext>
            </a:extLst>
          </p:cNvPr>
          <p:cNvGraphicFramePr/>
          <p:nvPr/>
        </p:nvGraphicFramePr>
        <p:xfrm>
          <a:off x="624322" y="3429000"/>
          <a:ext cx="7895354" cy="200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826649F8-9E94-5643-BC4D-BF25081DDB77}"/>
              </a:ext>
            </a:extLst>
          </p:cNvPr>
          <p:cNvSpPr txBox="1"/>
          <p:nvPr/>
        </p:nvSpPr>
        <p:spPr>
          <a:xfrm>
            <a:off x="539552" y="5576112"/>
            <a:ext cx="7533637" cy="1200329"/>
          </a:xfrm>
          <a:prstGeom prst="rect">
            <a:avLst/>
          </a:prstGeom>
          <a:noFill/>
        </p:spPr>
        <p:txBody>
          <a:bodyPr wrap="square">
            <a:spAutoFit/>
          </a:bodyPr>
          <a:lstStyle/>
          <a:p>
            <a:pPr lvl="0"/>
            <a:r>
              <a:rPr lang="fr-FR" b="1" dirty="0">
                <a:solidFill>
                  <a:schemeClr val="tx1">
                    <a:lumMod val="50000"/>
                    <a:lumOff val="50000"/>
                  </a:schemeClr>
                </a:solidFill>
                <a:latin typeface="Tw Cen MT" panose="020B0602020104020603" pitchFamily="34" charset="77"/>
                <a:cs typeface="Calibri" panose="020F0502020204030204" pitchFamily="34" charset="0"/>
              </a:rPr>
              <a:t>📕 Article L1142-2-1 du code du travail</a:t>
            </a:r>
          </a:p>
          <a:p>
            <a:pPr lvl="0"/>
            <a:r>
              <a:rPr lang="fr-FR" b="1" dirty="0">
                <a:solidFill>
                  <a:schemeClr val="tx1">
                    <a:lumMod val="50000"/>
                    <a:lumOff val="50000"/>
                  </a:schemeClr>
                </a:solidFill>
                <a:latin typeface="Tw Cen MT" panose="020B0602020104020603" pitchFamily="34" charset="77"/>
                <a:cs typeface="Calibri" panose="020F0502020204030204" pitchFamily="34" charset="0"/>
              </a:rPr>
              <a:t>📕 Article L131-1 du code général de la fonction publique</a:t>
            </a:r>
          </a:p>
          <a:p>
            <a:pPr lvl="0"/>
            <a:r>
              <a:rPr lang="fr-FR" b="1" dirty="0">
                <a:solidFill>
                  <a:schemeClr val="tx1">
                    <a:lumMod val="50000"/>
                    <a:lumOff val="50000"/>
                  </a:schemeClr>
                </a:solidFill>
                <a:latin typeface="Tw Cen MT" panose="020B0602020104020603" pitchFamily="34" charset="77"/>
                <a:cs typeface="Calibri" panose="020F0502020204030204" pitchFamily="34" charset="0"/>
              </a:rPr>
              <a:t>📕 Articles 225-1 et 225-2 du code pénal</a:t>
            </a:r>
          </a:p>
          <a:p>
            <a:pPr lvl="0"/>
            <a:r>
              <a:rPr lang="fr-FR" b="1" dirty="0">
                <a:latin typeface="Tw Cen MT" panose="020B0602020104020603" pitchFamily="34" charset="77"/>
                <a:cs typeface="Calibri" panose="020F0502020204030204" pitchFamily="34" charset="0"/>
              </a:rPr>
              <a:t>  </a:t>
            </a:r>
            <a:endParaRPr lang="fr-FR" sz="3200" b="1" dirty="0">
              <a:latin typeface="Tw Cen MT" panose="020B0602020104020603" pitchFamily="34" charset="77"/>
              <a:cs typeface="Calibri" panose="020F0502020204030204" pitchFamily="34" charset="0"/>
            </a:endParaRPr>
          </a:p>
        </p:txBody>
      </p:sp>
    </p:spTree>
    <p:extLst>
      <p:ext uri="{BB962C8B-B14F-4D97-AF65-F5344CB8AC3E}">
        <p14:creationId xmlns:p14="http://schemas.microsoft.com/office/powerpoint/2010/main" val="320963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004E2C-E786-4549-A6B5-30E210245363}"/>
              </a:ext>
            </a:extLst>
          </p:cNvPr>
          <p:cNvSpPr txBox="1"/>
          <p:nvPr/>
        </p:nvSpPr>
        <p:spPr>
          <a:xfrm>
            <a:off x="741973" y="1507376"/>
            <a:ext cx="7836948" cy="1200329"/>
          </a:xfrm>
          <a:prstGeom prst="rect">
            <a:avLst/>
          </a:prstGeom>
          <a:noFill/>
        </p:spPr>
        <p:txBody>
          <a:bodyPr wrap="square" rtlCol="0">
            <a:spAutoFit/>
          </a:bodyPr>
          <a:lstStyle/>
          <a:p>
            <a:pPr algn="ctr"/>
            <a:r>
              <a:rPr lang="fr-FR" sz="7200" b="1" dirty="0">
                <a:latin typeface="Tw Cen MT" panose="020B0602020104020603" pitchFamily="34" charset="77"/>
              </a:rPr>
              <a:t>Quels domaines ? </a:t>
            </a:r>
            <a:endParaRPr lang="fr-FR" sz="7200" dirty="0">
              <a:latin typeface="Tw Cen MT" panose="020B0602020104020603" pitchFamily="34" charset="77"/>
            </a:endParaRPr>
          </a:p>
        </p:txBody>
      </p:sp>
      <p:graphicFrame>
        <p:nvGraphicFramePr>
          <p:cNvPr id="7" name="Diagramme 6">
            <a:extLst>
              <a:ext uri="{FF2B5EF4-FFF2-40B4-BE49-F238E27FC236}">
                <a16:creationId xmlns:a16="http://schemas.microsoft.com/office/drawing/2014/main" id="{E7AA24F0-BBB0-4240-A6FE-1F5A7A3F8B16}"/>
              </a:ext>
            </a:extLst>
          </p:cNvPr>
          <p:cNvGraphicFramePr/>
          <p:nvPr>
            <p:extLst>
              <p:ext uri="{D42A27DB-BD31-4B8C-83A1-F6EECF244321}">
                <p14:modId xmlns:p14="http://schemas.microsoft.com/office/powerpoint/2010/main" val="2947942149"/>
              </p:ext>
            </p:extLst>
          </p:nvPr>
        </p:nvGraphicFramePr>
        <p:xfrm>
          <a:off x="741973" y="2367757"/>
          <a:ext cx="7836948" cy="356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65D29D60-16B6-E44B-9E87-63EF6200AD25}"/>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10" name="Connecteur droit 9">
            <a:extLst>
              <a:ext uri="{FF2B5EF4-FFF2-40B4-BE49-F238E27FC236}">
                <a16:creationId xmlns:a16="http://schemas.microsoft.com/office/drawing/2014/main" id="{FB154CF3-8205-AC47-8A91-213795419CA5}"/>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28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004E2C-E786-4549-A6B5-30E210245363}"/>
              </a:ext>
            </a:extLst>
          </p:cNvPr>
          <p:cNvSpPr txBox="1"/>
          <p:nvPr/>
        </p:nvSpPr>
        <p:spPr>
          <a:xfrm>
            <a:off x="581518" y="1720840"/>
            <a:ext cx="7836948" cy="1569660"/>
          </a:xfrm>
          <a:prstGeom prst="rect">
            <a:avLst/>
          </a:prstGeom>
          <a:noFill/>
        </p:spPr>
        <p:txBody>
          <a:bodyPr wrap="square" rtlCol="0">
            <a:spAutoFit/>
          </a:bodyPr>
          <a:lstStyle/>
          <a:p>
            <a:r>
              <a:rPr lang="fr-FR" sz="4800" b="1" dirty="0">
                <a:latin typeface="Tw Cen MT" panose="020B0602020104020603" pitchFamily="34" charset="77"/>
              </a:rPr>
              <a:t>📝 Qu’est-ce qu’une discrimination directe ?</a:t>
            </a:r>
            <a:endParaRPr lang="fr-FR" sz="4800" dirty="0">
              <a:latin typeface="Tw Cen MT" panose="020B0602020104020603" pitchFamily="34" charset="77"/>
            </a:endParaRPr>
          </a:p>
        </p:txBody>
      </p:sp>
      <p:sp>
        <p:nvSpPr>
          <p:cNvPr id="5" name="ZoneTexte 4">
            <a:extLst>
              <a:ext uri="{FF2B5EF4-FFF2-40B4-BE49-F238E27FC236}">
                <a16:creationId xmlns:a16="http://schemas.microsoft.com/office/drawing/2014/main" id="{5219B7B4-CA7F-E34D-B1B2-D5AF0240F511}"/>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16DEB5F1-D7DC-CB48-B403-996FF7C1B6B6}"/>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a:extLst>
              <a:ext uri="{FF2B5EF4-FFF2-40B4-BE49-F238E27FC236}">
                <a16:creationId xmlns:a16="http://schemas.microsoft.com/office/drawing/2014/main" id="{5510E913-3196-084A-A31F-E35D5FDB7865}"/>
              </a:ext>
            </a:extLst>
          </p:cNvPr>
          <p:cNvGraphicFramePr/>
          <p:nvPr/>
        </p:nvGraphicFramePr>
        <p:xfrm>
          <a:off x="624322" y="3429000"/>
          <a:ext cx="7895354" cy="200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826649F8-9E94-5643-BC4D-BF25081DDB77}"/>
              </a:ext>
            </a:extLst>
          </p:cNvPr>
          <p:cNvSpPr txBox="1"/>
          <p:nvPr/>
        </p:nvSpPr>
        <p:spPr>
          <a:xfrm>
            <a:off x="539552" y="5576112"/>
            <a:ext cx="7533637" cy="1200329"/>
          </a:xfrm>
          <a:prstGeom prst="rect">
            <a:avLst/>
          </a:prstGeom>
          <a:noFill/>
        </p:spPr>
        <p:txBody>
          <a:bodyPr wrap="square">
            <a:spAutoFit/>
          </a:bodyPr>
          <a:lstStyle/>
          <a:p>
            <a:pPr lvl="0"/>
            <a:r>
              <a:rPr lang="fr-FR" b="1" dirty="0">
                <a:solidFill>
                  <a:schemeClr val="tx1">
                    <a:lumMod val="50000"/>
                    <a:lumOff val="50000"/>
                  </a:schemeClr>
                </a:solidFill>
                <a:latin typeface="Tw Cen MT" panose="020B0602020104020603" pitchFamily="34" charset="77"/>
                <a:cs typeface="Calibri" panose="020F0502020204030204" pitchFamily="34" charset="0"/>
              </a:rPr>
              <a:t>📕 Article L1142-2-1 du code du travail</a:t>
            </a:r>
          </a:p>
          <a:p>
            <a:pPr lvl="0"/>
            <a:r>
              <a:rPr lang="fr-FR" b="1" dirty="0">
                <a:solidFill>
                  <a:schemeClr val="tx1">
                    <a:lumMod val="50000"/>
                    <a:lumOff val="50000"/>
                  </a:schemeClr>
                </a:solidFill>
                <a:latin typeface="Tw Cen MT" panose="020B0602020104020603" pitchFamily="34" charset="77"/>
                <a:cs typeface="Calibri" panose="020F0502020204030204" pitchFamily="34" charset="0"/>
              </a:rPr>
              <a:t>📕 Article L131-1 du code général de la fonction publique</a:t>
            </a:r>
          </a:p>
          <a:p>
            <a:pPr lvl="0"/>
            <a:r>
              <a:rPr lang="fr-FR" b="1" dirty="0">
                <a:solidFill>
                  <a:schemeClr val="tx1">
                    <a:lumMod val="50000"/>
                    <a:lumOff val="50000"/>
                  </a:schemeClr>
                </a:solidFill>
                <a:latin typeface="Tw Cen MT" panose="020B0602020104020603" pitchFamily="34" charset="77"/>
                <a:cs typeface="Calibri" panose="020F0502020204030204" pitchFamily="34" charset="0"/>
              </a:rPr>
              <a:t>📕 Articles 225-1 et 225-2 du code pénal</a:t>
            </a:r>
          </a:p>
          <a:p>
            <a:pPr lvl="0"/>
            <a:r>
              <a:rPr lang="fr-FR" b="1" dirty="0">
                <a:latin typeface="Tw Cen MT" panose="020B0602020104020603" pitchFamily="34" charset="77"/>
                <a:cs typeface="Calibri" panose="020F0502020204030204" pitchFamily="34" charset="0"/>
              </a:rPr>
              <a:t>  </a:t>
            </a:r>
            <a:endParaRPr lang="fr-FR" sz="3200" b="1" dirty="0">
              <a:latin typeface="Tw Cen MT" panose="020B0602020104020603" pitchFamily="34" charset="77"/>
              <a:cs typeface="Calibri" panose="020F0502020204030204" pitchFamily="34" charset="0"/>
            </a:endParaRPr>
          </a:p>
        </p:txBody>
      </p:sp>
    </p:spTree>
    <p:extLst>
      <p:ext uri="{BB962C8B-B14F-4D97-AF65-F5344CB8AC3E}">
        <p14:creationId xmlns:p14="http://schemas.microsoft.com/office/powerpoint/2010/main" val="63465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3F3CEECB-0BB0-FD4E-840B-56DE60D1EA40}"/>
              </a:ext>
            </a:extLst>
          </p:cNvPr>
          <p:cNvSpPr txBox="1"/>
          <p:nvPr/>
        </p:nvSpPr>
        <p:spPr>
          <a:xfrm>
            <a:off x="565078" y="1436914"/>
            <a:ext cx="8147848" cy="4524315"/>
          </a:xfrm>
          <a:prstGeom prst="rect">
            <a:avLst/>
          </a:prstGeom>
          <a:noFill/>
        </p:spPr>
        <p:txBody>
          <a:bodyPr wrap="square" rtlCol="0">
            <a:spAutoFit/>
          </a:bodyPr>
          <a:lstStyle/>
          <a:p>
            <a:r>
              <a:rPr lang="fr-FR" sz="7200" b="1" dirty="0">
                <a:latin typeface="Tw Cen MT" panose="020B0602020104020603" pitchFamily="34" charset="77"/>
              </a:rPr>
              <a:t>Le Défenseur des droits liste </a:t>
            </a:r>
            <a:r>
              <a:rPr lang="fr-FR" sz="7200" b="1" dirty="0">
                <a:solidFill>
                  <a:schemeClr val="accent1">
                    <a:lumMod val="75000"/>
                  </a:schemeClr>
                </a:solidFill>
                <a:latin typeface="Tw Cen MT" panose="020B0602020104020603" pitchFamily="34" charset="77"/>
              </a:rPr>
              <a:t>…</a:t>
            </a:r>
            <a:r>
              <a:rPr lang="fr-FR" sz="7200" b="1" dirty="0">
                <a:latin typeface="Tw Cen MT" panose="020B0602020104020603" pitchFamily="34" charset="77"/>
              </a:rPr>
              <a:t> critères prohibés par la loi.</a:t>
            </a:r>
          </a:p>
        </p:txBody>
      </p:sp>
      <p:sp>
        <p:nvSpPr>
          <p:cNvPr id="5" name="ZoneTexte 4">
            <a:extLst>
              <a:ext uri="{FF2B5EF4-FFF2-40B4-BE49-F238E27FC236}">
                <a16:creationId xmlns:a16="http://schemas.microsoft.com/office/drawing/2014/main" id="{C6519A84-90DE-4646-B514-FE93F40E57A4}"/>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4687F213-950A-5740-B934-B2966372DEDF}"/>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66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3F3CEECB-0BB0-FD4E-840B-56DE60D1EA40}"/>
              </a:ext>
            </a:extLst>
          </p:cNvPr>
          <p:cNvSpPr txBox="1"/>
          <p:nvPr/>
        </p:nvSpPr>
        <p:spPr>
          <a:xfrm>
            <a:off x="565078" y="1436914"/>
            <a:ext cx="8147848" cy="4524315"/>
          </a:xfrm>
          <a:prstGeom prst="rect">
            <a:avLst/>
          </a:prstGeom>
          <a:noFill/>
        </p:spPr>
        <p:txBody>
          <a:bodyPr wrap="square" rtlCol="0">
            <a:spAutoFit/>
          </a:bodyPr>
          <a:lstStyle/>
          <a:p>
            <a:r>
              <a:rPr lang="fr-FR" sz="7200" b="1" dirty="0">
                <a:latin typeface="Tw Cen MT" panose="020B0602020104020603" pitchFamily="34" charset="77"/>
              </a:rPr>
              <a:t>Le Défenseur des droits liste </a:t>
            </a:r>
            <a:r>
              <a:rPr lang="fr-FR" sz="7200" b="1" dirty="0">
                <a:solidFill>
                  <a:schemeClr val="accent1">
                    <a:lumMod val="75000"/>
                  </a:schemeClr>
                </a:solidFill>
                <a:latin typeface="Tw Cen MT" panose="020B0602020104020603" pitchFamily="34" charset="77"/>
              </a:rPr>
              <a:t>25</a:t>
            </a:r>
            <a:r>
              <a:rPr lang="fr-FR" sz="7200" b="1" dirty="0">
                <a:latin typeface="Tw Cen MT" panose="020B0602020104020603" pitchFamily="34" charset="77"/>
              </a:rPr>
              <a:t> critères prohibés par la loi.</a:t>
            </a:r>
          </a:p>
        </p:txBody>
      </p:sp>
      <p:sp>
        <p:nvSpPr>
          <p:cNvPr id="5" name="ZoneTexte 4">
            <a:extLst>
              <a:ext uri="{FF2B5EF4-FFF2-40B4-BE49-F238E27FC236}">
                <a16:creationId xmlns:a16="http://schemas.microsoft.com/office/drawing/2014/main" id="{C6519A84-90DE-4646-B514-FE93F40E57A4}"/>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4687F213-950A-5740-B934-B2966372DEDF}"/>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5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4CDF2FC-74FB-B248-B05B-18FE12F58802}"/>
              </a:ext>
            </a:extLst>
          </p:cNvPr>
          <p:cNvSpPr txBox="1"/>
          <p:nvPr/>
        </p:nvSpPr>
        <p:spPr>
          <a:xfrm>
            <a:off x="539551" y="2397948"/>
            <a:ext cx="8013843" cy="2062103"/>
          </a:xfrm>
          <a:prstGeom prst="rect">
            <a:avLst/>
          </a:prstGeom>
          <a:noFill/>
        </p:spPr>
        <p:txBody>
          <a:bodyPr wrap="square" lIns="91440" tIns="45720" rIns="91440" bIns="45720" rtlCol="0" anchor="t">
            <a:spAutoFit/>
          </a:bodyPr>
          <a:lstStyle/>
          <a:p>
            <a:pPr marL="492125" indent="-492125">
              <a:buFont typeface="Arial" panose="020B0604020202020204" pitchFamily="34" charset="0"/>
              <a:buChar char="•"/>
            </a:pPr>
            <a:r>
              <a:rPr lang="fr-FR" sz="3200" dirty="0">
                <a:latin typeface="Tw Cen MT" panose="020B0602020104020603" pitchFamily="34" charset="77"/>
              </a:rPr>
              <a:t>Durée : </a:t>
            </a:r>
            <a:r>
              <a:rPr lang="fr-FR" sz="3200" b="1" dirty="0">
                <a:latin typeface="Tw Cen MT" panose="020B0602020104020603" pitchFamily="34" charset="77"/>
              </a:rPr>
              <a:t>1h30</a:t>
            </a:r>
          </a:p>
          <a:p>
            <a:pPr marL="492125" indent="-492125">
              <a:buFont typeface="Arial" panose="020B0604020202020204" pitchFamily="34" charset="0"/>
              <a:buChar char="•"/>
            </a:pPr>
            <a:r>
              <a:rPr lang="fr-FR" sz="3200" dirty="0">
                <a:latin typeface="Tw Cen MT"/>
              </a:rPr>
              <a:t>Des temps d'échanges sont prévus</a:t>
            </a:r>
          </a:p>
          <a:p>
            <a:pPr marL="492125" indent="-492125">
              <a:buFont typeface="Arial" panose="020B0604020202020204" pitchFamily="34" charset="0"/>
              <a:buChar char="•"/>
            </a:pPr>
            <a:r>
              <a:rPr lang="fr-FR" sz="3200">
                <a:latin typeface="Tw Cen MT"/>
              </a:rPr>
              <a:t>Le support vous sera envoyé par mail/accessible via ce </a:t>
            </a:r>
            <a:r>
              <a:rPr lang="fr-FR" sz="3200" dirty="0">
                <a:latin typeface="Tw Cen MT"/>
                <a:hlinkClick r:id="rId3"/>
              </a:rPr>
              <a:t>lien</a:t>
            </a:r>
            <a:r>
              <a:rPr lang="fr-FR" sz="3200" dirty="0">
                <a:latin typeface="Tw Cen MT"/>
              </a:rPr>
              <a:t> </a:t>
            </a:r>
          </a:p>
        </p:txBody>
      </p:sp>
      <p:sp>
        <p:nvSpPr>
          <p:cNvPr id="7" name="ZoneTexte 6">
            <a:extLst>
              <a:ext uri="{FF2B5EF4-FFF2-40B4-BE49-F238E27FC236}">
                <a16:creationId xmlns:a16="http://schemas.microsoft.com/office/drawing/2014/main" id="{88BF1463-B506-2E4A-BD7D-B57F7C8AB9DD}"/>
              </a:ext>
            </a:extLst>
          </p:cNvPr>
          <p:cNvSpPr txBox="1"/>
          <p:nvPr/>
        </p:nvSpPr>
        <p:spPr>
          <a:xfrm>
            <a:off x="539552" y="309887"/>
            <a:ext cx="81641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Introduction</a:t>
            </a:r>
            <a:endParaRPr lang="fr-FR" sz="6000" b="1" cap="small" spc="-150" dirty="0">
              <a:solidFill>
                <a:schemeClr val="accent1">
                  <a:lumMod val="75000"/>
                </a:schemeClr>
              </a:solidFill>
              <a:latin typeface="Tw Cen MT" panose="020B0602020104020603" pitchFamily="34" charset="77"/>
            </a:endParaRPr>
          </a:p>
        </p:txBody>
      </p:sp>
      <p:cxnSp>
        <p:nvCxnSpPr>
          <p:cNvPr id="8" name="Connecteur droit 7">
            <a:extLst>
              <a:ext uri="{FF2B5EF4-FFF2-40B4-BE49-F238E27FC236}">
                <a16:creationId xmlns:a16="http://schemas.microsoft.com/office/drawing/2014/main" id="{E7CEA842-08A3-1A43-A56D-30BAEE0AB10F}"/>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23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91C03F4-D45C-7B48-B9F6-65EAC4B0B6B5}"/>
              </a:ext>
            </a:extLst>
          </p:cNvPr>
          <p:cNvSpPr txBox="1"/>
          <p:nvPr/>
        </p:nvSpPr>
        <p:spPr>
          <a:xfrm>
            <a:off x="539552" y="309887"/>
            <a:ext cx="7920880" cy="769441"/>
          </a:xfrm>
          <a:prstGeom prst="rect">
            <a:avLst/>
          </a:prstGeom>
          <a:noFill/>
        </p:spPr>
        <p:txBody>
          <a:bodyPr wrap="square" rtlCol="0">
            <a:spAutoFit/>
          </a:bodyPr>
          <a:lstStyle/>
          <a:p>
            <a:r>
              <a:rPr lang="fr-FR" sz="4400" b="1" cap="small" dirty="0">
                <a:solidFill>
                  <a:schemeClr val="accent1">
                    <a:lumMod val="75000"/>
                  </a:schemeClr>
                </a:solidFill>
                <a:latin typeface="Tw Cen MT" panose="020B0602020104020603" pitchFamily="34" charset="77"/>
              </a:rPr>
              <a:t>Définitions et chiffres clés</a:t>
            </a:r>
            <a:endParaRPr lang="fr-FR" sz="6000" b="1" cap="small"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95B5910F-18D0-AC4C-91D7-D26ED7050F8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4E2311-DCD5-7393-59A0-E09E2A0F4A3E}"/>
              </a:ext>
            </a:extLst>
          </p:cNvPr>
          <p:cNvSpPr/>
          <p:nvPr/>
        </p:nvSpPr>
        <p:spPr>
          <a:xfrm>
            <a:off x="6774511" y="5597718"/>
            <a:ext cx="675862" cy="636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42FAE42-543C-FAF1-E467-C2982D30D3AF}"/>
              </a:ext>
            </a:extLst>
          </p:cNvPr>
          <p:cNvSpPr/>
          <p:nvPr/>
        </p:nvSpPr>
        <p:spPr>
          <a:xfrm>
            <a:off x="6539948" y="1459108"/>
            <a:ext cx="711642" cy="673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B561F8F-D470-D017-790C-D58F36848B7A}"/>
              </a:ext>
            </a:extLst>
          </p:cNvPr>
          <p:cNvSpPr/>
          <p:nvPr/>
        </p:nvSpPr>
        <p:spPr>
          <a:xfrm>
            <a:off x="4977517" y="2822713"/>
            <a:ext cx="675862" cy="763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Police, Graphique, logo, cercle&#10;&#10;Description générée automatiquement">
            <a:extLst>
              <a:ext uri="{FF2B5EF4-FFF2-40B4-BE49-F238E27FC236}">
                <a16:creationId xmlns:a16="http://schemas.microsoft.com/office/drawing/2014/main" id="{9EA9CF8E-CE85-0D7B-891D-6858EB06859E}"/>
              </a:ext>
            </a:extLst>
          </p:cNvPr>
          <p:cNvPicPr>
            <a:picLocks noChangeAspect="1"/>
          </p:cNvPicPr>
          <p:nvPr/>
        </p:nvPicPr>
        <p:blipFill>
          <a:blip r:embed="rId3"/>
          <a:stretch>
            <a:fillRect/>
          </a:stretch>
        </p:blipFill>
        <p:spPr>
          <a:xfrm>
            <a:off x="151720" y="2452089"/>
            <a:ext cx="1376366" cy="1376366"/>
          </a:xfrm>
          <a:prstGeom prst="rect">
            <a:avLst/>
          </a:prstGeom>
        </p:spPr>
      </p:pic>
      <p:pic>
        <p:nvPicPr>
          <p:cNvPr id="14" name="Image 13" descr="Une image contenant Graphique, dessin humoristique, clipart&#10;&#10;Description générée automatiquement">
            <a:extLst>
              <a:ext uri="{FF2B5EF4-FFF2-40B4-BE49-F238E27FC236}">
                <a16:creationId xmlns:a16="http://schemas.microsoft.com/office/drawing/2014/main" id="{CED13843-7835-828A-403F-FD5D200B0B7A}"/>
              </a:ext>
            </a:extLst>
          </p:cNvPr>
          <p:cNvPicPr>
            <a:picLocks noChangeAspect="1"/>
          </p:cNvPicPr>
          <p:nvPr/>
        </p:nvPicPr>
        <p:blipFill>
          <a:blip r:embed="rId4"/>
          <a:stretch>
            <a:fillRect/>
          </a:stretch>
        </p:blipFill>
        <p:spPr>
          <a:xfrm>
            <a:off x="2479090" y="2424249"/>
            <a:ext cx="1389918" cy="1389918"/>
          </a:xfrm>
          <a:prstGeom prst="rect">
            <a:avLst/>
          </a:prstGeom>
        </p:spPr>
      </p:pic>
      <p:pic>
        <p:nvPicPr>
          <p:cNvPr id="16" name="Image 15" descr="Une image contenant symbole, Graphique, logo, cœur&#10;&#10;Description générée automatiquement">
            <a:extLst>
              <a:ext uri="{FF2B5EF4-FFF2-40B4-BE49-F238E27FC236}">
                <a16:creationId xmlns:a16="http://schemas.microsoft.com/office/drawing/2014/main" id="{B7616965-30D7-027B-6E02-7E9163AC2C9C}"/>
              </a:ext>
            </a:extLst>
          </p:cNvPr>
          <p:cNvPicPr>
            <a:picLocks noChangeAspect="1"/>
          </p:cNvPicPr>
          <p:nvPr/>
        </p:nvPicPr>
        <p:blipFill>
          <a:blip r:embed="rId5"/>
          <a:stretch>
            <a:fillRect/>
          </a:stretch>
        </p:blipFill>
        <p:spPr>
          <a:xfrm>
            <a:off x="1540578" y="3828719"/>
            <a:ext cx="1446464" cy="1446464"/>
          </a:xfrm>
          <a:prstGeom prst="rect">
            <a:avLst/>
          </a:prstGeom>
        </p:spPr>
      </p:pic>
      <p:pic>
        <p:nvPicPr>
          <p:cNvPr id="18" name="Image 17" descr="Une image contenant Graphique, symbole&#10;&#10;Description générée automatiquement">
            <a:extLst>
              <a:ext uri="{FF2B5EF4-FFF2-40B4-BE49-F238E27FC236}">
                <a16:creationId xmlns:a16="http://schemas.microsoft.com/office/drawing/2014/main" id="{61D16164-69C7-57BB-58FE-71EF7D516AAA}"/>
              </a:ext>
            </a:extLst>
          </p:cNvPr>
          <p:cNvPicPr>
            <a:picLocks noChangeAspect="1"/>
          </p:cNvPicPr>
          <p:nvPr/>
        </p:nvPicPr>
        <p:blipFill>
          <a:blip r:embed="rId6"/>
          <a:stretch>
            <a:fillRect/>
          </a:stretch>
        </p:blipFill>
        <p:spPr>
          <a:xfrm>
            <a:off x="3595168" y="2432296"/>
            <a:ext cx="1389918" cy="1389918"/>
          </a:xfrm>
          <a:prstGeom prst="rect">
            <a:avLst/>
          </a:prstGeom>
        </p:spPr>
      </p:pic>
      <p:pic>
        <p:nvPicPr>
          <p:cNvPr id="20" name="Image 19" descr="Une image contenant Graphique, symbole, Police, clipart&#10;&#10;Description générée automatiquement">
            <a:extLst>
              <a:ext uri="{FF2B5EF4-FFF2-40B4-BE49-F238E27FC236}">
                <a16:creationId xmlns:a16="http://schemas.microsoft.com/office/drawing/2014/main" id="{E44FF0ED-CF23-64CA-39E0-E0B8AA213E1D}"/>
              </a:ext>
            </a:extLst>
          </p:cNvPr>
          <p:cNvPicPr>
            <a:picLocks noChangeAspect="1"/>
          </p:cNvPicPr>
          <p:nvPr/>
        </p:nvPicPr>
        <p:blipFill>
          <a:blip r:embed="rId7"/>
          <a:stretch>
            <a:fillRect/>
          </a:stretch>
        </p:blipFill>
        <p:spPr>
          <a:xfrm>
            <a:off x="5837872" y="1045562"/>
            <a:ext cx="1524314" cy="1524314"/>
          </a:xfrm>
          <a:prstGeom prst="rect">
            <a:avLst/>
          </a:prstGeom>
        </p:spPr>
      </p:pic>
      <p:pic>
        <p:nvPicPr>
          <p:cNvPr id="22" name="Image 21" descr="Une image contenant cercle, Graphique, logo, symbole&#10;&#10;Description générée automatiquement">
            <a:extLst>
              <a:ext uri="{FF2B5EF4-FFF2-40B4-BE49-F238E27FC236}">
                <a16:creationId xmlns:a16="http://schemas.microsoft.com/office/drawing/2014/main" id="{D9FD8099-6B93-3E4D-F817-AB0F5B3ED5AE}"/>
              </a:ext>
            </a:extLst>
          </p:cNvPr>
          <p:cNvPicPr>
            <a:picLocks noChangeAspect="1"/>
          </p:cNvPicPr>
          <p:nvPr/>
        </p:nvPicPr>
        <p:blipFill>
          <a:blip r:embed="rId8"/>
          <a:stretch>
            <a:fillRect/>
          </a:stretch>
        </p:blipFill>
        <p:spPr>
          <a:xfrm>
            <a:off x="4177104" y="3849960"/>
            <a:ext cx="1403983" cy="1403983"/>
          </a:xfrm>
          <a:prstGeom prst="rect">
            <a:avLst/>
          </a:prstGeom>
        </p:spPr>
      </p:pic>
      <p:pic>
        <p:nvPicPr>
          <p:cNvPr id="24" name="Image 23" descr="Une image contenant Police, Graphique, logo, cercle&#10;&#10;Description générée automatiquement">
            <a:extLst>
              <a:ext uri="{FF2B5EF4-FFF2-40B4-BE49-F238E27FC236}">
                <a16:creationId xmlns:a16="http://schemas.microsoft.com/office/drawing/2014/main" id="{8F67C2AD-34E8-E435-FA27-872BC4EAE88D}"/>
              </a:ext>
            </a:extLst>
          </p:cNvPr>
          <p:cNvPicPr>
            <a:picLocks noChangeAspect="1"/>
          </p:cNvPicPr>
          <p:nvPr/>
        </p:nvPicPr>
        <p:blipFill>
          <a:blip r:embed="rId9"/>
          <a:stretch>
            <a:fillRect/>
          </a:stretch>
        </p:blipFill>
        <p:spPr>
          <a:xfrm>
            <a:off x="3113440" y="1093279"/>
            <a:ext cx="1389918" cy="1389918"/>
          </a:xfrm>
          <a:prstGeom prst="rect">
            <a:avLst/>
          </a:prstGeom>
        </p:spPr>
      </p:pic>
      <p:pic>
        <p:nvPicPr>
          <p:cNvPr id="26" name="Image 25" descr="Une image contenant symbole, logo, cercle, Graphique&#10;&#10;Description générée automatiquement">
            <a:extLst>
              <a:ext uri="{FF2B5EF4-FFF2-40B4-BE49-F238E27FC236}">
                <a16:creationId xmlns:a16="http://schemas.microsoft.com/office/drawing/2014/main" id="{008496A9-69B3-7197-CC1D-5044598BA87D}"/>
              </a:ext>
            </a:extLst>
          </p:cNvPr>
          <p:cNvPicPr>
            <a:picLocks noChangeAspect="1"/>
          </p:cNvPicPr>
          <p:nvPr/>
        </p:nvPicPr>
        <p:blipFill>
          <a:blip r:embed="rId10"/>
          <a:stretch>
            <a:fillRect/>
          </a:stretch>
        </p:blipFill>
        <p:spPr>
          <a:xfrm>
            <a:off x="7080889" y="2294580"/>
            <a:ext cx="1528781" cy="1528781"/>
          </a:xfrm>
          <a:prstGeom prst="rect">
            <a:avLst/>
          </a:prstGeom>
        </p:spPr>
      </p:pic>
      <p:pic>
        <p:nvPicPr>
          <p:cNvPr id="28" name="Image 27" descr="Une image contenant Graphique, logo, Police, symbole&#10;&#10;Description générée automatiquement">
            <a:extLst>
              <a:ext uri="{FF2B5EF4-FFF2-40B4-BE49-F238E27FC236}">
                <a16:creationId xmlns:a16="http://schemas.microsoft.com/office/drawing/2014/main" id="{4A11D17C-C2B2-38D8-6978-6391133A9C96}"/>
              </a:ext>
            </a:extLst>
          </p:cNvPr>
          <p:cNvPicPr>
            <a:picLocks noChangeAspect="1"/>
          </p:cNvPicPr>
          <p:nvPr/>
        </p:nvPicPr>
        <p:blipFill>
          <a:blip r:embed="rId11"/>
          <a:stretch>
            <a:fillRect/>
          </a:stretch>
        </p:blipFill>
        <p:spPr>
          <a:xfrm>
            <a:off x="5934130" y="2374346"/>
            <a:ext cx="1424035" cy="1424035"/>
          </a:xfrm>
          <a:prstGeom prst="rect">
            <a:avLst/>
          </a:prstGeom>
        </p:spPr>
      </p:pic>
      <p:pic>
        <p:nvPicPr>
          <p:cNvPr id="30" name="Image 29" descr="Une image contenant Graphique, Police, logo, cercle&#10;&#10;Description générée automatiquement">
            <a:extLst>
              <a:ext uri="{FF2B5EF4-FFF2-40B4-BE49-F238E27FC236}">
                <a16:creationId xmlns:a16="http://schemas.microsoft.com/office/drawing/2014/main" id="{52BF7F24-F920-F657-674E-CE5AD7B95AB4}"/>
              </a:ext>
            </a:extLst>
          </p:cNvPr>
          <p:cNvPicPr>
            <a:picLocks noChangeAspect="1"/>
          </p:cNvPicPr>
          <p:nvPr/>
        </p:nvPicPr>
        <p:blipFill>
          <a:blip r:embed="rId12"/>
          <a:stretch>
            <a:fillRect/>
          </a:stretch>
        </p:blipFill>
        <p:spPr>
          <a:xfrm>
            <a:off x="3083851" y="5227585"/>
            <a:ext cx="1376366" cy="1376366"/>
          </a:xfrm>
          <a:prstGeom prst="rect">
            <a:avLst/>
          </a:prstGeom>
        </p:spPr>
      </p:pic>
      <p:pic>
        <p:nvPicPr>
          <p:cNvPr id="32" name="Image 31" descr="Une image contenant cercle, Graphique, logo, graphisme&#10;&#10;Description générée automatiquement">
            <a:extLst>
              <a:ext uri="{FF2B5EF4-FFF2-40B4-BE49-F238E27FC236}">
                <a16:creationId xmlns:a16="http://schemas.microsoft.com/office/drawing/2014/main" id="{E3B869E3-14B5-7CC9-E61F-E85171B22D6C}"/>
              </a:ext>
            </a:extLst>
          </p:cNvPr>
          <p:cNvPicPr>
            <a:picLocks noChangeAspect="1"/>
          </p:cNvPicPr>
          <p:nvPr/>
        </p:nvPicPr>
        <p:blipFill>
          <a:blip r:embed="rId13"/>
          <a:stretch>
            <a:fillRect/>
          </a:stretch>
        </p:blipFill>
        <p:spPr>
          <a:xfrm>
            <a:off x="7204332" y="972333"/>
            <a:ext cx="1565597" cy="1565597"/>
          </a:xfrm>
          <a:prstGeom prst="rect">
            <a:avLst/>
          </a:prstGeom>
        </p:spPr>
      </p:pic>
      <p:pic>
        <p:nvPicPr>
          <p:cNvPr id="34" name="Image 33" descr="Une image contenant Graphique, Police, logo, cercle&#10;&#10;Description générée automatiquement">
            <a:extLst>
              <a:ext uri="{FF2B5EF4-FFF2-40B4-BE49-F238E27FC236}">
                <a16:creationId xmlns:a16="http://schemas.microsoft.com/office/drawing/2014/main" id="{22B5F37E-749B-7B0E-EE90-A6613E206FFE}"/>
              </a:ext>
            </a:extLst>
          </p:cNvPr>
          <p:cNvPicPr>
            <a:picLocks noChangeAspect="1"/>
          </p:cNvPicPr>
          <p:nvPr/>
        </p:nvPicPr>
        <p:blipFill>
          <a:blip r:embed="rId14"/>
          <a:stretch>
            <a:fillRect/>
          </a:stretch>
        </p:blipFill>
        <p:spPr>
          <a:xfrm>
            <a:off x="1790467" y="5241575"/>
            <a:ext cx="1389918" cy="1389918"/>
          </a:xfrm>
          <a:prstGeom prst="rect">
            <a:avLst/>
          </a:prstGeom>
        </p:spPr>
      </p:pic>
      <p:pic>
        <p:nvPicPr>
          <p:cNvPr id="36" name="Image 35" descr="Une image contenant Police, Graphique, logo, symbole&#10;&#10;Description générée automatiquement">
            <a:extLst>
              <a:ext uri="{FF2B5EF4-FFF2-40B4-BE49-F238E27FC236}">
                <a16:creationId xmlns:a16="http://schemas.microsoft.com/office/drawing/2014/main" id="{4FFD7EB7-6B7C-22F1-9297-DDC4B9AAED30}"/>
              </a:ext>
            </a:extLst>
          </p:cNvPr>
          <p:cNvPicPr>
            <a:picLocks noChangeAspect="1"/>
          </p:cNvPicPr>
          <p:nvPr/>
        </p:nvPicPr>
        <p:blipFill>
          <a:blip r:embed="rId15"/>
          <a:stretch>
            <a:fillRect/>
          </a:stretch>
        </p:blipFill>
        <p:spPr>
          <a:xfrm>
            <a:off x="4452281" y="1058319"/>
            <a:ext cx="1448519" cy="1448519"/>
          </a:xfrm>
          <a:prstGeom prst="rect">
            <a:avLst/>
          </a:prstGeom>
        </p:spPr>
      </p:pic>
      <p:pic>
        <p:nvPicPr>
          <p:cNvPr id="38" name="Image 37" descr="Une image contenant Graphique, symbole, logo, Police&#10;&#10;Description générée automatiquement">
            <a:extLst>
              <a:ext uri="{FF2B5EF4-FFF2-40B4-BE49-F238E27FC236}">
                <a16:creationId xmlns:a16="http://schemas.microsoft.com/office/drawing/2014/main" id="{883DC07C-5E32-2B70-B5A7-CECB9AE08C3A}"/>
              </a:ext>
            </a:extLst>
          </p:cNvPr>
          <p:cNvPicPr>
            <a:picLocks noChangeAspect="1"/>
          </p:cNvPicPr>
          <p:nvPr/>
        </p:nvPicPr>
        <p:blipFill>
          <a:blip r:embed="rId16"/>
          <a:stretch>
            <a:fillRect/>
          </a:stretch>
        </p:blipFill>
        <p:spPr>
          <a:xfrm>
            <a:off x="284715" y="3849777"/>
            <a:ext cx="1448519" cy="1448519"/>
          </a:xfrm>
          <a:prstGeom prst="rect">
            <a:avLst/>
          </a:prstGeom>
        </p:spPr>
      </p:pic>
      <p:pic>
        <p:nvPicPr>
          <p:cNvPr id="40" name="Image 39" descr="Une image contenant Graphique, clipart, dessin humoristique, conception&#10;&#10;Description générée automatiquement">
            <a:extLst>
              <a:ext uri="{FF2B5EF4-FFF2-40B4-BE49-F238E27FC236}">
                <a16:creationId xmlns:a16="http://schemas.microsoft.com/office/drawing/2014/main" id="{33004892-FE60-3A5D-1494-C97A5032F2C9}"/>
              </a:ext>
            </a:extLst>
          </p:cNvPr>
          <p:cNvPicPr>
            <a:picLocks noChangeAspect="1"/>
          </p:cNvPicPr>
          <p:nvPr/>
        </p:nvPicPr>
        <p:blipFill>
          <a:blip r:embed="rId17"/>
          <a:stretch>
            <a:fillRect/>
          </a:stretch>
        </p:blipFill>
        <p:spPr>
          <a:xfrm>
            <a:off x="6935989" y="5250770"/>
            <a:ext cx="1456847" cy="1456847"/>
          </a:xfrm>
          <a:prstGeom prst="rect">
            <a:avLst/>
          </a:prstGeom>
        </p:spPr>
      </p:pic>
      <p:pic>
        <p:nvPicPr>
          <p:cNvPr id="42" name="Image 41" descr="Une image contenant Graphique, symbole, Police, cercle&#10;&#10;Description générée automatiquement">
            <a:extLst>
              <a:ext uri="{FF2B5EF4-FFF2-40B4-BE49-F238E27FC236}">
                <a16:creationId xmlns:a16="http://schemas.microsoft.com/office/drawing/2014/main" id="{8A0C93D7-226C-5F1E-7C48-5DD4B4F3A303}"/>
              </a:ext>
            </a:extLst>
          </p:cNvPr>
          <p:cNvPicPr>
            <a:picLocks noChangeAspect="1"/>
          </p:cNvPicPr>
          <p:nvPr/>
        </p:nvPicPr>
        <p:blipFill>
          <a:blip r:embed="rId18"/>
          <a:stretch>
            <a:fillRect/>
          </a:stretch>
        </p:blipFill>
        <p:spPr>
          <a:xfrm>
            <a:off x="4433101" y="5209521"/>
            <a:ext cx="1415315" cy="1415315"/>
          </a:xfrm>
          <a:prstGeom prst="rect">
            <a:avLst/>
          </a:prstGeom>
        </p:spPr>
      </p:pic>
      <p:pic>
        <p:nvPicPr>
          <p:cNvPr id="44" name="Image 43" descr="Une image contenant cercle, Graphique, logo, Police&#10;&#10;Description générée automatiquement">
            <a:extLst>
              <a:ext uri="{FF2B5EF4-FFF2-40B4-BE49-F238E27FC236}">
                <a16:creationId xmlns:a16="http://schemas.microsoft.com/office/drawing/2014/main" id="{D8EA65FF-CAB4-34E2-5400-EC1A3606F08D}"/>
              </a:ext>
            </a:extLst>
          </p:cNvPr>
          <p:cNvPicPr>
            <a:picLocks noChangeAspect="1"/>
          </p:cNvPicPr>
          <p:nvPr/>
        </p:nvPicPr>
        <p:blipFill>
          <a:blip r:embed="rId19"/>
          <a:stretch>
            <a:fillRect/>
          </a:stretch>
        </p:blipFill>
        <p:spPr>
          <a:xfrm>
            <a:off x="5556908" y="3755235"/>
            <a:ext cx="1515792" cy="1515792"/>
          </a:xfrm>
          <a:prstGeom prst="rect">
            <a:avLst/>
          </a:prstGeom>
        </p:spPr>
      </p:pic>
      <p:pic>
        <p:nvPicPr>
          <p:cNvPr id="46" name="Image 45" descr="Une image contenant logo, Graphique, symbole, cercle&#10;&#10;Description générée automatiquement">
            <a:extLst>
              <a:ext uri="{FF2B5EF4-FFF2-40B4-BE49-F238E27FC236}">
                <a16:creationId xmlns:a16="http://schemas.microsoft.com/office/drawing/2014/main" id="{9F0B8BF4-9928-46C3-9F75-0F97DDF4703C}"/>
              </a:ext>
            </a:extLst>
          </p:cNvPr>
          <p:cNvPicPr>
            <a:picLocks noChangeAspect="1"/>
          </p:cNvPicPr>
          <p:nvPr/>
        </p:nvPicPr>
        <p:blipFill>
          <a:blip r:embed="rId20"/>
          <a:stretch>
            <a:fillRect/>
          </a:stretch>
        </p:blipFill>
        <p:spPr>
          <a:xfrm>
            <a:off x="311538" y="1057872"/>
            <a:ext cx="1448519" cy="1448519"/>
          </a:xfrm>
          <a:prstGeom prst="rect">
            <a:avLst/>
          </a:prstGeom>
        </p:spPr>
      </p:pic>
      <p:pic>
        <p:nvPicPr>
          <p:cNvPr id="48" name="Image 47" descr="Une image contenant Graphique, logo, Police, graphisme&#10;&#10;Description générée automatiquement">
            <a:extLst>
              <a:ext uri="{FF2B5EF4-FFF2-40B4-BE49-F238E27FC236}">
                <a16:creationId xmlns:a16="http://schemas.microsoft.com/office/drawing/2014/main" id="{B454CBBC-3C03-B7C8-6415-D21186731B8A}"/>
              </a:ext>
            </a:extLst>
          </p:cNvPr>
          <p:cNvPicPr>
            <a:picLocks noChangeAspect="1"/>
          </p:cNvPicPr>
          <p:nvPr/>
        </p:nvPicPr>
        <p:blipFill>
          <a:blip r:embed="rId21"/>
          <a:stretch>
            <a:fillRect/>
          </a:stretch>
        </p:blipFill>
        <p:spPr>
          <a:xfrm>
            <a:off x="403470" y="5201936"/>
            <a:ext cx="1427665" cy="1427665"/>
          </a:xfrm>
          <a:prstGeom prst="rect">
            <a:avLst/>
          </a:prstGeom>
        </p:spPr>
      </p:pic>
      <p:pic>
        <p:nvPicPr>
          <p:cNvPr id="50" name="Image 49" descr="Une image contenant Graphique, Police, logo, symbole&#10;&#10;Description générée automatiquement">
            <a:extLst>
              <a:ext uri="{FF2B5EF4-FFF2-40B4-BE49-F238E27FC236}">
                <a16:creationId xmlns:a16="http://schemas.microsoft.com/office/drawing/2014/main" id="{D349D28C-9F92-02B7-1864-598F8AD8768D}"/>
              </a:ext>
            </a:extLst>
          </p:cNvPr>
          <p:cNvPicPr>
            <a:picLocks noChangeAspect="1"/>
          </p:cNvPicPr>
          <p:nvPr/>
        </p:nvPicPr>
        <p:blipFill>
          <a:blip r:embed="rId22"/>
          <a:stretch>
            <a:fillRect/>
          </a:stretch>
        </p:blipFill>
        <p:spPr>
          <a:xfrm>
            <a:off x="5722524" y="5269691"/>
            <a:ext cx="1389918" cy="1389918"/>
          </a:xfrm>
          <a:prstGeom prst="rect">
            <a:avLst/>
          </a:prstGeom>
        </p:spPr>
      </p:pic>
      <p:pic>
        <p:nvPicPr>
          <p:cNvPr id="52" name="Image 51" descr="Une image contenant Graphique, cercle, Police, capture d’écran&#10;&#10;Description générée automatiquement">
            <a:extLst>
              <a:ext uri="{FF2B5EF4-FFF2-40B4-BE49-F238E27FC236}">
                <a16:creationId xmlns:a16="http://schemas.microsoft.com/office/drawing/2014/main" id="{80B278BB-A18B-0BE9-45BC-F186B2943F47}"/>
              </a:ext>
            </a:extLst>
          </p:cNvPr>
          <p:cNvPicPr>
            <a:picLocks noChangeAspect="1"/>
          </p:cNvPicPr>
          <p:nvPr/>
        </p:nvPicPr>
        <p:blipFill>
          <a:blip r:embed="rId23"/>
          <a:stretch>
            <a:fillRect/>
          </a:stretch>
        </p:blipFill>
        <p:spPr>
          <a:xfrm>
            <a:off x="1734853" y="1040592"/>
            <a:ext cx="1448519" cy="1448519"/>
          </a:xfrm>
          <a:prstGeom prst="rect">
            <a:avLst/>
          </a:prstGeom>
        </p:spPr>
      </p:pic>
      <p:pic>
        <p:nvPicPr>
          <p:cNvPr id="54" name="Image 53" descr="Une image contenant Graphique, Police, logo, symbole&#10;&#10;Description générée automatiquement">
            <a:extLst>
              <a:ext uri="{FF2B5EF4-FFF2-40B4-BE49-F238E27FC236}">
                <a16:creationId xmlns:a16="http://schemas.microsoft.com/office/drawing/2014/main" id="{60209A59-391C-7AF7-F6AA-52FBAFAF28AA}"/>
              </a:ext>
            </a:extLst>
          </p:cNvPr>
          <p:cNvPicPr>
            <a:picLocks noChangeAspect="1"/>
          </p:cNvPicPr>
          <p:nvPr/>
        </p:nvPicPr>
        <p:blipFill>
          <a:blip r:embed="rId24"/>
          <a:stretch>
            <a:fillRect/>
          </a:stretch>
        </p:blipFill>
        <p:spPr>
          <a:xfrm>
            <a:off x="1377454" y="2438679"/>
            <a:ext cx="1376366" cy="1376366"/>
          </a:xfrm>
          <a:prstGeom prst="rect">
            <a:avLst/>
          </a:prstGeom>
        </p:spPr>
      </p:pic>
      <p:pic>
        <p:nvPicPr>
          <p:cNvPr id="56" name="Image 55" descr="Une image contenant Graphique, cercle, Police, logo&#10;&#10;Description générée automatiquement">
            <a:extLst>
              <a:ext uri="{FF2B5EF4-FFF2-40B4-BE49-F238E27FC236}">
                <a16:creationId xmlns:a16="http://schemas.microsoft.com/office/drawing/2014/main" id="{C02DBFBE-744E-B062-4230-6B7D1CC8376C}"/>
              </a:ext>
            </a:extLst>
          </p:cNvPr>
          <p:cNvPicPr>
            <a:picLocks noChangeAspect="1"/>
          </p:cNvPicPr>
          <p:nvPr/>
        </p:nvPicPr>
        <p:blipFill>
          <a:blip r:embed="rId25"/>
          <a:stretch>
            <a:fillRect/>
          </a:stretch>
        </p:blipFill>
        <p:spPr>
          <a:xfrm>
            <a:off x="4722390" y="2362359"/>
            <a:ext cx="1481347" cy="1481347"/>
          </a:xfrm>
          <a:prstGeom prst="rect">
            <a:avLst/>
          </a:prstGeom>
        </p:spPr>
      </p:pic>
      <p:pic>
        <p:nvPicPr>
          <p:cNvPr id="60" name="Image 59" descr="Une image contenant Graphique, clipart, conception&#10;&#10;Description générée automatiquement">
            <a:extLst>
              <a:ext uri="{FF2B5EF4-FFF2-40B4-BE49-F238E27FC236}">
                <a16:creationId xmlns:a16="http://schemas.microsoft.com/office/drawing/2014/main" id="{CA4EAA1E-AADE-E413-2A7B-5E1045A9A848}"/>
              </a:ext>
            </a:extLst>
          </p:cNvPr>
          <p:cNvPicPr>
            <a:picLocks noChangeAspect="1"/>
          </p:cNvPicPr>
          <p:nvPr/>
        </p:nvPicPr>
        <p:blipFill>
          <a:blip r:embed="rId26"/>
          <a:stretch>
            <a:fillRect/>
          </a:stretch>
        </p:blipFill>
        <p:spPr>
          <a:xfrm>
            <a:off x="2879354" y="3808988"/>
            <a:ext cx="1446465" cy="1446465"/>
          </a:xfrm>
          <a:prstGeom prst="rect">
            <a:avLst/>
          </a:prstGeom>
        </p:spPr>
      </p:pic>
      <p:pic>
        <p:nvPicPr>
          <p:cNvPr id="62" name="Image 61">
            <a:extLst>
              <a:ext uri="{FF2B5EF4-FFF2-40B4-BE49-F238E27FC236}">
                <a16:creationId xmlns:a16="http://schemas.microsoft.com/office/drawing/2014/main" id="{F3A48818-4D1C-565E-8510-5A7A63BD8021}"/>
              </a:ext>
            </a:extLst>
          </p:cNvPr>
          <p:cNvPicPr>
            <a:picLocks noChangeAspect="1"/>
          </p:cNvPicPr>
          <p:nvPr/>
        </p:nvPicPr>
        <p:blipFill>
          <a:blip r:embed="rId27"/>
          <a:stretch>
            <a:fillRect/>
          </a:stretch>
        </p:blipFill>
        <p:spPr>
          <a:xfrm>
            <a:off x="6984414" y="3697533"/>
            <a:ext cx="1569900" cy="1569900"/>
          </a:xfrm>
          <a:prstGeom prst="rect">
            <a:avLst/>
          </a:prstGeom>
        </p:spPr>
      </p:pic>
    </p:spTree>
    <p:extLst>
      <p:ext uri="{BB962C8B-B14F-4D97-AF65-F5344CB8AC3E}">
        <p14:creationId xmlns:p14="http://schemas.microsoft.com/office/powerpoint/2010/main" val="4096670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91C03F4-D45C-7B48-B9F6-65EAC4B0B6B5}"/>
              </a:ext>
            </a:extLst>
          </p:cNvPr>
          <p:cNvSpPr txBox="1"/>
          <p:nvPr/>
        </p:nvSpPr>
        <p:spPr>
          <a:xfrm>
            <a:off x="539552" y="309887"/>
            <a:ext cx="7920880" cy="769441"/>
          </a:xfrm>
          <a:prstGeom prst="rect">
            <a:avLst/>
          </a:prstGeom>
          <a:noFill/>
        </p:spPr>
        <p:txBody>
          <a:bodyPr wrap="square" rtlCol="0">
            <a:spAutoFit/>
          </a:bodyPr>
          <a:lstStyle/>
          <a:p>
            <a:r>
              <a:rPr lang="fr-FR" sz="4400" b="1" cap="small" dirty="0">
                <a:solidFill>
                  <a:schemeClr val="accent1">
                    <a:lumMod val="75000"/>
                  </a:schemeClr>
                </a:solidFill>
                <a:latin typeface="Tw Cen MT" panose="020B0602020104020603" pitchFamily="34" charset="77"/>
              </a:rPr>
              <a:t>Définitions et chiffres clés</a:t>
            </a:r>
            <a:endParaRPr lang="fr-FR" sz="6000" b="1" cap="small"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95B5910F-18D0-AC4C-91D7-D26ED7050F8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4E2311-DCD5-7393-59A0-E09E2A0F4A3E}"/>
              </a:ext>
            </a:extLst>
          </p:cNvPr>
          <p:cNvSpPr/>
          <p:nvPr/>
        </p:nvSpPr>
        <p:spPr>
          <a:xfrm>
            <a:off x="6774511" y="5597718"/>
            <a:ext cx="675862" cy="636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42FAE42-543C-FAF1-E467-C2982D30D3AF}"/>
              </a:ext>
            </a:extLst>
          </p:cNvPr>
          <p:cNvSpPr/>
          <p:nvPr/>
        </p:nvSpPr>
        <p:spPr>
          <a:xfrm>
            <a:off x="6539948" y="1459108"/>
            <a:ext cx="711642" cy="673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B561F8F-D470-D017-790C-D58F36848B7A}"/>
              </a:ext>
            </a:extLst>
          </p:cNvPr>
          <p:cNvSpPr/>
          <p:nvPr/>
        </p:nvSpPr>
        <p:spPr>
          <a:xfrm>
            <a:off x="4977517" y="2822713"/>
            <a:ext cx="675862" cy="763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Police, Graphique, logo, cercle&#10;&#10;Description générée automatiquement">
            <a:extLst>
              <a:ext uri="{FF2B5EF4-FFF2-40B4-BE49-F238E27FC236}">
                <a16:creationId xmlns:a16="http://schemas.microsoft.com/office/drawing/2014/main" id="{9EA9CF8E-CE85-0D7B-891D-6858EB06859E}"/>
              </a:ext>
            </a:extLst>
          </p:cNvPr>
          <p:cNvPicPr>
            <a:picLocks noChangeAspect="1"/>
          </p:cNvPicPr>
          <p:nvPr/>
        </p:nvPicPr>
        <p:blipFill>
          <a:blip r:embed="rId3"/>
          <a:stretch>
            <a:fillRect/>
          </a:stretch>
        </p:blipFill>
        <p:spPr>
          <a:xfrm>
            <a:off x="151720" y="2452089"/>
            <a:ext cx="1376366" cy="1376366"/>
          </a:xfrm>
          <a:prstGeom prst="rect">
            <a:avLst/>
          </a:prstGeom>
        </p:spPr>
      </p:pic>
      <p:pic>
        <p:nvPicPr>
          <p:cNvPr id="14" name="Image 13" descr="Une image contenant Graphique, dessin humoristique, clipart&#10;&#10;Description générée automatiquement">
            <a:extLst>
              <a:ext uri="{FF2B5EF4-FFF2-40B4-BE49-F238E27FC236}">
                <a16:creationId xmlns:a16="http://schemas.microsoft.com/office/drawing/2014/main" id="{CED13843-7835-828A-403F-FD5D200B0B7A}"/>
              </a:ext>
            </a:extLst>
          </p:cNvPr>
          <p:cNvPicPr>
            <a:picLocks noChangeAspect="1"/>
          </p:cNvPicPr>
          <p:nvPr/>
        </p:nvPicPr>
        <p:blipFill>
          <a:blip r:embed="rId4"/>
          <a:stretch>
            <a:fillRect/>
          </a:stretch>
        </p:blipFill>
        <p:spPr>
          <a:xfrm>
            <a:off x="2479090" y="2424249"/>
            <a:ext cx="1389918" cy="1389918"/>
          </a:xfrm>
          <a:prstGeom prst="rect">
            <a:avLst/>
          </a:prstGeom>
        </p:spPr>
      </p:pic>
      <p:pic>
        <p:nvPicPr>
          <p:cNvPr id="16" name="Image 15" descr="Une image contenant symbole, Graphique, logo, cœur&#10;&#10;Description générée automatiquement">
            <a:extLst>
              <a:ext uri="{FF2B5EF4-FFF2-40B4-BE49-F238E27FC236}">
                <a16:creationId xmlns:a16="http://schemas.microsoft.com/office/drawing/2014/main" id="{B7616965-30D7-027B-6E02-7E9163AC2C9C}"/>
              </a:ext>
            </a:extLst>
          </p:cNvPr>
          <p:cNvPicPr>
            <a:picLocks noChangeAspect="1"/>
          </p:cNvPicPr>
          <p:nvPr/>
        </p:nvPicPr>
        <p:blipFill>
          <a:blip r:embed="rId5"/>
          <a:stretch>
            <a:fillRect/>
          </a:stretch>
        </p:blipFill>
        <p:spPr>
          <a:xfrm>
            <a:off x="1540578" y="3828719"/>
            <a:ext cx="1446464" cy="1446464"/>
          </a:xfrm>
          <a:prstGeom prst="rect">
            <a:avLst/>
          </a:prstGeom>
        </p:spPr>
      </p:pic>
      <p:pic>
        <p:nvPicPr>
          <p:cNvPr id="18" name="Image 17" descr="Une image contenant Graphique, symbole&#10;&#10;Description générée automatiquement">
            <a:extLst>
              <a:ext uri="{FF2B5EF4-FFF2-40B4-BE49-F238E27FC236}">
                <a16:creationId xmlns:a16="http://schemas.microsoft.com/office/drawing/2014/main" id="{61D16164-69C7-57BB-58FE-71EF7D516AAA}"/>
              </a:ext>
            </a:extLst>
          </p:cNvPr>
          <p:cNvPicPr>
            <a:picLocks noChangeAspect="1"/>
          </p:cNvPicPr>
          <p:nvPr/>
        </p:nvPicPr>
        <p:blipFill>
          <a:blip r:embed="rId6"/>
          <a:stretch>
            <a:fillRect/>
          </a:stretch>
        </p:blipFill>
        <p:spPr>
          <a:xfrm>
            <a:off x="3595168" y="2432296"/>
            <a:ext cx="1389918" cy="1389918"/>
          </a:xfrm>
          <a:prstGeom prst="rect">
            <a:avLst/>
          </a:prstGeom>
        </p:spPr>
      </p:pic>
      <p:pic>
        <p:nvPicPr>
          <p:cNvPr id="20" name="Image 19" descr="Une image contenant Graphique, symbole, Police, clipart&#10;&#10;Description générée automatiquement">
            <a:extLst>
              <a:ext uri="{FF2B5EF4-FFF2-40B4-BE49-F238E27FC236}">
                <a16:creationId xmlns:a16="http://schemas.microsoft.com/office/drawing/2014/main" id="{E44FF0ED-CF23-64CA-39E0-E0B8AA213E1D}"/>
              </a:ext>
            </a:extLst>
          </p:cNvPr>
          <p:cNvPicPr>
            <a:picLocks noChangeAspect="1"/>
          </p:cNvPicPr>
          <p:nvPr/>
        </p:nvPicPr>
        <p:blipFill>
          <a:blip r:embed="rId7"/>
          <a:stretch>
            <a:fillRect/>
          </a:stretch>
        </p:blipFill>
        <p:spPr>
          <a:xfrm>
            <a:off x="5837872" y="1045562"/>
            <a:ext cx="1524314" cy="1524314"/>
          </a:xfrm>
          <a:prstGeom prst="rect">
            <a:avLst/>
          </a:prstGeom>
        </p:spPr>
      </p:pic>
      <p:pic>
        <p:nvPicPr>
          <p:cNvPr id="22" name="Image 21" descr="Une image contenant cercle, Graphique, logo, symbole&#10;&#10;Description générée automatiquement">
            <a:extLst>
              <a:ext uri="{FF2B5EF4-FFF2-40B4-BE49-F238E27FC236}">
                <a16:creationId xmlns:a16="http://schemas.microsoft.com/office/drawing/2014/main" id="{D9FD8099-6B93-3E4D-F817-AB0F5B3ED5AE}"/>
              </a:ext>
            </a:extLst>
          </p:cNvPr>
          <p:cNvPicPr>
            <a:picLocks noChangeAspect="1"/>
          </p:cNvPicPr>
          <p:nvPr/>
        </p:nvPicPr>
        <p:blipFill>
          <a:blip r:embed="rId8"/>
          <a:stretch>
            <a:fillRect/>
          </a:stretch>
        </p:blipFill>
        <p:spPr>
          <a:xfrm>
            <a:off x="4177104" y="3849960"/>
            <a:ext cx="1403983" cy="1403983"/>
          </a:xfrm>
          <a:prstGeom prst="rect">
            <a:avLst/>
          </a:prstGeom>
        </p:spPr>
      </p:pic>
      <p:pic>
        <p:nvPicPr>
          <p:cNvPr id="24" name="Image 23" descr="Une image contenant Police, Graphique, logo, cercle&#10;&#10;Description générée automatiquement">
            <a:extLst>
              <a:ext uri="{FF2B5EF4-FFF2-40B4-BE49-F238E27FC236}">
                <a16:creationId xmlns:a16="http://schemas.microsoft.com/office/drawing/2014/main" id="{8F67C2AD-34E8-E435-FA27-872BC4EAE88D}"/>
              </a:ext>
            </a:extLst>
          </p:cNvPr>
          <p:cNvPicPr>
            <a:picLocks noChangeAspect="1"/>
          </p:cNvPicPr>
          <p:nvPr/>
        </p:nvPicPr>
        <p:blipFill>
          <a:blip r:embed="rId9"/>
          <a:stretch>
            <a:fillRect/>
          </a:stretch>
        </p:blipFill>
        <p:spPr>
          <a:xfrm>
            <a:off x="3113440" y="1093279"/>
            <a:ext cx="1389918" cy="1389918"/>
          </a:xfrm>
          <a:prstGeom prst="rect">
            <a:avLst/>
          </a:prstGeom>
        </p:spPr>
      </p:pic>
      <p:pic>
        <p:nvPicPr>
          <p:cNvPr id="26" name="Image 25" descr="Une image contenant symbole, logo, cercle, Graphique&#10;&#10;Description générée automatiquement">
            <a:extLst>
              <a:ext uri="{FF2B5EF4-FFF2-40B4-BE49-F238E27FC236}">
                <a16:creationId xmlns:a16="http://schemas.microsoft.com/office/drawing/2014/main" id="{008496A9-69B3-7197-CC1D-5044598BA87D}"/>
              </a:ext>
            </a:extLst>
          </p:cNvPr>
          <p:cNvPicPr>
            <a:picLocks noChangeAspect="1"/>
          </p:cNvPicPr>
          <p:nvPr/>
        </p:nvPicPr>
        <p:blipFill>
          <a:blip r:embed="rId10"/>
          <a:stretch>
            <a:fillRect/>
          </a:stretch>
        </p:blipFill>
        <p:spPr>
          <a:xfrm>
            <a:off x="7080889" y="2294580"/>
            <a:ext cx="1528781" cy="1528781"/>
          </a:xfrm>
          <a:prstGeom prst="rect">
            <a:avLst/>
          </a:prstGeom>
        </p:spPr>
      </p:pic>
      <p:pic>
        <p:nvPicPr>
          <p:cNvPr id="28" name="Image 27" descr="Une image contenant Graphique, logo, Police, symbole&#10;&#10;Description générée automatiquement">
            <a:extLst>
              <a:ext uri="{FF2B5EF4-FFF2-40B4-BE49-F238E27FC236}">
                <a16:creationId xmlns:a16="http://schemas.microsoft.com/office/drawing/2014/main" id="{4A11D17C-C2B2-38D8-6978-6391133A9C96}"/>
              </a:ext>
            </a:extLst>
          </p:cNvPr>
          <p:cNvPicPr>
            <a:picLocks noChangeAspect="1"/>
          </p:cNvPicPr>
          <p:nvPr/>
        </p:nvPicPr>
        <p:blipFill>
          <a:blip r:embed="rId11"/>
          <a:stretch>
            <a:fillRect/>
          </a:stretch>
        </p:blipFill>
        <p:spPr>
          <a:xfrm>
            <a:off x="5934130" y="2374346"/>
            <a:ext cx="1424035" cy="1424035"/>
          </a:xfrm>
          <a:prstGeom prst="rect">
            <a:avLst/>
          </a:prstGeom>
        </p:spPr>
      </p:pic>
      <p:pic>
        <p:nvPicPr>
          <p:cNvPr id="30" name="Image 29" descr="Une image contenant Graphique, Police, logo, cercle&#10;&#10;Description générée automatiquement">
            <a:extLst>
              <a:ext uri="{FF2B5EF4-FFF2-40B4-BE49-F238E27FC236}">
                <a16:creationId xmlns:a16="http://schemas.microsoft.com/office/drawing/2014/main" id="{52BF7F24-F920-F657-674E-CE5AD7B95AB4}"/>
              </a:ext>
            </a:extLst>
          </p:cNvPr>
          <p:cNvPicPr>
            <a:picLocks noChangeAspect="1"/>
          </p:cNvPicPr>
          <p:nvPr/>
        </p:nvPicPr>
        <p:blipFill>
          <a:blip r:embed="rId12"/>
          <a:stretch>
            <a:fillRect/>
          </a:stretch>
        </p:blipFill>
        <p:spPr>
          <a:xfrm>
            <a:off x="3083851" y="5227585"/>
            <a:ext cx="1376366" cy="1376366"/>
          </a:xfrm>
          <a:prstGeom prst="rect">
            <a:avLst/>
          </a:prstGeom>
        </p:spPr>
      </p:pic>
      <p:pic>
        <p:nvPicPr>
          <p:cNvPr id="32" name="Image 31" descr="Une image contenant cercle, Graphique, logo, graphisme&#10;&#10;Description générée automatiquement">
            <a:extLst>
              <a:ext uri="{FF2B5EF4-FFF2-40B4-BE49-F238E27FC236}">
                <a16:creationId xmlns:a16="http://schemas.microsoft.com/office/drawing/2014/main" id="{E3B869E3-14B5-7CC9-E61F-E85171B22D6C}"/>
              </a:ext>
            </a:extLst>
          </p:cNvPr>
          <p:cNvPicPr>
            <a:picLocks noChangeAspect="1"/>
          </p:cNvPicPr>
          <p:nvPr/>
        </p:nvPicPr>
        <p:blipFill>
          <a:blip r:embed="rId13"/>
          <a:stretch>
            <a:fillRect/>
          </a:stretch>
        </p:blipFill>
        <p:spPr>
          <a:xfrm>
            <a:off x="7204332" y="972333"/>
            <a:ext cx="1565597" cy="1565597"/>
          </a:xfrm>
          <a:prstGeom prst="rect">
            <a:avLst/>
          </a:prstGeom>
        </p:spPr>
      </p:pic>
      <p:pic>
        <p:nvPicPr>
          <p:cNvPr id="34" name="Image 33" descr="Une image contenant Graphique, Police, logo, cercle&#10;&#10;Description générée automatiquement">
            <a:extLst>
              <a:ext uri="{FF2B5EF4-FFF2-40B4-BE49-F238E27FC236}">
                <a16:creationId xmlns:a16="http://schemas.microsoft.com/office/drawing/2014/main" id="{22B5F37E-749B-7B0E-EE90-A6613E206FFE}"/>
              </a:ext>
            </a:extLst>
          </p:cNvPr>
          <p:cNvPicPr>
            <a:picLocks noChangeAspect="1"/>
          </p:cNvPicPr>
          <p:nvPr/>
        </p:nvPicPr>
        <p:blipFill>
          <a:blip r:embed="rId14"/>
          <a:stretch>
            <a:fillRect/>
          </a:stretch>
        </p:blipFill>
        <p:spPr>
          <a:xfrm>
            <a:off x="1790467" y="5241575"/>
            <a:ext cx="1389918" cy="1389918"/>
          </a:xfrm>
          <a:prstGeom prst="rect">
            <a:avLst/>
          </a:prstGeom>
        </p:spPr>
      </p:pic>
      <p:pic>
        <p:nvPicPr>
          <p:cNvPr id="36" name="Image 35" descr="Une image contenant Police, Graphique, logo, symbole&#10;&#10;Description générée automatiquement">
            <a:extLst>
              <a:ext uri="{FF2B5EF4-FFF2-40B4-BE49-F238E27FC236}">
                <a16:creationId xmlns:a16="http://schemas.microsoft.com/office/drawing/2014/main" id="{4FFD7EB7-6B7C-22F1-9297-DDC4B9AAED30}"/>
              </a:ext>
            </a:extLst>
          </p:cNvPr>
          <p:cNvPicPr>
            <a:picLocks noChangeAspect="1"/>
          </p:cNvPicPr>
          <p:nvPr/>
        </p:nvPicPr>
        <p:blipFill>
          <a:blip r:embed="rId15"/>
          <a:stretch>
            <a:fillRect/>
          </a:stretch>
        </p:blipFill>
        <p:spPr>
          <a:xfrm>
            <a:off x="4452281" y="1058319"/>
            <a:ext cx="1448519" cy="1448519"/>
          </a:xfrm>
          <a:prstGeom prst="rect">
            <a:avLst/>
          </a:prstGeom>
        </p:spPr>
      </p:pic>
      <p:pic>
        <p:nvPicPr>
          <p:cNvPr id="38" name="Image 37" descr="Une image contenant Graphique, symbole, logo, Police&#10;&#10;Description générée automatiquement">
            <a:extLst>
              <a:ext uri="{FF2B5EF4-FFF2-40B4-BE49-F238E27FC236}">
                <a16:creationId xmlns:a16="http://schemas.microsoft.com/office/drawing/2014/main" id="{883DC07C-5E32-2B70-B5A7-CECB9AE08C3A}"/>
              </a:ext>
            </a:extLst>
          </p:cNvPr>
          <p:cNvPicPr>
            <a:picLocks noChangeAspect="1"/>
          </p:cNvPicPr>
          <p:nvPr/>
        </p:nvPicPr>
        <p:blipFill>
          <a:blip r:embed="rId16"/>
          <a:stretch>
            <a:fillRect/>
          </a:stretch>
        </p:blipFill>
        <p:spPr>
          <a:xfrm>
            <a:off x="284715" y="3849777"/>
            <a:ext cx="1448519" cy="1448519"/>
          </a:xfrm>
          <a:prstGeom prst="rect">
            <a:avLst/>
          </a:prstGeom>
        </p:spPr>
      </p:pic>
      <p:pic>
        <p:nvPicPr>
          <p:cNvPr id="40" name="Image 39" descr="Une image contenant Graphique, clipart, dessin humoristique, conception&#10;&#10;Description générée automatiquement">
            <a:extLst>
              <a:ext uri="{FF2B5EF4-FFF2-40B4-BE49-F238E27FC236}">
                <a16:creationId xmlns:a16="http://schemas.microsoft.com/office/drawing/2014/main" id="{33004892-FE60-3A5D-1494-C97A5032F2C9}"/>
              </a:ext>
            </a:extLst>
          </p:cNvPr>
          <p:cNvPicPr>
            <a:picLocks noChangeAspect="1"/>
          </p:cNvPicPr>
          <p:nvPr/>
        </p:nvPicPr>
        <p:blipFill>
          <a:blip r:embed="rId17"/>
          <a:stretch>
            <a:fillRect/>
          </a:stretch>
        </p:blipFill>
        <p:spPr>
          <a:xfrm>
            <a:off x="6935989" y="5250770"/>
            <a:ext cx="1456847" cy="1456847"/>
          </a:xfrm>
          <a:prstGeom prst="rect">
            <a:avLst/>
          </a:prstGeom>
        </p:spPr>
      </p:pic>
      <p:pic>
        <p:nvPicPr>
          <p:cNvPr id="42" name="Image 41" descr="Une image contenant Graphique, symbole, Police, cercle&#10;&#10;Description générée automatiquement">
            <a:extLst>
              <a:ext uri="{FF2B5EF4-FFF2-40B4-BE49-F238E27FC236}">
                <a16:creationId xmlns:a16="http://schemas.microsoft.com/office/drawing/2014/main" id="{8A0C93D7-226C-5F1E-7C48-5DD4B4F3A303}"/>
              </a:ext>
            </a:extLst>
          </p:cNvPr>
          <p:cNvPicPr>
            <a:picLocks noChangeAspect="1"/>
          </p:cNvPicPr>
          <p:nvPr/>
        </p:nvPicPr>
        <p:blipFill>
          <a:blip r:embed="rId18"/>
          <a:stretch>
            <a:fillRect/>
          </a:stretch>
        </p:blipFill>
        <p:spPr>
          <a:xfrm>
            <a:off x="4433101" y="5209521"/>
            <a:ext cx="1415315" cy="1415315"/>
          </a:xfrm>
          <a:prstGeom prst="rect">
            <a:avLst/>
          </a:prstGeom>
        </p:spPr>
      </p:pic>
      <p:pic>
        <p:nvPicPr>
          <p:cNvPr id="44" name="Image 43" descr="Une image contenant cercle, Graphique, logo, Police&#10;&#10;Description générée automatiquement">
            <a:extLst>
              <a:ext uri="{FF2B5EF4-FFF2-40B4-BE49-F238E27FC236}">
                <a16:creationId xmlns:a16="http://schemas.microsoft.com/office/drawing/2014/main" id="{D8EA65FF-CAB4-34E2-5400-EC1A3606F08D}"/>
              </a:ext>
            </a:extLst>
          </p:cNvPr>
          <p:cNvPicPr>
            <a:picLocks noChangeAspect="1"/>
          </p:cNvPicPr>
          <p:nvPr/>
        </p:nvPicPr>
        <p:blipFill>
          <a:blip r:embed="rId19"/>
          <a:stretch>
            <a:fillRect/>
          </a:stretch>
        </p:blipFill>
        <p:spPr>
          <a:xfrm>
            <a:off x="5556908" y="3755235"/>
            <a:ext cx="1515792" cy="1515792"/>
          </a:xfrm>
          <a:prstGeom prst="rect">
            <a:avLst/>
          </a:prstGeom>
        </p:spPr>
      </p:pic>
      <p:pic>
        <p:nvPicPr>
          <p:cNvPr id="46" name="Image 45" descr="Une image contenant logo, Graphique, symbole, cercle&#10;&#10;Description générée automatiquement">
            <a:extLst>
              <a:ext uri="{FF2B5EF4-FFF2-40B4-BE49-F238E27FC236}">
                <a16:creationId xmlns:a16="http://schemas.microsoft.com/office/drawing/2014/main" id="{9F0B8BF4-9928-46C3-9F75-0F97DDF4703C}"/>
              </a:ext>
            </a:extLst>
          </p:cNvPr>
          <p:cNvPicPr>
            <a:picLocks noChangeAspect="1"/>
          </p:cNvPicPr>
          <p:nvPr/>
        </p:nvPicPr>
        <p:blipFill>
          <a:blip r:embed="rId20"/>
          <a:stretch>
            <a:fillRect/>
          </a:stretch>
        </p:blipFill>
        <p:spPr>
          <a:xfrm>
            <a:off x="311538" y="1057872"/>
            <a:ext cx="1448519" cy="1448519"/>
          </a:xfrm>
          <a:prstGeom prst="rect">
            <a:avLst/>
          </a:prstGeom>
        </p:spPr>
      </p:pic>
      <p:pic>
        <p:nvPicPr>
          <p:cNvPr id="48" name="Image 47" descr="Une image contenant Graphique, logo, Police, graphisme&#10;&#10;Description générée automatiquement">
            <a:extLst>
              <a:ext uri="{FF2B5EF4-FFF2-40B4-BE49-F238E27FC236}">
                <a16:creationId xmlns:a16="http://schemas.microsoft.com/office/drawing/2014/main" id="{B454CBBC-3C03-B7C8-6415-D21186731B8A}"/>
              </a:ext>
            </a:extLst>
          </p:cNvPr>
          <p:cNvPicPr>
            <a:picLocks noChangeAspect="1"/>
          </p:cNvPicPr>
          <p:nvPr/>
        </p:nvPicPr>
        <p:blipFill>
          <a:blip r:embed="rId21"/>
          <a:stretch>
            <a:fillRect/>
          </a:stretch>
        </p:blipFill>
        <p:spPr>
          <a:xfrm>
            <a:off x="403470" y="5201936"/>
            <a:ext cx="1427665" cy="1427665"/>
          </a:xfrm>
          <a:prstGeom prst="rect">
            <a:avLst/>
          </a:prstGeom>
        </p:spPr>
      </p:pic>
      <p:pic>
        <p:nvPicPr>
          <p:cNvPr id="50" name="Image 49" descr="Une image contenant Graphique, Police, logo, symbole&#10;&#10;Description générée automatiquement">
            <a:extLst>
              <a:ext uri="{FF2B5EF4-FFF2-40B4-BE49-F238E27FC236}">
                <a16:creationId xmlns:a16="http://schemas.microsoft.com/office/drawing/2014/main" id="{D349D28C-9F92-02B7-1864-598F8AD8768D}"/>
              </a:ext>
            </a:extLst>
          </p:cNvPr>
          <p:cNvPicPr>
            <a:picLocks noChangeAspect="1"/>
          </p:cNvPicPr>
          <p:nvPr/>
        </p:nvPicPr>
        <p:blipFill>
          <a:blip r:embed="rId22"/>
          <a:stretch>
            <a:fillRect/>
          </a:stretch>
        </p:blipFill>
        <p:spPr>
          <a:xfrm>
            <a:off x="5722524" y="5269691"/>
            <a:ext cx="1389918" cy="1389918"/>
          </a:xfrm>
          <a:prstGeom prst="rect">
            <a:avLst/>
          </a:prstGeom>
        </p:spPr>
      </p:pic>
      <p:pic>
        <p:nvPicPr>
          <p:cNvPr id="52" name="Image 51" descr="Une image contenant Graphique, cercle, Police, capture d’écran&#10;&#10;Description générée automatiquement">
            <a:extLst>
              <a:ext uri="{FF2B5EF4-FFF2-40B4-BE49-F238E27FC236}">
                <a16:creationId xmlns:a16="http://schemas.microsoft.com/office/drawing/2014/main" id="{80B278BB-A18B-0BE9-45BC-F186B2943F47}"/>
              </a:ext>
            </a:extLst>
          </p:cNvPr>
          <p:cNvPicPr>
            <a:picLocks noChangeAspect="1"/>
          </p:cNvPicPr>
          <p:nvPr/>
        </p:nvPicPr>
        <p:blipFill>
          <a:blip r:embed="rId23"/>
          <a:stretch>
            <a:fillRect/>
          </a:stretch>
        </p:blipFill>
        <p:spPr>
          <a:xfrm>
            <a:off x="1734853" y="1040592"/>
            <a:ext cx="1448519" cy="1448519"/>
          </a:xfrm>
          <a:prstGeom prst="rect">
            <a:avLst/>
          </a:prstGeom>
        </p:spPr>
      </p:pic>
      <p:pic>
        <p:nvPicPr>
          <p:cNvPr id="54" name="Image 53" descr="Une image contenant Graphique, Police, logo, symbole&#10;&#10;Description générée automatiquement">
            <a:extLst>
              <a:ext uri="{FF2B5EF4-FFF2-40B4-BE49-F238E27FC236}">
                <a16:creationId xmlns:a16="http://schemas.microsoft.com/office/drawing/2014/main" id="{60209A59-391C-7AF7-F6AA-52FBAFAF28AA}"/>
              </a:ext>
            </a:extLst>
          </p:cNvPr>
          <p:cNvPicPr>
            <a:picLocks noChangeAspect="1"/>
          </p:cNvPicPr>
          <p:nvPr/>
        </p:nvPicPr>
        <p:blipFill>
          <a:blip r:embed="rId24"/>
          <a:stretch>
            <a:fillRect/>
          </a:stretch>
        </p:blipFill>
        <p:spPr>
          <a:xfrm>
            <a:off x="1377454" y="2438679"/>
            <a:ext cx="1376366" cy="1376366"/>
          </a:xfrm>
          <a:prstGeom prst="rect">
            <a:avLst/>
          </a:prstGeom>
        </p:spPr>
      </p:pic>
      <p:pic>
        <p:nvPicPr>
          <p:cNvPr id="56" name="Image 55" descr="Une image contenant Graphique, cercle, Police, logo&#10;&#10;Description générée automatiquement">
            <a:extLst>
              <a:ext uri="{FF2B5EF4-FFF2-40B4-BE49-F238E27FC236}">
                <a16:creationId xmlns:a16="http://schemas.microsoft.com/office/drawing/2014/main" id="{C02DBFBE-744E-B062-4230-6B7D1CC8376C}"/>
              </a:ext>
            </a:extLst>
          </p:cNvPr>
          <p:cNvPicPr>
            <a:picLocks noChangeAspect="1"/>
          </p:cNvPicPr>
          <p:nvPr/>
        </p:nvPicPr>
        <p:blipFill>
          <a:blip r:embed="rId25"/>
          <a:stretch>
            <a:fillRect/>
          </a:stretch>
        </p:blipFill>
        <p:spPr>
          <a:xfrm>
            <a:off x="4722390" y="2362359"/>
            <a:ext cx="1481347" cy="1481347"/>
          </a:xfrm>
          <a:prstGeom prst="rect">
            <a:avLst/>
          </a:prstGeom>
        </p:spPr>
      </p:pic>
      <p:pic>
        <p:nvPicPr>
          <p:cNvPr id="60" name="Image 59" descr="Une image contenant Graphique, clipart, conception&#10;&#10;Description générée automatiquement">
            <a:extLst>
              <a:ext uri="{FF2B5EF4-FFF2-40B4-BE49-F238E27FC236}">
                <a16:creationId xmlns:a16="http://schemas.microsoft.com/office/drawing/2014/main" id="{CA4EAA1E-AADE-E413-2A7B-5E1045A9A848}"/>
              </a:ext>
            </a:extLst>
          </p:cNvPr>
          <p:cNvPicPr>
            <a:picLocks noChangeAspect="1"/>
          </p:cNvPicPr>
          <p:nvPr/>
        </p:nvPicPr>
        <p:blipFill>
          <a:blip r:embed="rId26"/>
          <a:stretch>
            <a:fillRect/>
          </a:stretch>
        </p:blipFill>
        <p:spPr>
          <a:xfrm>
            <a:off x="2879354" y="3808988"/>
            <a:ext cx="1446465" cy="1446465"/>
          </a:xfrm>
          <a:prstGeom prst="rect">
            <a:avLst/>
          </a:prstGeom>
        </p:spPr>
      </p:pic>
      <p:pic>
        <p:nvPicPr>
          <p:cNvPr id="62" name="Image 61">
            <a:extLst>
              <a:ext uri="{FF2B5EF4-FFF2-40B4-BE49-F238E27FC236}">
                <a16:creationId xmlns:a16="http://schemas.microsoft.com/office/drawing/2014/main" id="{F3A48818-4D1C-565E-8510-5A7A63BD8021}"/>
              </a:ext>
            </a:extLst>
          </p:cNvPr>
          <p:cNvPicPr>
            <a:picLocks noChangeAspect="1"/>
          </p:cNvPicPr>
          <p:nvPr/>
        </p:nvPicPr>
        <p:blipFill>
          <a:blip r:embed="rId27"/>
          <a:stretch>
            <a:fillRect/>
          </a:stretch>
        </p:blipFill>
        <p:spPr>
          <a:xfrm>
            <a:off x="6984414" y="3697533"/>
            <a:ext cx="1569900" cy="1569900"/>
          </a:xfrm>
          <a:prstGeom prst="rect">
            <a:avLst/>
          </a:prstGeom>
        </p:spPr>
      </p:pic>
      <p:pic>
        <p:nvPicPr>
          <p:cNvPr id="3" name="Image 2">
            <a:extLst>
              <a:ext uri="{FF2B5EF4-FFF2-40B4-BE49-F238E27FC236}">
                <a16:creationId xmlns:a16="http://schemas.microsoft.com/office/drawing/2014/main" id="{3D1C6990-7C65-4593-F0DB-E88E57C51A4D}"/>
              </a:ext>
            </a:extLst>
          </p:cNvPr>
          <p:cNvPicPr>
            <a:picLocks noChangeAspect="1"/>
          </p:cNvPicPr>
          <p:nvPr/>
        </p:nvPicPr>
        <p:blipFill rotWithShape="1">
          <a:blip r:embed="rId28"/>
          <a:srcRect t="17271" r="64778" b="76781"/>
          <a:stretch/>
        </p:blipFill>
        <p:spPr>
          <a:xfrm>
            <a:off x="756132" y="2247079"/>
            <a:ext cx="2303440" cy="322797"/>
          </a:xfrm>
          <a:prstGeom prst="rect">
            <a:avLst/>
          </a:prstGeom>
        </p:spPr>
      </p:pic>
      <p:pic>
        <p:nvPicPr>
          <p:cNvPr id="4" name="Image 3">
            <a:extLst>
              <a:ext uri="{FF2B5EF4-FFF2-40B4-BE49-F238E27FC236}">
                <a16:creationId xmlns:a16="http://schemas.microsoft.com/office/drawing/2014/main" id="{B7F256AA-F4B8-0C83-B3B1-95AC8FF5568F}"/>
              </a:ext>
            </a:extLst>
          </p:cNvPr>
          <p:cNvPicPr>
            <a:picLocks noChangeAspect="1"/>
          </p:cNvPicPr>
          <p:nvPr/>
        </p:nvPicPr>
        <p:blipFill rotWithShape="1">
          <a:blip r:embed="rId28"/>
          <a:srcRect l="34079" t="18390" r="50859" b="76857"/>
          <a:stretch/>
        </p:blipFill>
        <p:spPr>
          <a:xfrm>
            <a:off x="3410760" y="2283549"/>
            <a:ext cx="985047" cy="257989"/>
          </a:xfrm>
          <a:prstGeom prst="rect">
            <a:avLst/>
          </a:prstGeom>
        </p:spPr>
      </p:pic>
      <p:pic>
        <p:nvPicPr>
          <p:cNvPr id="6" name="Image 5">
            <a:extLst>
              <a:ext uri="{FF2B5EF4-FFF2-40B4-BE49-F238E27FC236}">
                <a16:creationId xmlns:a16="http://schemas.microsoft.com/office/drawing/2014/main" id="{0164EC56-1A5E-3484-6D3E-CCE333AB3C4A}"/>
              </a:ext>
            </a:extLst>
          </p:cNvPr>
          <p:cNvPicPr>
            <a:picLocks noChangeAspect="1"/>
          </p:cNvPicPr>
          <p:nvPr/>
        </p:nvPicPr>
        <p:blipFill rotWithShape="1">
          <a:blip r:embed="rId28"/>
          <a:srcRect l="50819" t="18947" r="37858" b="78235"/>
          <a:stretch/>
        </p:blipFill>
        <p:spPr>
          <a:xfrm>
            <a:off x="4842652" y="2309672"/>
            <a:ext cx="740500" cy="152981"/>
          </a:xfrm>
          <a:prstGeom prst="rect">
            <a:avLst/>
          </a:prstGeom>
        </p:spPr>
      </p:pic>
      <p:pic>
        <p:nvPicPr>
          <p:cNvPr id="9" name="Image 8">
            <a:extLst>
              <a:ext uri="{FF2B5EF4-FFF2-40B4-BE49-F238E27FC236}">
                <a16:creationId xmlns:a16="http://schemas.microsoft.com/office/drawing/2014/main" id="{21AD3B93-20FB-D5FC-DEBB-B7B67829295B}"/>
              </a:ext>
            </a:extLst>
          </p:cNvPr>
          <p:cNvPicPr>
            <a:picLocks noChangeAspect="1"/>
          </p:cNvPicPr>
          <p:nvPr/>
        </p:nvPicPr>
        <p:blipFill rotWithShape="1">
          <a:blip r:embed="rId28"/>
          <a:srcRect l="59985" t="18279" r="18357" b="78666"/>
          <a:stretch/>
        </p:blipFill>
        <p:spPr>
          <a:xfrm>
            <a:off x="5891835" y="2315687"/>
            <a:ext cx="1416387" cy="165842"/>
          </a:xfrm>
          <a:prstGeom prst="rect">
            <a:avLst/>
          </a:prstGeom>
        </p:spPr>
      </p:pic>
      <p:pic>
        <p:nvPicPr>
          <p:cNvPr id="13" name="Image 12">
            <a:extLst>
              <a:ext uri="{FF2B5EF4-FFF2-40B4-BE49-F238E27FC236}">
                <a16:creationId xmlns:a16="http://schemas.microsoft.com/office/drawing/2014/main" id="{BCEF9245-A2C9-C67D-2E4E-6A6BA4C7171D}"/>
              </a:ext>
            </a:extLst>
          </p:cNvPr>
          <p:cNvPicPr>
            <a:picLocks noChangeAspect="1"/>
          </p:cNvPicPr>
          <p:nvPr/>
        </p:nvPicPr>
        <p:blipFill rotWithShape="1">
          <a:blip r:embed="rId28"/>
          <a:srcRect l="81664" t="18279" b="78597"/>
          <a:stretch/>
        </p:blipFill>
        <p:spPr>
          <a:xfrm>
            <a:off x="7533948" y="2351267"/>
            <a:ext cx="1199165" cy="169610"/>
          </a:xfrm>
          <a:prstGeom prst="rect">
            <a:avLst/>
          </a:prstGeom>
        </p:spPr>
      </p:pic>
      <p:pic>
        <p:nvPicPr>
          <p:cNvPr id="15" name="Image 14">
            <a:extLst>
              <a:ext uri="{FF2B5EF4-FFF2-40B4-BE49-F238E27FC236}">
                <a16:creationId xmlns:a16="http://schemas.microsoft.com/office/drawing/2014/main" id="{52608610-8F17-3D15-2900-2EE2D07D7516}"/>
              </a:ext>
            </a:extLst>
          </p:cNvPr>
          <p:cNvPicPr>
            <a:picLocks noChangeAspect="1"/>
          </p:cNvPicPr>
          <p:nvPr/>
        </p:nvPicPr>
        <p:blipFill rotWithShape="1">
          <a:blip r:embed="rId28"/>
          <a:srcRect t="44026" r="88412" b="51504"/>
          <a:stretch/>
        </p:blipFill>
        <p:spPr>
          <a:xfrm>
            <a:off x="539552" y="3674142"/>
            <a:ext cx="757798" cy="242637"/>
          </a:xfrm>
          <a:prstGeom prst="rect">
            <a:avLst/>
          </a:prstGeom>
        </p:spPr>
      </p:pic>
      <p:pic>
        <p:nvPicPr>
          <p:cNvPr id="17" name="Image 16">
            <a:extLst>
              <a:ext uri="{FF2B5EF4-FFF2-40B4-BE49-F238E27FC236}">
                <a16:creationId xmlns:a16="http://schemas.microsoft.com/office/drawing/2014/main" id="{A12958EA-F492-A060-4854-D1D163D5F79B}"/>
              </a:ext>
            </a:extLst>
          </p:cNvPr>
          <p:cNvPicPr>
            <a:picLocks noChangeAspect="1"/>
          </p:cNvPicPr>
          <p:nvPr/>
        </p:nvPicPr>
        <p:blipFill rotWithShape="1">
          <a:blip r:embed="rId28"/>
          <a:srcRect l="10781" t="44558" r="41798" b="50609"/>
          <a:stretch/>
        </p:blipFill>
        <p:spPr>
          <a:xfrm>
            <a:off x="1741423" y="3659636"/>
            <a:ext cx="3101229" cy="262399"/>
          </a:xfrm>
          <a:prstGeom prst="rect">
            <a:avLst/>
          </a:prstGeom>
        </p:spPr>
      </p:pic>
      <p:pic>
        <p:nvPicPr>
          <p:cNvPr id="19" name="Image 18">
            <a:extLst>
              <a:ext uri="{FF2B5EF4-FFF2-40B4-BE49-F238E27FC236}">
                <a16:creationId xmlns:a16="http://schemas.microsoft.com/office/drawing/2014/main" id="{C9109CBE-C158-5E9A-E9CE-D08744BE4530}"/>
              </a:ext>
            </a:extLst>
          </p:cNvPr>
          <p:cNvPicPr>
            <a:picLocks noChangeAspect="1"/>
          </p:cNvPicPr>
          <p:nvPr/>
        </p:nvPicPr>
        <p:blipFill rotWithShape="1">
          <a:blip r:embed="rId28"/>
          <a:srcRect l="57111" t="44430" r="33643" b="51162"/>
          <a:stretch/>
        </p:blipFill>
        <p:spPr>
          <a:xfrm>
            <a:off x="5169235" y="3657116"/>
            <a:ext cx="604636" cy="239277"/>
          </a:xfrm>
          <a:prstGeom prst="rect">
            <a:avLst/>
          </a:prstGeom>
        </p:spPr>
      </p:pic>
      <p:pic>
        <p:nvPicPr>
          <p:cNvPr id="21" name="Image 20">
            <a:extLst>
              <a:ext uri="{FF2B5EF4-FFF2-40B4-BE49-F238E27FC236}">
                <a16:creationId xmlns:a16="http://schemas.microsoft.com/office/drawing/2014/main" id="{690BC4E1-4150-BFB9-7EDA-04A237D630F8}"/>
              </a:ext>
            </a:extLst>
          </p:cNvPr>
          <p:cNvPicPr>
            <a:picLocks noChangeAspect="1"/>
          </p:cNvPicPr>
          <p:nvPr/>
        </p:nvPicPr>
        <p:blipFill rotWithShape="1">
          <a:blip r:embed="rId28"/>
          <a:srcRect l="65494" t="44214" r="19173" b="49635"/>
          <a:stretch/>
        </p:blipFill>
        <p:spPr>
          <a:xfrm>
            <a:off x="6297703" y="3599998"/>
            <a:ext cx="1002725" cy="333920"/>
          </a:xfrm>
          <a:prstGeom prst="rect">
            <a:avLst/>
          </a:prstGeom>
        </p:spPr>
      </p:pic>
      <p:pic>
        <p:nvPicPr>
          <p:cNvPr id="23" name="Image 22">
            <a:extLst>
              <a:ext uri="{FF2B5EF4-FFF2-40B4-BE49-F238E27FC236}">
                <a16:creationId xmlns:a16="http://schemas.microsoft.com/office/drawing/2014/main" id="{9E766048-6F1E-458D-26A9-0D15624ED450}"/>
              </a:ext>
            </a:extLst>
          </p:cNvPr>
          <p:cNvPicPr>
            <a:picLocks noChangeAspect="1"/>
          </p:cNvPicPr>
          <p:nvPr/>
        </p:nvPicPr>
        <p:blipFill rotWithShape="1">
          <a:blip r:embed="rId28"/>
          <a:srcRect l="80371" t="45191" b="49725"/>
          <a:stretch/>
        </p:blipFill>
        <p:spPr>
          <a:xfrm>
            <a:off x="7477791" y="3642930"/>
            <a:ext cx="1590517" cy="341958"/>
          </a:xfrm>
          <a:prstGeom prst="rect">
            <a:avLst/>
          </a:prstGeom>
        </p:spPr>
      </p:pic>
      <p:pic>
        <p:nvPicPr>
          <p:cNvPr id="25" name="Image 24">
            <a:extLst>
              <a:ext uri="{FF2B5EF4-FFF2-40B4-BE49-F238E27FC236}">
                <a16:creationId xmlns:a16="http://schemas.microsoft.com/office/drawing/2014/main" id="{ABE508DA-E761-F58B-4B4A-4B937D464590}"/>
              </a:ext>
            </a:extLst>
          </p:cNvPr>
          <p:cNvPicPr>
            <a:picLocks noChangeAspect="1"/>
          </p:cNvPicPr>
          <p:nvPr/>
        </p:nvPicPr>
        <p:blipFill rotWithShape="1">
          <a:blip r:embed="rId28"/>
          <a:srcRect t="69839" r="84806" b="26752"/>
          <a:stretch/>
        </p:blipFill>
        <p:spPr>
          <a:xfrm>
            <a:off x="507197" y="5147995"/>
            <a:ext cx="993640" cy="185033"/>
          </a:xfrm>
          <a:prstGeom prst="rect">
            <a:avLst/>
          </a:prstGeom>
        </p:spPr>
      </p:pic>
      <p:pic>
        <p:nvPicPr>
          <p:cNvPr id="27" name="Image 26">
            <a:extLst>
              <a:ext uri="{FF2B5EF4-FFF2-40B4-BE49-F238E27FC236}">
                <a16:creationId xmlns:a16="http://schemas.microsoft.com/office/drawing/2014/main" id="{4D537F4E-4A07-8357-F56E-661EB06582DC}"/>
              </a:ext>
            </a:extLst>
          </p:cNvPr>
          <p:cNvPicPr>
            <a:picLocks noChangeAspect="1"/>
          </p:cNvPicPr>
          <p:nvPr/>
        </p:nvPicPr>
        <p:blipFill rotWithShape="1">
          <a:blip r:embed="rId28"/>
          <a:srcRect l="15676" t="69659" r="68770" b="26900"/>
          <a:stretch/>
        </p:blipFill>
        <p:spPr>
          <a:xfrm>
            <a:off x="1838896" y="5146275"/>
            <a:ext cx="1017227" cy="186753"/>
          </a:xfrm>
          <a:prstGeom prst="rect">
            <a:avLst/>
          </a:prstGeom>
        </p:spPr>
      </p:pic>
      <p:pic>
        <p:nvPicPr>
          <p:cNvPr id="29" name="Image 28">
            <a:extLst>
              <a:ext uri="{FF2B5EF4-FFF2-40B4-BE49-F238E27FC236}">
                <a16:creationId xmlns:a16="http://schemas.microsoft.com/office/drawing/2014/main" id="{161A57B2-7A35-88C5-B3D8-B18533145F6B}"/>
              </a:ext>
            </a:extLst>
          </p:cNvPr>
          <p:cNvPicPr>
            <a:picLocks noChangeAspect="1"/>
          </p:cNvPicPr>
          <p:nvPr/>
        </p:nvPicPr>
        <p:blipFill rotWithShape="1">
          <a:blip r:embed="rId28"/>
          <a:srcRect l="30875" t="69529" r="49529" b="25680"/>
          <a:stretch/>
        </p:blipFill>
        <p:spPr>
          <a:xfrm>
            <a:off x="3044275" y="5144836"/>
            <a:ext cx="1281544" cy="259970"/>
          </a:xfrm>
          <a:prstGeom prst="rect">
            <a:avLst/>
          </a:prstGeom>
        </p:spPr>
      </p:pic>
      <p:pic>
        <p:nvPicPr>
          <p:cNvPr id="31" name="Image 30">
            <a:extLst>
              <a:ext uri="{FF2B5EF4-FFF2-40B4-BE49-F238E27FC236}">
                <a16:creationId xmlns:a16="http://schemas.microsoft.com/office/drawing/2014/main" id="{232A90E7-7C80-F7BF-843A-84E7D6DA52B4}"/>
              </a:ext>
            </a:extLst>
          </p:cNvPr>
          <p:cNvPicPr>
            <a:picLocks noChangeAspect="1"/>
          </p:cNvPicPr>
          <p:nvPr/>
        </p:nvPicPr>
        <p:blipFill rotWithShape="1">
          <a:blip r:embed="rId28"/>
          <a:srcRect l="49985" t="68382" r="32354" b="24863"/>
          <a:stretch/>
        </p:blipFill>
        <p:spPr>
          <a:xfrm>
            <a:off x="4460217" y="5014231"/>
            <a:ext cx="1155025" cy="366543"/>
          </a:xfrm>
          <a:prstGeom prst="rect">
            <a:avLst/>
          </a:prstGeom>
        </p:spPr>
      </p:pic>
      <p:pic>
        <p:nvPicPr>
          <p:cNvPr id="33" name="Image 32">
            <a:extLst>
              <a:ext uri="{FF2B5EF4-FFF2-40B4-BE49-F238E27FC236}">
                <a16:creationId xmlns:a16="http://schemas.microsoft.com/office/drawing/2014/main" id="{BA71EA55-D4F6-C41C-68D3-99DAE2198544}"/>
              </a:ext>
            </a:extLst>
          </p:cNvPr>
          <p:cNvPicPr>
            <a:picLocks noChangeAspect="1"/>
          </p:cNvPicPr>
          <p:nvPr/>
        </p:nvPicPr>
        <p:blipFill rotWithShape="1">
          <a:blip r:embed="rId28"/>
          <a:srcRect l="65900" t="69330" r="19717" b="24516"/>
          <a:stretch/>
        </p:blipFill>
        <p:spPr>
          <a:xfrm>
            <a:off x="5927345" y="5086240"/>
            <a:ext cx="940614" cy="333920"/>
          </a:xfrm>
          <a:prstGeom prst="rect">
            <a:avLst/>
          </a:prstGeom>
        </p:spPr>
      </p:pic>
      <p:pic>
        <p:nvPicPr>
          <p:cNvPr id="35" name="Image 34">
            <a:extLst>
              <a:ext uri="{FF2B5EF4-FFF2-40B4-BE49-F238E27FC236}">
                <a16:creationId xmlns:a16="http://schemas.microsoft.com/office/drawing/2014/main" id="{4D2A9D33-CB4E-BCDC-4500-3815BF4661E8}"/>
              </a:ext>
            </a:extLst>
          </p:cNvPr>
          <p:cNvPicPr>
            <a:picLocks noChangeAspect="1"/>
          </p:cNvPicPr>
          <p:nvPr/>
        </p:nvPicPr>
        <p:blipFill rotWithShape="1">
          <a:blip r:embed="rId28"/>
          <a:srcRect l="80847" t="69088" b="23992"/>
          <a:stretch/>
        </p:blipFill>
        <p:spPr>
          <a:xfrm>
            <a:off x="7329264" y="5069932"/>
            <a:ext cx="1252535" cy="375516"/>
          </a:xfrm>
          <a:prstGeom prst="rect">
            <a:avLst/>
          </a:prstGeom>
        </p:spPr>
      </p:pic>
      <p:pic>
        <p:nvPicPr>
          <p:cNvPr id="37" name="Image 36">
            <a:extLst>
              <a:ext uri="{FF2B5EF4-FFF2-40B4-BE49-F238E27FC236}">
                <a16:creationId xmlns:a16="http://schemas.microsoft.com/office/drawing/2014/main" id="{4A1F6C01-90E4-B7D2-1247-113E803BCC6E}"/>
              </a:ext>
            </a:extLst>
          </p:cNvPr>
          <p:cNvPicPr>
            <a:picLocks noChangeAspect="1"/>
          </p:cNvPicPr>
          <p:nvPr/>
        </p:nvPicPr>
        <p:blipFill rotWithShape="1">
          <a:blip r:embed="rId28"/>
          <a:srcRect t="93791" r="81581" b="2800"/>
          <a:stretch/>
        </p:blipFill>
        <p:spPr>
          <a:xfrm>
            <a:off x="506947" y="6548113"/>
            <a:ext cx="1204591" cy="185033"/>
          </a:xfrm>
          <a:prstGeom prst="rect">
            <a:avLst/>
          </a:prstGeom>
        </p:spPr>
      </p:pic>
      <p:pic>
        <p:nvPicPr>
          <p:cNvPr id="39" name="Image 38">
            <a:extLst>
              <a:ext uri="{FF2B5EF4-FFF2-40B4-BE49-F238E27FC236}">
                <a16:creationId xmlns:a16="http://schemas.microsoft.com/office/drawing/2014/main" id="{5D157DC5-6E82-0859-F1C0-A262AEB20C4A}"/>
              </a:ext>
            </a:extLst>
          </p:cNvPr>
          <p:cNvPicPr>
            <a:picLocks noChangeAspect="1"/>
          </p:cNvPicPr>
          <p:nvPr/>
        </p:nvPicPr>
        <p:blipFill rotWithShape="1">
          <a:blip r:embed="rId28"/>
          <a:srcRect l="17410" t="92205" r="62244" b="3222"/>
          <a:stretch/>
        </p:blipFill>
        <p:spPr>
          <a:xfrm>
            <a:off x="1907006" y="6451084"/>
            <a:ext cx="1330612" cy="248167"/>
          </a:xfrm>
          <a:prstGeom prst="rect">
            <a:avLst/>
          </a:prstGeom>
        </p:spPr>
      </p:pic>
      <p:pic>
        <p:nvPicPr>
          <p:cNvPr id="41" name="Image 40">
            <a:extLst>
              <a:ext uri="{FF2B5EF4-FFF2-40B4-BE49-F238E27FC236}">
                <a16:creationId xmlns:a16="http://schemas.microsoft.com/office/drawing/2014/main" id="{0A89396D-6F6F-49E3-3B35-17C4D8F6EFE5}"/>
              </a:ext>
            </a:extLst>
          </p:cNvPr>
          <p:cNvPicPr>
            <a:picLocks noChangeAspect="1"/>
          </p:cNvPicPr>
          <p:nvPr/>
        </p:nvPicPr>
        <p:blipFill rotWithShape="1">
          <a:blip r:embed="rId28"/>
          <a:srcRect l="36925" t="92652" r="49968" b="2792"/>
          <a:stretch/>
        </p:blipFill>
        <p:spPr>
          <a:xfrm>
            <a:off x="3410761" y="6485849"/>
            <a:ext cx="857198" cy="247297"/>
          </a:xfrm>
          <a:prstGeom prst="rect">
            <a:avLst/>
          </a:prstGeom>
        </p:spPr>
      </p:pic>
      <p:pic>
        <p:nvPicPr>
          <p:cNvPr id="43" name="Image 42">
            <a:extLst>
              <a:ext uri="{FF2B5EF4-FFF2-40B4-BE49-F238E27FC236}">
                <a16:creationId xmlns:a16="http://schemas.microsoft.com/office/drawing/2014/main" id="{4AA14C31-9421-8F33-DD8E-BF26F0DA2674}"/>
              </a:ext>
            </a:extLst>
          </p:cNvPr>
          <p:cNvPicPr>
            <a:picLocks noChangeAspect="1"/>
          </p:cNvPicPr>
          <p:nvPr/>
        </p:nvPicPr>
        <p:blipFill rotWithShape="1">
          <a:blip r:embed="rId28"/>
          <a:srcRect l="51348" t="93121" r="29327" b="2966"/>
          <a:stretch/>
        </p:blipFill>
        <p:spPr>
          <a:xfrm>
            <a:off x="4663521" y="6534201"/>
            <a:ext cx="1263824" cy="212388"/>
          </a:xfrm>
          <a:prstGeom prst="rect">
            <a:avLst/>
          </a:prstGeom>
        </p:spPr>
      </p:pic>
      <p:pic>
        <p:nvPicPr>
          <p:cNvPr id="45" name="Image 44">
            <a:extLst>
              <a:ext uri="{FF2B5EF4-FFF2-40B4-BE49-F238E27FC236}">
                <a16:creationId xmlns:a16="http://schemas.microsoft.com/office/drawing/2014/main" id="{9EEE35DC-D167-ED40-73A5-E95FEB749DE5}"/>
              </a:ext>
            </a:extLst>
          </p:cNvPr>
          <p:cNvPicPr>
            <a:picLocks noChangeAspect="1"/>
          </p:cNvPicPr>
          <p:nvPr/>
        </p:nvPicPr>
        <p:blipFill rotWithShape="1">
          <a:blip r:embed="rId28"/>
          <a:srcRect l="69521" t="93871" r="16890" b="151"/>
          <a:stretch/>
        </p:blipFill>
        <p:spPr>
          <a:xfrm>
            <a:off x="6047254" y="6512677"/>
            <a:ext cx="888735" cy="324490"/>
          </a:xfrm>
          <a:prstGeom prst="rect">
            <a:avLst/>
          </a:prstGeom>
        </p:spPr>
      </p:pic>
      <p:pic>
        <p:nvPicPr>
          <p:cNvPr id="47" name="Image 46">
            <a:extLst>
              <a:ext uri="{FF2B5EF4-FFF2-40B4-BE49-F238E27FC236}">
                <a16:creationId xmlns:a16="http://schemas.microsoft.com/office/drawing/2014/main" id="{2BA27C21-B8D1-951C-550B-3AC6D7217090}"/>
              </a:ext>
            </a:extLst>
          </p:cNvPr>
          <p:cNvPicPr>
            <a:picLocks noChangeAspect="1"/>
          </p:cNvPicPr>
          <p:nvPr/>
        </p:nvPicPr>
        <p:blipFill rotWithShape="1">
          <a:blip r:embed="rId28"/>
          <a:srcRect l="83389" t="93577" b="-789"/>
          <a:stretch/>
        </p:blipFill>
        <p:spPr>
          <a:xfrm>
            <a:off x="7251590" y="6496271"/>
            <a:ext cx="1086324" cy="391495"/>
          </a:xfrm>
          <a:prstGeom prst="rect">
            <a:avLst/>
          </a:prstGeom>
        </p:spPr>
      </p:pic>
    </p:spTree>
    <p:extLst>
      <p:ext uri="{BB962C8B-B14F-4D97-AF65-F5344CB8AC3E}">
        <p14:creationId xmlns:p14="http://schemas.microsoft.com/office/powerpoint/2010/main" val="30872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429A3-4CE2-364E-B81E-8F44C9797F2D}"/>
              </a:ext>
            </a:extLst>
          </p:cNvPr>
          <p:cNvSpPr txBox="1"/>
          <p:nvPr/>
        </p:nvSpPr>
        <p:spPr>
          <a:xfrm>
            <a:off x="565078" y="1796081"/>
            <a:ext cx="8147848" cy="2585323"/>
          </a:xfrm>
          <a:prstGeom prst="rect">
            <a:avLst/>
          </a:prstGeom>
          <a:noFill/>
        </p:spPr>
        <p:txBody>
          <a:bodyPr wrap="square" rtlCol="0">
            <a:spAutoFit/>
          </a:bodyPr>
          <a:lstStyle/>
          <a:p>
            <a:r>
              <a:rPr lang="fr-FR" sz="3600" b="1" dirty="0">
                <a:latin typeface="Tw Cen MT" panose="020B0602020104020603" pitchFamily="34" charset="77"/>
              </a:rPr>
              <a:t>✅ </a:t>
            </a:r>
            <a:r>
              <a:rPr lang="fr-FR" sz="5400" b="1" dirty="0">
                <a:latin typeface="Tw Cen MT" panose="020B0602020104020603" pitchFamily="34" charset="77"/>
              </a:rPr>
              <a:t>Exception : une exigence professionnelle essentielle et déterminante.</a:t>
            </a:r>
          </a:p>
        </p:txBody>
      </p:sp>
      <p:sp>
        <p:nvSpPr>
          <p:cNvPr id="6" name="ZoneTexte 5">
            <a:extLst>
              <a:ext uri="{FF2B5EF4-FFF2-40B4-BE49-F238E27FC236}">
                <a16:creationId xmlns:a16="http://schemas.microsoft.com/office/drawing/2014/main" id="{2B51116E-EFB1-2D4F-9DA7-B3B99F4E6052}"/>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directe</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10B766AE-91A4-A847-98C9-8EE6F0ABDAC5}"/>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781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756743" y="2828835"/>
            <a:ext cx="7630514" cy="1200329"/>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Études de cas</a:t>
            </a:r>
          </a:p>
        </p:txBody>
      </p:sp>
    </p:spTree>
    <p:extLst>
      <p:ext uri="{BB962C8B-B14F-4D97-AF65-F5344CB8AC3E}">
        <p14:creationId xmlns:p14="http://schemas.microsoft.com/office/powerpoint/2010/main" val="4006382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913190" y="1668379"/>
            <a:ext cx="7532979" cy="1323439"/>
          </a:xfrm>
          <a:prstGeom prst="rect">
            <a:avLst/>
          </a:prstGeom>
        </p:spPr>
        <p:txBody>
          <a:bodyPr wrap="square">
            <a:spAutoFit/>
          </a:bodyPr>
          <a:lstStyle/>
          <a:p>
            <a:r>
              <a:rPr lang="fr-FR" sz="4000" b="1" dirty="0">
                <a:latin typeface="Tw Cen MT" panose="020B0602020104020603" pitchFamily="34" charset="77"/>
              </a:rPr>
              <a:t>💬 Un gérant de magasin dit « qu’il n’aime pas les étrangers ».</a:t>
            </a:r>
          </a:p>
        </p:txBody>
      </p:sp>
      <p:sp>
        <p:nvSpPr>
          <p:cNvPr id="6" name="Rectangle 5">
            <a:extLst>
              <a:ext uri="{FF2B5EF4-FFF2-40B4-BE49-F238E27FC236}">
                <a16:creationId xmlns:a16="http://schemas.microsoft.com/office/drawing/2014/main" id="{29F521D8-7840-9E49-B876-9B4D112F8D22}"/>
              </a:ext>
            </a:extLst>
          </p:cNvPr>
          <p:cNvSpPr/>
          <p:nvPr/>
        </p:nvSpPr>
        <p:spPr>
          <a:xfrm>
            <a:off x="1087034" y="3965692"/>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Discrimination directe</a:t>
            </a:r>
          </a:p>
          <a:p>
            <a:pPr marL="11113"/>
            <a:r>
              <a:rPr lang="fr-FR" sz="4000" dirty="0">
                <a:latin typeface="Tw Cen MT" panose="020B0602020104020603" pitchFamily="34" charset="77"/>
                <a:sym typeface="Wingdings"/>
              </a:rPr>
              <a:t>☐ Autre</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11140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F774F415-820F-0D48-B686-D7D0D63FC1FF}"/>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0" name="Connecteur droit 9">
            <a:extLst>
              <a:ext uri="{FF2B5EF4-FFF2-40B4-BE49-F238E27FC236}">
                <a16:creationId xmlns:a16="http://schemas.microsoft.com/office/drawing/2014/main" id="{96513FC7-BE61-2945-B513-81AFDA05C5D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05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913190" y="1668379"/>
            <a:ext cx="7532979" cy="1323439"/>
          </a:xfrm>
          <a:prstGeom prst="rect">
            <a:avLst/>
          </a:prstGeom>
        </p:spPr>
        <p:txBody>
          <a:bodyPr wrap="square">
            <a:spAutoFit/>
          </a:bodyPr>
          <a:lstStyle/>
          <a:p>
            <a:r>
              <a:rPr lang="fr-FR" sz="4000" b="1" dirty="0">
                <a:latin typeface="Tw Cen MT" panose="020B0602020104020603" pitchFamily="34" charset="77"/>
              </a:rPr>
              <a:t>💬 Un gérant de magasin dit « qu’il n’aime pas les étrangers ».</a:t>
            </a:r>
          </a:p>
        </p:txBody>
      </p:sp>
      <p:sp>
        <p:nvSpPr>
          <p:cNvPr id="6" name="Rectangle 5">
            <a:extLst>
              <a:ext uri="{FF2B5EF4-FFF2-40B4-BE49-F238E27FC236}">
                <a16:creationId xmlns:a16="http://schemas.microsoft.com/office/drawing/2014/main" id="{29F521D8-7840-9E49-B876-9B4D112F8D22}"/>
              </a:ext>
            </a:extLst>
          </p:cNvPr>
          <p:cNvSpPr/>
          <p:nvPr/>
        </p:nvSpPr>
        <p:spPr>
          <a:xfrm>
            <a:off x="1087034" y="3965692"/>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Discrimination directe</a:t>
            </a:r>
          </a:p>
          <a:p>
            <a:pPr marL="11113"/>
            <a:r>
              <a:rPr lang="fr-FR" sz="4000" b="1" dirty="0">
                <a:solidFill>
                  <a:schemeClr val="accent1">
                    <a:lumMod val="75000"/>
                  </a:schemeClr>
                </a:solidFill>
                <a:latin typeface="Tw Cen MT" panose="020B0602020104020603" pitchFamily="34" charset="77"/>
                <a:sym typeface="Wingdings"/>
              </a:rPr>
              <a:t>☒</a:t>
            </a:r>
            <a:r>
              <a:rPr lang="fr-FR" sz="4000" dirty="0">
                <a:latin typeface="Tw Cen MT" panose="020B0602020104020603" pitchFamily="34" charset="77"/>
                <a:sym typeface="Wingdings"/>
              </a:rPr>
              <a:t> </a:t>
            </a:r>
            <a:r>
              <a:rPr lang="fr-FR" sz="4000" b="1" dirty="0">
                <a:solidFill>
                  <a:schemeClr val="accent1">
                    <a:lumMod val="75000"/>
                  </a:schemeClr>
                </a:solidFill>
                <a:latin typeface="Tw Cen MT" panose="020B0602020104020603" pitchFamily="34" charset="77"/>
                <a:sym typeface="Wingdings"/>
              </a:rPr>
              <a:t>Autre</a:t>
            </a:r>
            <a:endParaRPr lang="fr-FR" sz="4000" dirty="0">
              <a:latin typeface="Tw Cen MT" panose="020B0602020104020603" pitchFamily="34" charset="77"/>
              <a:sym typeface="Wingdings"/>
            </a:endParaRP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111401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F774F415-820F-0D48-B686-D7D0D63FC1FF}"/>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0" name="Connecteur droit 9">
            <a:extLst>
              <a:ext uri="{FF2B5EF4-FFF2-40B4-BE49-F238E27FC236}">
                <a16:creationId xmlns:a16="http://schemas.microsoft.com/office/drawing/2014/main" id="{96513FC7-BE61-2945-B513-81AFDA05C5D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722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F521D8-7840-9E49-B876-9B4D112F8D22}"/>
              </a:ext>
            </a:extLst>
          </p:cNvPr>
          <p:cNvSpPr/>
          <p:nvPr/>
        </p:nvSpPr>
        <p:spPr>
          <a:xfrm>
            <a:off x="1087034" y="4124724"/>
            <a:ext cx="6825915" cy="1323439"/>
          </a:xfrm>
          <a:prstGeom prst="rect">
            <a:avLst/>
          </a:prstGeom>
        </p:spPr>
        <p:txBody>
          <a:bodyPr wrap="square">
            <a:spAutoFit/>
          </a:bodyPr>
          <a:lstStyle/>
          <a:p>
            <a:pPr marL="11113"/>
            <a:r>
              <a:rPr lang="fr-FR" sz="4000" b="1" dirty="0">
                <a:solidFill>
                  <a:schemeClr val="accent1">
                    <a:lumMod val="75000"/>
                  </a:schemeClr>
                </a:solidFill>
                <a:latin typeface="Tw Cen MT" panose="020B0602020104020603" pitchFamily="34" charset="77"/>
                <a:sym typeface="Wingdings"/>
              </a:rPr>
              <a:t>☒ Discrimination directe</a:t>
            </a:r>
          </a:p>
          <a:p>
            <a:pPr marL="11113"/>
            <a:r>
              <a:rPr lang="fr-FR" sz="4000" dirty="0">
                <a:latin typeface="Tw Cen MT" panose="020B0602020104020603" pitchFamily="34" charset="77"/>
                <a:sym typeface="Wingdings"/>
              </a:rPr>
              <a:t>☐ Autre</a:t>
            </a:r>
          </a:p>
        </p:txBody>
      </p:sp>
      <p:sp>
        <p:nvSpPr>
          <p:cNvPr id="9" name="Rectangle 8">
            <a:extLst>
              <a:ext uri="{FF2B5EF4-FFF2-40B4-BE49-F238E27FC236}">
                <a16:creationId xmlns:a16="http://schemas.microsoft.com/office/drawing/2014/main" id="{FEAEF537-6867-FF4B-A981-809099787464}"/>
              </a:ext>
            </a:extLst>
          </p:cNvPr>
          <p:cNvSpPr/>
          <p:nvPr/>
        </p:nvSpPr>
        <p:spPr>
          <a:xfrm>
            <a:off x="963049" y="1668379"/>
            <a:ext cx="6445142" cy="1938992"/>
          </a:xfrm>
          <a:prstGeom prst="rect">
            <a:avLst/>
          </a:prstGeom>
        </p:spPr>
        <p:txBody>
          <a:bodyPr wrap="square">
            <a:spAutoFit/>
          </a:bodyPr>
          <a:lstStyle/>
          <a:p>
            <a:r>
              <a:rPr lang="fr-FR" sz="4000" b="1" dirty="0">
                <a:latin typeface="Tw Cen MT" panose="020B0602020104020603" pitchFamily="34" charset="77"/>
              </a:rPr>
              <a:t>💬 Son contrat n’a pas été prolongé car sa maladie risque d’évoluer.</a:t>
            </a:r>
          </a:p>
        </p:txBody>
      </p:sp>
      <p:cxnSp>
        <p:nvCxnSpPr>
          <p:cNvPr id="10" name="Connecteur droit 9">
            <a:extLst>
              <a:ext uri="{FF2B5EF4-FFF2-40B4-BE49-F238E27FC236}">
                <a16:creationId xmlns:a16="http://schemas.microsoft.com/office/drawing/2014/main" id="{6B7E75B9-4DAC-9E43-AF3C-73DF9DC05CF5}"/>
              </a:ext>
            </a:extLst>
          </p:cNvPr>
          <p:cNvCxnSpPr/>
          <p:nvPr/>
        </p:nvCxnSpPr>
        <p:spPr>
          <a:xfrm>
            <a:off x="697831" y="1668379"/>
            <a:ext cx="0" cy="17606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EC1570E-5836-BA46-8555-6870BF6BB32B}"/>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3" name="Connecteur droit 12">
            <a:extLst>
              <a:ext uri="{FF2B5EF4-FFF2-40B4-BE49-F238E27FC236}">
                <a16:creationId xmlns:a16="http://schemas.microsoft.com/office/drawing/2014/main" id="{3EFB52B1-64D4-614E-B7A0-0AB6F904BF74}"/>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24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913191" y="1668379"/>
            <a:ext cx="7427879" cy="2308324"/>
          </a:xfrm>
          <a:prstGeom prst="rect">
            <a:avLst/>
          </a:prstGeom>
        </p:spPr>
        <p:txBody>
          <a:bodyPr wrap="square">
            <a:spAutoFit/>
          </a:bodyPr>
          <a:lstStyle/>
          <a:p>
            <a:r>
              <a:rPr lang="fr-FR" sz="3600" b="1" dirty="0">
                <a:latin typeface="Tw Cen MT" panose="020B0602020104020603" pitchFamily="34" charset="77"/>
              </a:rPr>
              <a:t>💬 On a refusé l’entrée d’une personne dans un cabinet dentaire car elle était accompagnée de son chien d’aveugle.</a:t>
            </a:r>
          </a:p>
        </p:txBody>
      </p:sp>
      <p:sp>
        <p:nvSpPr>
          <p:cNvPr id="6" name="Rectangle 5">
            <a:extLst>
              <a:ext uri="{FF2B5EF4-FFF2-40B4-BE49-F238E27FC236}">
                <a16:creationId xmlns:a16="http://schemas.microsoft.com/office/drawing/2014/main" id="{29F521D8-7840-9E49-B876-9B4D112F8D22}"/>
              </a:ext>
            </a:extLst>
          </p:cNvPr>
          <p:cNvSpPr/>
          <p:nvPr/>
        </p:nvSpPr>
        <p:spPr>
          <a:xfrm>
            <a:off x="1087034" y="4509032"/>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Discrimination directe</a:t>
            </a:r>
          </a:p>
          <a:p>
            <a:pPr marL="11113"/>
            <a:r>
              <a:rPr lang="fr-FR" sz="4000" dirty="0">
                <a:latin typeface="Tw Cen MT" panose="020B0602020104020603" pitchFamily="34" charset="77"/>
                <a:sym typeface="Wingdings"/>
              </a:rPr>
              <a:t>☐ Autre</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668379"/>
            <a:ext cx="0" cy="20806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3D422A3-BFE6-F84B-AB11-76AE227FC822}"/>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9" name="Connecteur droit 8">
            <a:extLst>
              <a:ext uri="{FF2B5EF4-FFF2-40B4-BE49-F238E27FC236}">
                <a16:creationId xmlns:a16="http://schemas.microsoft.com/office/drawing/2014/main" id="{FADB082F-35BD-B344-96F8-24D4D4208B8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15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F521D8-7840-9E49-B876-9B4D112F8D22}"/>
              </a:ext>
            </a:extLst>
          </p:cNvPr>
          <p:cNvSpPr/>
          <p:nvPr/>
        </p:nvSpPr>
        <p:spPr>
          <a:xfrm>
            <a:off x="1087034" y="4509032"/>
            <a:ext cx="6825915" cy="1323439"/>
          </a:xfrm>
          <a:prstGeom prst="rect">
            <a:avLst/>
          </a:prstGeom>
        </p:spPr>
        <p:txBody>
          <a:bodyPr wrap="square">
            <a:spAutoFit/>
          </a:bodyPr>
          <a:lstStyle/>
          <a:p>
            <a:pPr marL="11113"/>
            <a:r>
              <a:rPr lang="fr-FR" sz="4000" b="1" dirty="0">
                <a:solidFill>
                  <a:schemeClr val="accent1">
                    <a:lumMod val="75000"/>
                  </a:schemeClr>
                </a:solidFill>
                <a:latin typeface="Tw Cen MT" panose="020B0602020104020603" pitchFamily="34" charset="77"/>
                <a:sym typeface="Wingdings"/>
              </a:rPr>
              <a:t>☒ Discrimination directe</a:t>
            </a:r>
          </a:p>
          <a:p>
            <a:pPr marL="11113"/>
            <a:r>
              <a:rPr lang="fr-FR" sz="4000" dirty="0">
                <a:latin typeface="Tw Cen MT" panose="020B0602020104020603" pitchFamily="34" charset="77"/>
                <a:sym typeface="Wingdings"/>
              </a:rPr>
              <a:t>☐ Autre</a:t>
            </a:r>
          </a:p>
        </p:txBody>
      </p:sp>
      <p:sp>
        <p:nvSpPr>
          <p:cNvPr id="8" name="Rectangle 7">
            <a:extLst>
              <a:ext uri="{FF2B5EF4-FFF2-40B4-BE49-F238E27FC236}">
                <a16:creationId xmlns:a16="http://schemas.microsoft.com/office/drawing/2014/main" id="{F7E05A80-9CC4-F548-9B26-BBA64E6CA2C7}"/>
              </a:ext>
            </a:extLst>
          </p:cNvPr>
          <p:cNvSpPr/>
          <p:nvPr/>
        </p:nvSpPr>
        <p:spPr>
          <a:xfrm>
            <a:off x="913191" y="1668379"/>
            <a:ext cx="7427879" cy="2308324"/>
          </a:xfrm>
          <a:prstGeom prst="rect">
            <a:avLst/>
          </a:prstGeom>
        </p:spPr>
        <p:txBody>
          <a:bodyPr wrap="square">
            <a:spAutoFit/>
          </a:bodyPr>
          <a:lstStyle/>
          <a:p>
            <a:r>
              <a:rPr lang="fr-FR" sz="3600" b="1" dirty="0">
                <a:latin typeface="Tw Cen MT" panose="020B0602020104020603" pitchFamily="34" charset="77"/>
              </a:rPr>
              <a:t>💬 On a refusé l’entrée d’une personne dans un cabinet dentaire car elle était accompagnée de son chien d’aveugle.</a:t>
            </a:r>
          </a:p>
        </p:txBody>
      </p:sp>
      <p:cxnSp>
        <p:nvCxnSpPr>
          <p:cNvPr id="12" name="Connecteur droit 11">
            <a:extLst>
              <a:ext uri="{FF2B5EF4-FFF2-40B4-BE49-F238E27FC236}">
                <a16:creationId xmlns:a16="http://schemas.microsoft.com/office/drawing/2014/main" id="{52AC787D-1FBB-D94A-BD4E-4FE5F041B289}"/>
              </a:ext>
            </a:extLst>
          </p:cNvPr>
          <p:cNvCxnSpPr>
            <a:cxnSpLocks/>
          </p:cNvCxnSpPr>
          <p:nvPr/>
        </p:nvCxnSpPr>
        <p:spPr>
          <a:xfrm>
            <a:off x="697831" y="1668379"/>
            <a:ext cx="0" cy="20806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F50C2A2-CB96-5047-AC2C-86335309F7F6}"/>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4" name="Connecteur droit 13">
            <a:extLst>
              <a:ext uri="{FF2B5EF4-FFF2-40B4-BE49-F238E27FC236}">
                <a16:creationId xmlns:a16="http://schemas.microsoft.com/office/drawing/2014/main" id="{05AB446D-6925-8246-BDDF-AC1566201590}"/>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976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7C652-E39D-184B-8609-DA7E65F2A7B4}"/>
              </a:ext>
            </a:extLst>
          </p:cNvPr>
          <p:cNvSpPr/>
          <p:nvPr/>
        </p:nvSpPr>
        <p:spPr>
          <a:xfrm>
            <a:off x="913191" y="1668379"/>
            <a:ext cx="7532978" cy="1938992"/>
          </a:xfrm>
          <a:prstGeom prst="rect">
            <a:avLst/>
          </a:prstGeom>
        </p:spPr>
        <p:txBody>
          <a:bodyPr wrap="square">
            <a:spAutoFit/>
          </a:bodyPr>
          <a:lstStyle/>
          <a:p>
            <a:r>
              <a:rPr lang="fr-FR" sz="4000" b="1" dirty="0">
                <a:latin typeface="Tw Cen MT" panose="020B0602020104020603" pitchFamily="34" charset="77"/>
              </a:rPr>
              <a:t>💬 Elles se baladaient dans la rue en se tenant la main lorsqu’elles ont entendu « sales gouines ».</a:t>
            </a:r>
          </a:p>
        </p:txBody>
      </p:sp>
      <p:sp>
        <p:nvSpPr>
          <p:cNvPr id="6" name="Rectangle 5">
            <a:extLst>
              <a:ext uri="{FF2B5EF4-FFF2-40B4-BE49-F238E27FC236}">
                <a16:creationId xmlns:a16="http://schemas.microsoft.com/office/drawing/2014/main" id="{29F521D8-7840-9E49-B876-9B4D112F8D22}"/>
              </a:ext>
            </a:extLst>
          </p:cNvPr>
          <p:cNvSpPr/>
          <p:nvPr/>
        </p:nvSpPr>
        <p:spPr>
          <a:xfrm>
            <a:off x="1087034" y="4098215"/>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Discrimination directe</a:t>
            </a:r>
          </a:p>
          <a:p>
            <a:pPr marL="11113"/>
            <a:r>
              <a:rPr lang="fr-FR" sz="4000" dirty="0">
                <a:latin typeface="Tw Cen MT" panose="020B0602020104020603" pitchFamily="34" charset="77"/>
                <a:sym typeface="Wingdings"/>
              </a:rPr>
              <a:t>☐ Autre</a:t>
            </a:r>
          </a:p>
        </p:txBody>
      </p:sp>
      <p:cxnSp>
        <p:nvCxnSpPr>
          <p:cNvPr id="8" name="Connecteur droit 7">
            <a:extLst>
              <a:ext uri="{FF2B5EF4-FFF2-40B4-BE49-F238E27FC236}">
                <a16:creationId xmlns:a16="http://schemas.microsoft.com/office/drawing/2014/main" id="{C9763622-A28B-2444-A232-73F5CF008D84}"/>
              </a:ext>
            </a:extLst>
          </p:cNvPr>
          <p:cNvCxnSpPr/>
          <p:nvPr/>
        </p:nvCxnSpPr>
        <p:spPr>
          <a:xfrm>
            <a:off x="697831" y="1668379"/>
            <a:ext cx="0" cy="17606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2584FC6A-E505-E049-8331-69D8516ED2FD}"/>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0" name="Connecteur droit 9">
            <a:extLst>
              <a:ext uri="{FF2B5EF4-FFF2-40B4-BE49-F238E27FC236}">
                <a16:creationId xmlns:a16="http://schemas.microsoft.com/office/drawing/2014/main" id="{FBEC0931-4DD2-4D48-929A-1002FA9B1BE1}"/>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37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FEBC0521-1F54-1442-81EF-B02A4B760DD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80676" y="1595875"/>
            <a:ext cx="2810653" cy="18308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Image 9">
            <a:extLst>
              <a:ext uri="{FF2B5EF4-FFF2-40B4-BE49-F238E27FC236}">
                <a16:creationId xmlns:a16="http://schemas.microsoft.com/office/drawing/2014/main" id="{07044C85-4AD2-AC41-B25C-68A94A3B1525}"/>
              </a:ext>
            </a:extLst>
          </p:cNvPr>
          <p:cNvPicPr>
            <a:picLocks noChangeAspect="1"/>
          </p:cNvPicPr>
          <p:nvPr/>
        </p:nvPicPr>
        <p:blipFill>
          <a:blip r:embed="rId5"/>
          <a:stretch>
            <a:fillRect/>
          </a:stretch>
        </p:blipFill>
        <p:spPr>
          <a:xfrm>
            <a:off x="4676240" y="1353251"/>
            <a:ext cx="2748324" cy="2455275"/>
          </a:xfrm>
          <a:prstGeom prst="rect">
            <a:avLst/>
          </a:prstGeom>
        </p:spPr>
      </p:pic>
      <p:sp>
        <p:nvSpPr>
          <p:cNvPr id="11" name="ZoneTexte 10">
            <a:extLst>
              <a:ext uri="{FF2B5EF4-FFF2-40B4-BE49-F238E27FC236}">
                <a16:creationId xmlns:a16="http://schemas.microsoft.com/office/drawing/2014/main" id="{28D8DE6C-EA61-AD46-9DA3-950278D19DB5}"/>
              </a:ext>
            </a:extLst>
          </p:cNvPr>
          <p:cNvSpPr txBox="1"/>
          <p:nvPr/>
        </p:nvSpPr>
        <p:spPr>
          <a:xfrm>
            <a:off x="2886002" y="4283039"/>
            <a:ext cx="2810653" cy="1569660"/>
          </a:xfrm>
          <a:prstGeom prst="rect">
            <a:avLst/>
          </a:prstGeom>
          <a:noFill/>
        </p:spPr>
        <p:txBody>
          <a:bodyPr wrap="square" rtlCol="0">
            <a:spAutoFit/>
          </a:bodyPr>
          <a:lstStyle/>
          <a:p>
            <a:pPr algn="ctr"/>
            <a:r>
              <a:rPr lang="fr-FR" sz="4800" b="1" dirty="0">
                <a:latin typeface="Tw Cen MT" panose="020B0602020104020603" pitchFamily="34" charset="77"/>
              </a:rPr>
              <a:t>Cas individuel</a:t>
            </a:r>
          </a:p>
        </p:txBody>
      </p:sp>
      <p:pic>
        <p:nvPicPr>
          <p:cNvPr id="12" name="Image 11">
            <a:extLst>
              <a:ext uri="{FF2B5EF4-FFF2-40B4-BE49-F238E27FC236}">
                <a16:creationId xmlns:a16="http://schemas.microsoft.com/office/drawing/2014/main" id="{9B55C1B9-DC48-1448-8C9C-1A0C470F095F}"/>
              </a:ext>
            </a:extLst>
          </p:cNvPr>
          <p:cNvPicPr>
            <a:picLocks noChangeAspect="1"/>
          </p:cNvPicPr>
          <p:nvPr/>
        </p:nvPicPr>
        <p:blipFill rotWithShape="1">
          <a:blip r:embed="rId6">
            <a:alphaModFix amt="50000"/>
          </a:blip>
          <a:srcRect b="-23"/>
          <a:stretch/>
        </p:blipFill>
        <p:spPr>
          <a:xfrm>
            <a:off x="3052116" y="4030965"/>
            <a:ext cx="2478426" cy="2170917"/>
          </a:xfrm>
          <a:prstGeom prst="rect">
            <a:avLst/>
          </a:prstGeom>
        </p:spPr>
      </p:pic>
      <p:sp>
        <p:nvSpPr>
          <p:cNvPr id="13" name="ZoneTexte 12">
            <a:extLst>
              <a:ext uri="{FF2B5EF4-FFF2-40B4-BE49-F238E27FC236}">
                <a16:creationId xmlns:a16="http://schemas.microsoft.com/office/drawing/2014/main" id="{3972D8ED-C240-404C-B79E-96A323CADFED}"/>
              </a:ext>
            </a:extLst>
          </p:cNvPr>
          <p:cNvSpPr txBox="1"/>
          <p:nvPr/>
        </p:nvSpPr>
        <p:spPr>
          <a:xfrm>
            <a:off x="539552" y="309887"/>
            <a:ext cx="81641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règles de la formation</a:t>
            </a:r>
            <a:endParaRPr lang="fr-FR" sz="6000" b="1" cap="small" spc="-150" dirty="0">
              <a:solidFill>
                <a:schemeClr val="accent1">
                  <a:lumMod val="75000"/>
                </a:schemeClr>
              </a:solidFill>
              <a:latin typeface="Tw Cen MT" panose="020B0602020104020603" pitchFamily="34" charset="77"/>
            </a:endParaRPr>
          </a:p>
        </p:txBody>
      </p:sp>
      <p:cxnSp>
        <p:nvCxnSpPr>
          <p:cNvPr id="16" name="Connecteur droit 15">
            <a:extLst>
              <a:ext uri="{FF2B5EF4-FFF2-40B4-BE49-F238E27FC236}">
                <a16:creationId xmlns:a16="http://schemas.microsoft.com/office/drawing/2014/main" id="{E0A6BA66-B0EC-FD4F-967B-F08E5C44C7A8}"/>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3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F521D8-7840-9E49-B876-9B4D112F8D22}"/>
              </a:ext>
            </a:extLst>
          </p:cNvPr>
          <p:cNvSpPr/>
          <p:nvPr/>
        </p:nvSpPr>
        <p:spPr>
          <a:xfrm>
            <a:off x="1087034" y="4098215"/>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Discrimination</a:t>
            </a:r>
          </a:p>
          <a:p>
            <a:pPr marL="11113"/>
            <a:r>
              <a:rPr lang="fr-FR" sz="4000" b="1" dirty="0">
                <a:solidFill>
                  <a:schemeClr val="accent1">
                    <a:lumMod val="75000"/>
                  </a:schemeClr>
                </a:solidFill>
                <a:latin typeface="Tw Cen MT" panose="020B0602020104020603" pitchFamily="34" charset="77"/>
                <a:sym typeface="Wingdings"/>
              </a:rPr>
              <a:t>☒ Autre</a:t>
            </a:r>
          </a:p>
        </p:txBody>
      </p:sp>
      <p:sp>
        <p:nvSpPr>
          <p:cNvPr id="7" name="Rectangle 6">
            <a:extLst>
              <a:ext uri="{FF2B5EF4-FFF2-40B4-BE49-F238E27FC236}">
                <a16:creationId xmlns:a16="http://schemas.microsoft.com/office/drawing/2014/main" id="{6BB60D38-F35B-014E-B328-D7D726511DEB}"/>
              </a:ext>
            </a:extLst>
          </p:cNvPr>
          <p:cNvSpPr/>
          <p:nvPr/>
        </p:nvSpPr>
        <p:spPr>
          <a:xfrm>
            <a:off x="913191" y="1668379"/>
            <a:ext cx="7532978" cy="1938992"/>
          </a:xfrm>
          <a:prstGeom prst="rect">
            <a:avLst/>
          </a:prstGeom>
        </p:spPr>
        <p:txBody>
          <a:bodyPr wrap="square">
            <a:spAutoFit/>
          </a:bodyPr>
          <a:lstStyle/>
          <a:p>
            <a:r>
              <a:rPr lang="fr-FR" sz="4000" b="1" dirty="0">
                <a:latin typeface="Tw Cen MT" panose="020B0602020104020603" pitchFamily="34" charset="77"/>
              </a:rPr>
              <a:t>💬 Elles se baladaient dans la rue en se tenant la main lorsqu’elles ont entendu « sales gouines ».</a:t>
            </a:r>
          </a:p>
        </p:txBody>
      </p:sp>
      <p:cxnSp>
        <p:nvCxnSpPr>
          <p:cNvPr id="9" name="Connecteur droit 8">
            <a:extLst>
              <a:ext uri="{FF2B5EF4-FFF2-40B4-BE49-F238E27FC236}">
                <a16:creationId xmlns:a16="http://schemas.microsoft.com/office/drawing/2014/main" id="{37AD06CC-E834-0D44-8803-B93320132AD5}"/>
              </a:ext>
            </a:extLst>
          </p:cNvPr>
          <p:cNvCxnSpPr/>
          <p:nvPr/>
        </p:nvCxnSpPr>
        <p:spPr>
          <a:xfrm>
            <a:off x="697831" y="1668379"/>
            <a:ext cx="0" cy="17606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F0EA6AD8-D323-3649-93E9-52ABC0205FBD}"/>
              </a:ext>
            </a:extLst>
          </p:cNvPr>
          <p:cNvSpPr txBox="1"/>
          <p:nvPr/>
        </p:nvSpPr>
        <p:spPr>
          <a:xfrm>
            <a:off x="565078" y="318754"/>
            <a:ext cx="777600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1" name="Connecteur droit 10">
            <a:extLst>
              <a:ext uri="{FF2B5EF4-FFF2-40B4-BE49-F238E27FC236}">
                <a16:creationId xmlns:a16="http://schemas.microsoft.com/office/drawing/2014/main" id="{761255FA-0EC6-164B-9F71-9EC98747AA5D}"/>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76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37149C4C-9115-264E-B0E7-FF5FFE5E6187}"/>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78A834A-05AD-C341-B434-9EB72152E579}"/>
              </a:ext>
            </a:extLst>
          </p:cNvPr>
          <p:cNvSpPr txBox="1"/>
          <p:nvPr/>
        </p:nvSpPr>
        <p:spPr>
          <a:xfrm>
            <a:off x="539552" y="309887"/>
            <a:ext cx="792088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Études de cas</a:t>
            </a:r>
            <a:endParaRPr lang="fr-FR" sz="6000" b="1" cap="small" spc="-150" dirty="0">
              <a:solidFill>
                <a:schemeClr val="accent1">
                  <a:lumMod val="75000"/>
                </a:schemeClr>
              </a:solidFill>
              <a:latin typeface="Tw Cen MT" panose="020B0602020104020603" pitchFamily="34" charset="77"/>
            </a:endParaRPr>
          </a:p>
        </p:txBody>
      </p:sp>
      <p:sp>
        <p:nvSpPr>
          <p:cNvPr id="5" name="ZoneTexte 4">
            <a:extLst>
              <a:ext uri="{FF2B5EF4-FFF2-40B4-BE49-F238E27FC236}">
                <a16:creationId xmlns:a16="http://schemas.microsoft.com/office/drawing/2014/main" id="{7F309911-7E0F-F247-BD7B-03C8310C3095}"/>
              </a:ext>
            </a:extLst>
          </p:cNvPr>
          <p:cNvSpPr txBox="1"/>
          <p:nvPr/>
        </p:nvSpPr>
        <p:spPr>
          <a:xfrm>
            <a:off x="606176" y="1674885"/>
            <a:ext cx="7668502" cy="4339650"/>
          </a:xfrm>
          <a:prstGeom prst="rect">
            <a:avLst/>
          </a:prstGeom>
          <a:noFill/>
        </p:spPr>
        <p:txBody>
          <a:bodyPr wrap="square" rtlCol="0">
            <a:spAutoFit/>
          </a:bodyPr>
          <a:lstStyle/>
          <a:p>
            <a:r>
              <a:rPr lang="fr-FR" sz="3600" b="1" dirty="0">
                <a:latin typeface="Tw Cen MT" panose="020B0602020104020603" pitchFamily="34" charset="77"/>
              </a:rPr>
              <a:t>📝 Si le propos est </a:t>
            </a:r>
            <a:r>
              <a:rPr lang="fr-FR" sz="3600" b="1" dirty="0">
                <a:solidFill>
                  <a:schemeClr val="accent1">
                    <a:lumMod val="75000"/>
                  </a:schemeClr>
                </a:solidFill>
                <a:latin typeface="Tw Cen MT" panose="020B0602020104020603" pitchFamily="34" charset="77"/>
              </a:rPr>
              <a:t>délibérément offensant</a:t>
            </a:r>
            <a:r>
              <a:rPr lang="fr-FR" sz="3600" b="1" dirty="0">
                <a:latin typeface="Tw Cen MT" panose="020B0602020104020603" pitchFamily="34" charset="77"/>
              </a:rPr>
              <a:t>, il peut être défini comme une </a:t>
            </a:r>
            <a:r>
              <a:rPr lang="fr-FR" sz="3600" b="1" dirty="0">
                <a:solidFill>
                  <a:schemeClr val="accent1">
                    <a:lumMod val="75000"/>
                  </a:schemeClr>
                </a:solidFill>
                <a:latin typeface="Tw Cen MT" panose="020B0602020104020603" pitchFamily="34" charset="77"/>
              </a:rPr>
              <a:t>injure</a:t>
            </a:r>
            <a:r>
              <a:rPr lang="fr-FR" sz="3600" b="1" dirty="0">
                <a:latin typeface="Tw Cen MT" panose="020B0602020104020603" pitchFamily="34" charset="77"/>
              </a:rPr>
              <a:t>. </a:t>
            </a:r>
          </a:p>
          <a:p>
            <a:endParaRPr lang="fr-FR" sz="3600" b="1" dirty="0">
              <a:latin typeface="Tw Cen MT" panose="020B0602020104020603" pitchFamily="34" charset="77"/>
            </a:endParaRPr>
          </a:p>
          <a:p>
            <a:r>
              <a:rPr lang="fr-FR" sz="3600" b="1" dirty="0">
                <a:latin typeface="Tw Cen MT" panose="020B0602020104020603" pitchFamily="34" charset="77"/>
              </a:rPr>
              <a:t>Elle peut être à caractère sexiste, homophobe, raciste ou antisémite par exemple. </a:t>
            </a:r>
          </a:p>
          <a:p>
            <a:r>
              <a:rPr lang="fr-FR" sz="2400" b="1" dirty="0">
                <a:latin typeface="Tw Cen MT" panose="020B0602020104020603" pitchFamily="34" charset="77"/>
              </a:rPr>
              <a:t> </a:t>
            </a:r>
          </a:p>
        </p:txBody>
      </p:sp>
    </p:spTree>
    <p:extLst>
      <p:ext uri="{BB962C8B-B14F-4D97-AF65-F5344CB8AC3E}">
        <p14:creationId xmlns:p14="http://schemas.microsoft.com/office/powerpoint/2010/main" val="1399259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4E4FD96C-8078-284F-B6A9-B7C887EFADDE}"/>
              </a:ext>
            </a:extLst>
          </p:cNvPr>
          <p:cNvGraphicFramePr>
            <a:graphicFrameLocks noGrp="1"/>
          </p:cNvGraphicFramePr>
          <p:nvPr>
            <p:ph idx="1"/>
          </p:nvPr>
        </p:nvGraphicFramePr>
        <p:xfrm>
          <a:off x="628649" y="179608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D7E926FB-D881-AD41-B99A-E8A1C84A5A2A}"/>
              </a:ext>
            </a:extLst>
          </p:cNvPr>
          <p:cNvSpPr txBox="1"/>
          <p:nvPr/>
        </p:nvSpPr>
        <p:spPr>
          <a:xfrm>
            <a:off x="539551" y="309887"/>
            <a:ext cx="82657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Discriminations : définitions légales</a:t>
            </a:r>
            <a:endParaRPr lang="fr-FR" sz="6000" b="1" cap="small" spc="-150" dirty="0">
              <a:solidFill>
                <a:schemeClr val="accent1">
                  <a:lumMod val="75000"/>
                </a:schemeClr>
              </a:solidFill>
              <a:latin typeface="Tw Cen MT" panose="020B0602020104020603" pitchFamily="34" charset="77"/>
            </a:endParaRPr>
          </a:p>
        </p:txBody>
      </p:sp>
      <p:cxnSp>
        <p:nvCxnSpPr>
          <p:cNvPr id="5" name="Connecteur droit 4">
            <a:extLst>
              <a:ext uri="{FF2B5EF4-FFF2-40B4-BE49-F238E27FC236}">
                <a16:creationId xmlns:a16="http://schemas.microsoft.com/office/drawing/2014/main" id="{E308912F-9ACF-F049-B852-45119F1D37C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298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44648" y="2274838"/>
            <a:ext cx="6804837"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Discrimination indirecte</a:t>
            </a:r>
          </a:p>
        </p:txBody>
      </p:sp>
    </p:spTree>
    <p:extLst>
      <p:ext uri="{BB962C8B-B14F-4D97-AF65-F5344CB8AC3E}">
        <p14:creationId xmlns:p14="http://schemas.microsoft.com/office/powerpoint/2010/main" val="147947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429A3-4CE2-364E-B81E-8F44C9797F2D}"/>
              </a:ext>
            </a:extLst>
          </p:cNvPr>
          <p:cNvSpPr txBox="1"/>
          <p:nvPr/>
        </p:nvSpPr>
        <p:spPr>
          <a:xfrm>
            <a:off x="565078" y="1796081"/>
            <a:ext cx="8147848" cy="3170099"/>
          </a:xfrm>
          <a:prstGeom prst="rect">
            <a:avLst/>
          </a:prstGeom>
          <a:noFill/>
        </p:spPr>
        <p:txBody>
          <a:bodyPr wrap="square" rtlCol="0">
            <a:spAutoFit/>
          </a:bodyPr>
          <a:lstStyle/>
          <a:p>
            <a:r>
              <a:rPr lang="fr-FR" sz="3600" b="1" dirty="0">
                <a:latin typeface="Tw Cen MT" panose="020B0602020104020603" pitchFamily="34" charset="77"/>
              </a:rPr>
              <a:t>📝 </a:t>
            </a:r>
            <a:r>
              <a:rPr lang="fr-FR" sz="4000" dirty="0">
                <a:latin typeface="Tw Cen MT" panose="020B0602020104020603" pitchFamily="34" charset="77"/>
              </a:rPr>
              <a:t>Lorsqu’une s</a:t>
            </a:r>
            <a:r>
              <a:rPr lang="fr-FR" sz="4000" b="1" dirty="0">
                <a:latin typeface="Tw Cen MT" panose="020B0602020104020603" pitchFamily="34" charset="77"/>
              </a:rPr>
              <a:t>ituation d’apparente neutralité </a:t>
            </a:r>
            <a:r>
              <a:rPr lang="fr-FR" sz="4000" dirty="0">
                <a:latin typeface="Tw Cen MT" panose="020B0602020104020603" pitchFamily="34" charset="77"/>
              </a:rPr>
              <a:t>(disposition, critère pratique, etc.) </a:t>
            </a:r>
            <a:r>
              <a:rPr lang="fr-FR" sz="4000" b="1" dirty="0">
                <a:latin typeface="Tw Cen MT" panose="020B0602020104020603" pitchFamily="34" charset="77"/>
              </a:rPr>
              <a:t>désavantage particulièrement des personnes </a:t>
            </a:r>
            <a:r>
              <a:rPr lang="fr-FR" sz="4000" dirty="0">
                <a:latin typeface="Tw Cen MT" panose="020B0602020104020603" pitchFamily="34" charset="77"/>
              </a:rPr>
              <a:t>d’un groupe par rapport à l’autre.</a:t>
            </a:r>
            <a:endParaRPr lang="fr-FR" sz="5400" dirty="0">
              <a:latin typeface="Tw Cen MT" panose="020B0602020104020603" pitchFamily="34" charset="77"/>
            </a:endParaRPr>
          </a:p>
        </p:txBody>
      </p:sp>
      <p:sp>
        <p:nvSpPr>
          <p:cNvPr id="6" name="ZoneTexte 5">
            <a:extLst>
              <a:ext uri="{FF2B5EF4-FFF2-40B4-BE49-F238E27FC236}">
                <a16:creationId xmlns:a16="http://schemas.microsoft.com/office/drawing/2014/main" id="{2B51116E-EFB1-2D4F-9DA7-B3B99F4E6052}"/>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indirecte</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10B766AE-91A4-A847-98C9-8EE6F0ABDAC5}"/>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071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429A3-4CE2-364E-B81E-8F44C9797F2D}"/>
              </a:ext>
            </a:extLst>
          </p:cNvPr>
          <p:cNvSpPr txBox="1"/>
          <p:nvPr/>
        </p:nvSpPr>
        <p:spPr>
          <a:xfrm>
            <a:off x="565078" y="1796081"/>
            <a:ext cx="8147848" cy="4154984"/>
          </a:xfrm>
          <a:prstGeom prst="rect">
            <a:avLst/>
          </a:prstGeom>
          <a:noFill/>
        </p:spPr>
        <p:txBody>
          <a:bodyPr wrap="square" rtlCol="0">
            <a:spAutoFit/>
          </a:bodyPr>
          <a:lstStyle/>
          <a:p>
            <a:r>
              <a:rPr lang="fr-FR" sz="3600" dirty="0">
                <a:latin typeface="Tw Cen MT" panose="020B0602020104020603" pitchFamily="34" charset="77"/>
              </a:rPr>
              <a:t>📝 </a:t>
            </a:r>
            <a:r>
              <a:rPr lang="fr-FR" sz="4800" b="1" dirty="0">
                <a:latin typeface="Tw Cen MT" panose="020B0602020104020603" pitchFamily="34" charset="77"/>
              </a:rPr>
              <a:t>Exemple</a:t>
            </a:r>
          </a:p>
          <a:p>
            <a:pPr algn="just"/>
            <a:r>
              <a:rPr lang="fr-FR" sz="3600" b="0" i="0" dirty="0">
                <a:solidFill>
                  <a:srgbClr val="040C28"/>
                </a:solidFill>
                <a:effectLst/>
                <a:latin typeface="Tw Cen MT" panose="020B0602020104020603" pitchFamily="34" charset="77"/>
              </a:rPr>
              <a:t>Une règle défavorisant les salarié·es à temps partiel peut constituer une discrimination indirecte fondée sur le sexe</a:t>
            </a:r>
            <a:r>
              <a:rPr lang="fr-FR" sz="3600" b="0" i="0" dirty="0">
                <a:solidFill>
                  <a:srgbClr val="202124"/>
                </a:solidFill>
                <a:effectLst/>
                <a:latin typeface="Tw Cen MT" panose="020B0602020104020603" pitchFamily="34" charset="77"/>
              </a:rPr>
              <a:t>, puisque statistiquement une nette majorité des salariés à temps partiel sont des femmes.</a:t>
            </a:r>
            <a:r>
              <a:rPr lang="fr-FR" sz="3600" dirty="0">
                <a:latin typeface="Tw Cen MT" panose="020B0602020104020603" pitchFamily="34" charset="77"/>
              </a:rPr>
              <a:t> </a:t>
            </a:r>
            <a:endParaRPr lang="fr-FR" sz="4800" dirty="0">
              <a:latin typeface="Tw Cen MT" panose="020B0602020104020603" pitchFamily="34" charset="77"/>
            </a:endParaRPr>
          </a:p>
        </p:txBody>
      </p:sp>
      <p:sp>
        <p:nvSpPr>
          <p:cNvPr id="6" name="ZoneTexte 5">
            <a:extLst>
              <a:ext uri="{FF2B5EF4-FFF2-40B4-BE49-F238E27FC236}">
                <a16:creationId xmlns:a16="http://schemas.microsoft.com/office/drawing/2014/main" id="{2B51116E-EFB1-2D4F-9DA7-B3B99F4E6052}"/>
              </a:ext>
            </a:extLst>
          </p:cNvPr>
          <p:cNvSpPr txBox="1"/>
          <p:nvPr/>
        </p:nvSpPr>
        <p:spPr>
          <a:xfrm>
            <a:off x="539552" y="309887"/>
            <a:ext cx="6860315"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 discrimination indirecte</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10B766AE-91A4-A847-98C9-8EE6F0ABDAC5}"/>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24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4E4FD96C-8078-284F-B6A9-B7C887EFADDE}"/>
              </a:ext>
            </a:extLst>
          </p:cNvPr>
          <p:cNvGraphicFramePr>
            <a:graphicFrameLocks noGrp="1"/>
          </p:cNvGraphicFramePr>
          <p:nvPr>
            <p:ph idx="1"/>
          </p:nvPr>
        </p:nvGraphicFramePr>
        <p:xfrm>
          <a:off x="628649" y="179608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D7E926FB-D881-AD41-B99A-E8A1C84A5A2A}"/>
              </a:ext>
            </a:extLst>
          </p:cNvPr>
          <p:cNvSpPr txBox="1"/>
          <p:nvPr/>
        </p:nvSpPr>
        <p:spPr>
          <a:xfrm>
            <a:off x="539551" y="309887"/>
            <a:ext cx="82657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Discriminations : définitions légales</a:t>
            </a:r>
            <a:endParaRPr lang="fr-FR" sz="6000" b="1" cap="small" spc="-150" dirty="0">
              <a:solidFill>
                <a:schemeClr val="accent1">
                  <a:lumMod val="75000"/>
                </a:schemeClr>
              </a:solidFill>
              <a:latin typeface="Tw Cen MT" panose="020B0602020104020603" pitchFamily="34" charset="77"/>
            </a:endParaRPr>
          </a:p>
        </p:txBody>
      </p:sp>
      <p:cxnSp>
        <p:nvCxnSpPr>
          <p:cNvPr id="5" name="Connecteur droit 4">
            <a:extLst>
              <a:ext uri="{FF2B5EF4-FFF2-40B4-BE49-F238E27FC236}">
                <a16:creationId xmlns:a16="http://schemas.microsoft.com/office/drawing/2014/main" id="{E308912F-9ACF-F049-B852-45119F1D37C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89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838841" y="2274838"/>
            <a:ext cx="6804837"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Agissement discriminatoire</a:t>
            </a:r>
          </a:p>
        </p:txBody>
      </p:sp>
    </p:spTree>
    <p:extLst>
      <p:ext uri="{BB962C8B-B14F-4D97-AF65-F5344CB8AC3E}">
        <p14:creationId xmlns:p14="http://schemas.microsoft.com/office/powerpoint/2010/main" val="2254185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0E46DCB-246B-9F42-9F02-C1EAAD948B20}"/>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62814DF-0B7C-7B4F-8BCE-B4C9A198F3FC}"/>
              </a:ext>
            </a:extLst>
          </p:cNvPr>
          <p:cNvSpPr txBox="1"/>
          <p:nvPr/>
        </p:nvSpPr>
        <p:spPr>
          <a:xfrm>
            <a:off x="606176" y="1674885"/>
            <a:ext cx="801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[un motif prohibé], subi par une personne et ayant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atteinte à sa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intimidant,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dégradant, humiliant ou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 </a:t>
            </a:r>
          </a:p>
        </p:txBody>
      </p:sp>
      <p:sp>
        <p:nvSpPr>
          <p:cNvPr id="5" name="ZoneTexte 4">
            <a:extLst>
              <a:ext uri="{FF2B5EF4-FFF2-40B4-BE49-F238E27FC236}">
                <a16:creationId xmlns:a16="http://schemas.microsoft.com/office/drawing/2014/main" id="{B889E388-5CBC-C94D-898B-9439A7218AFD}"/>
              </a:ext>
            </a:extLst>
          </p:cNvPr>
          <p:cNvSpPr txBox="1"/>
          <p:nvPr/>
        </p:nvSpPr>
        <p:spPr>
          <a:xfrm>
            <a:off x="539552" y="426378"/>
            <a:ext cx="87907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40431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62814DF-0B7C-7B4F-8BCE-B4C9A198F3FC}"/>
              </a:ext>
            </a:extLst>
          </p:cNvPr>
          <p:cNvSpPr txBox="1"/>
          <p:nvPr/>
        </p:nvSpPr>
        <p:spPr>
          <a:xfrm>
            <a:off x="606176" y="1674885"/>
            <a:ext cx="801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[un motif prohibé], subi par une personne et ayant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objet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atteinte à sa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intimidant,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dégradant, humiliant ou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 </a:t>
            </a:r>
          </a:p>
        </p:txBody>
      </p:sp>
      <p:cxnSp>
        <p:nvCxnSpPr>
          <p:cNvPr id="10" name="Connecteur droit 9">
            <a:extLst>
              <a:ext uri="{FF2B5EF4-FFF2-40B4-BE49-F238E27FC236}">
                <a16:creationId xmlns:a16="http://schemas.microsoft.com/office/drawing/2014/main" id="{E1FEA08E-358A-A94A-8098-E7174A8F3F97}"/>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FE583CC-E42B-FF44-99C7-1E502D1145BE}"/>
              </a:ext>
            </a:extLst>
          </p:cNvPr>
          <p:cNvSpPr txBox="1"/>
          <p:nvPr/>
        </p:nvSpPr>
        <p:spPr>
          <a:xfrm>
            <a:off x="539552" y="426378"/>
            <a:ext cx="750378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02318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6EC23048-399E-6E42-B82D-A6C440C8A467}"/>
              </a:ext>
            </a:extLst>
          </p:cNvPr>
          <p:cNvGraphicFramePr/>
          <p:nvPr>
            <p:extLst>
              <p:ext uri="{D42A27DB-BD31-4B8C-83A1-F6EECF244321}">
                <p14:modId xmlns:p14="http://schemas.microsoft.com/office/powerpoint/2010/main" val="1185911942"/>
              </p:ext>
            </p:extLst>
          </p:nvPr>
        </p:nvGraphicFramePr>
        <p:xfrm>
          <a:off x="606175" y="1379913"/>
          <a:ext cx="8013842" cy="482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8FD61153-10B8-8545-B089-D9192EED4779}"/>
              </a:ext>
            </a:extLst>
          </p:cNvPr>
          <p:cNvSpPr txBox="1"/>
          <p:nvPr/>
        </p:nvSpPr>
        <p:spPr>
          <a:xfrm>
            <a:off x="539552" y="309887"/>
            <a:ext cx="81641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Programme de la formation</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67035811-E28C-3B47-B34E-955082A689A5}"/>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438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62814DF-0B7C-7B4F-8BCE-B4C9A198F3FC}"/>
              </a:ext>
            </a:extLst>
          </p:cNvPr>
          <p:cNvSpPr txBox="1"/>
          <p:nvPr/>
        </p:nvSpPr>
        <p:spPr>
          <a:xfrm>
            <a:off x="606176" y="1674885"/>
            <a:ext cx="801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[un motif prohibé], subi par une personne et ayant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objet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effet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atteinte à sa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intimidant,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dégradant, humiliant ou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 </a:t>
            </a:r>
          </a:p>
        </p:txBody>
      </p:sp>
      <p:cxnSp>
        <p:nvCxnSpPr>
          <p:cNvPr id="8" name="Connecteur droit 7">
            <a:extLst>
              <a:ext uri="{FF2B5EF4-FFF2-40B4-BE49-F238E27FC236}">
                <a16:creationId xmlns:a16="http://schemas.microsoft.com/office/drawing/2014/main" id="{2D6A3440-C3C7-7D42-BB8C-0B370BCF1A01}"/>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2F1D89D-E774-E145-BB1C-AFD73D8EEC4A}"/>
              </a:ext>
            </a:extLst>
          </p:cNvPr>
          <p:cNvSpPr txBox="1"/>
          <p:nvPr/>
        </p:nvSpPr>
        <p:spPr>
          <a:xfrm>
            <a:off x="539552" y="426378"/>
            <a:ext cx="750378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664104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62814DF-0B7C-7B4F-8BCE-B4C9A198F3FC}"/>
              </a:ext>
            </a:extLst>
          </p:cNvPr>
          <p:cNvSpPr txBox="1"/>
          <p:nvPr/>
        </p:nvSpPr>
        <p:spPr>
          <a:xfrm>
            <a:off x="606176" y="1674885"/>
            <a:ext cx="801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[un motif prohibé], subi par une personne et ayant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objet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effet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atteinte à sa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dignité</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intimidant,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dégradant, humiliant ou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 </a:t>
            </a:r>
          </a:p>
        </p:txBody>
      </p:sp>
      <p:cxnSp>
        <p:nvCxnSpPr>
          <p:cNvPr id="10" name="Connecteur droit 9">
            <a:extLst>
              <a:ext uri="{FF2B5EF4-FFF2-40B4-BE49-F238E27FC236}">
                <a16:creationId xmlns:a16="http://schemas.microsoft.com/office/drawing/2014/main" id="{9D649B6B-7CE6-AB42-AA57-579F1A499CD6}"/>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73FEB8F-EC24-6B48-B759-A121BB006E56}"/>
              </a:ext>
            </a:extLst>
          </p:cNvPr>
          <p:cNvSpPr txBox="1"/>
          <p:nvPr/>
        </p:nvSpPr>
        <p:spPr>
          <a:xfrm>
            <a:off x="539552" y="426378"/>
            <a:ext cx="750378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737039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62814DF-0B7C-7B4F-8BCE-B4C9A198F3FC}"/>
              </a:ext>
            </a:extLst>
          </p:cNvPr>
          <p:cNvSpPr txBox="1"/>
          <p:nvPr/>
        </p:nvSpPr>
        <p:spPr>
          <a:xfrm>
            <a:off x="606176" y="1674885"/>
            <a:ext cx="801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[un motif prohibé], subi par une personne et ayant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objet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effet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atteinte à sa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dignité</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intimidant,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hostile,</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dégradant, humiliant ou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 </a:t>
            </a:r>
          </a:p>
        </p:txBody>
      </p:sp>
      <p:cxnSp>
        <p:nvCxnSpPr>
          <p:cNvPr id="5" name="Connecteur droit 4">
            <a:extLst>
              <a:ext uri="{FF2B5EF4-FFF2-40B4-BE49-F238E27FC236}">
                <a16:creationId xmlns:a16="http://schemas.microsoft.com/office/drawing/2014/main" id="{D4F03E5D-B0AE-5846-B729-12CC4186ADCA}"/>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E8D993F7-B054-104B-A653-8CA8F53DE91F}"/>
              </a:ext>
            </a:extLst>
          </p:cNvPr>
          <p:cNvSpPr txBox="1"/>
          <p:nvPr/>
        </p:nvSpPr>
        <p:spPr>
          <a:xfrm>
            <a:off x="539552" y="426378"/>
            <a:ext cx="750378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776988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62814DF-0B7C-7B4F-8BCE-B4C9A198F3FC}"/>
              </a:ext>
            </a:extLst>
          </p:cNvPr>
          <p:cNvSpPr txBox="1"/>
          <p:nvPr/>
        </p:nvSpPr>
        <p:spPr>
          <a:xfrm>
            <a:off x="606176" y="1674885"/>
            <a:ext cx="801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[un motif prohibé], subi par une personne et ayant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objet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effet</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atteinte à sa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dignité</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intimidant,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hostile,</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dégradant, humiliant ou </a:t>
            </a:r>
            <a:r>
              <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offensant </a:t>
            </a: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p>
        </p:txBody>
      </p:sp>
      <p:cxnSp>
        <p:nvCxnSpPr>
          <p:cNvPr id="5" name="Connecteur droit 4">
            <a:extLst>
              <a:ext uri="{FF2B5EF4-FFF2-40B4-BE49-F238E27FC236}">
                <a16:creationId xmlns:a16="http://schemas.microsoft.com/office/drawing/2014/main" id="{D4F03E5D-B0AE-5846-B729-12CC4186ADCA}"/>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E8D993F7-B054-104B-A653-8CA8F53DE91F}"/>
              </a:ext>
            </a:extLst>
          </p:cNvPr>
          <p:cNvSpPr txBox="1"/>
          <p:nvPr/>
        </p:nvSpPr>
        <p:spPr>
          <a:xfrm>
            <a:off x="539552" y="426378"/>
            <a:ext cx="750378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889021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3E41A84-AFC9-ED41-A482-B80092D96B74}"/>
              </a:ext>
            </a:extLst>
          </p:cNvPr>
          <p:cNvSpPr txBox="1"/>
          <p:nvPr/>
        </p:nvSpPr>
        <p:spPr>
          <a:xfrm>
            <a:off x="606175" y="1510304"/>
            <a:ext cx="8013843"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black"/>
                </a:solidFill>
                <a:effectLst/>
                <a:uLnTx/>
                <a:uFillTx/>
                <a:latin typeface="Tw Cen MT" panose="020B0602020104020603" pitchFamily="34" charset="77"/>
                <a:ea typeface="+mn-ea"/>
                <a:cs typeface="Calibri" panose="020F0502020204030204" pitchFamily="34" charset="0"/>
              </a:rPr>
              <a:t>Agissement discriminatoire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lumMod val="50000"/>
                  <a:lumOff val="50000"/>
                </a:prstClr>
              </a:solidFill>
              <a:effectLst/>
              <a:uLnTx/>
              <a:uFillTx/>
              <a:latin typeface="Tw Cen MT" panose="020B0602020104020603" pitchFamily="34" charset="77"/>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lumMod val="50000"/>
                    <a:lumOff val="50000"/>
                  </a:prstClr>
                </a:solidFill>
                <a:effectLst/>
                <a:uLnTx/>
                <a:uFillTx/>
                <a:latin typeface="Tw Cen MT" panose="020B0602020104020603" pitchFamily="34" charset="77"/>
                <a:ea typeface="+mn-ea"/>
                <a:cs typeface="Calibri" panose="020F0502020204030204" pitchFamily="34" charset="0"/>
              </a:rPr>
              <a:t>📕 Art. 1 de la loi n°2008-496 du 27 mai 2008.</a:t>
            </a:r>
            <a:endParaRPr kumimoji="0" lang="fr-FR" sz="3600" b="1" i="0" u="none" strike="noStrike" kern="1200" cap="none" spc="0" normalizeH="0" baseline="0" noProof="0" dirty="0">
              <a:ln>
                <a:noFill/>
              </a:ln>
              <a:solidFill>
                <a:prstClr val="black"/>
              </a:solidFill>
              <a:effectLst/>
              <a:uLnTx/>
              <a:uFillTx/>
              <a:latin typeface="Tw Cen MT" panose="020B0602020104020603" pitchFamily="34" charset="77"/>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Calibri" panose="020F0502020204030204" pitchFamily="34" charset="0"/>
              </a:rPr>
              <a:t>📝 </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Tout agissement lié à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[un motif prohibé], </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subi par une personne et ayant pour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objet</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pour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effet</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de porter atteinte à sa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dignité</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de créer un environnement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intimidant</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hostile</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dégradant</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humiliant</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ou </a:t>
            </a:r>
            <a:r>
              <a:rPr kumimoji="0" lang="fr-FR" sz="28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offensant</a:t>
            </a:r>
            <a:r>
              <a:rPr kumimoji="0" lang="fr-FR"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endParaRPr kumimoji="0" lang="fr-FR" sz="3200" b="1" i="0" u="none" strike="noStrike" kern="1200" cap="none" spc="0" normalizeH="0" baseline="0" noProof="0" dirty="0">
              <a:ln>
                <a:noFill/>
              </a:ln>
              <a:solidFill>
                <a:prstClr val="black"/>
              </a:solidFill>
              <a:effectLst/>
              <a:uLnTx/>
              <a:uFillTx/>
              <a:latin typeface="Tw Cen MT" panose="020B0602020104020603" pitchFamily="34" charset="77"/>
              <a:ea typeface="+mn-ea"/>
              <a:cs typeface="Calibri" panose="020F0502020204030204" pitchFamily="34" charset="0"/>
            </a:endParaRPr>
          </a:p>
        </p:txBody>
      </p:sp>
      <p:cxnSp>
        <p:nvCxnSpPr>
          <p:cNvPr id="9" name="Connecteur droit 8">
            <a:extLst>
              <a:ext uri="{FF2B5EF4-FFF2-40B4-BE49-F238E27FC236}">
                <a16:creationId xmlns:a16="http://schemas.microsoft.com/office/drawing/2014/main" id="{426C6306-3BE0-344C-8C58-D3AB00AC2BF5}"/>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1AADD2A6-AB1B-5623-7153-8D1B7E2556C6}"/>
              </a:ext>
            </a:extLst>
          </p:cNvPr>
          <p:cNvSpPr txBox="1"/>
          <p:nvPr/>
        </p:nvSpPr>
        <p:spPr>
          <a:xfrm>
            <a:off x="606175" y="345991"/>
            <a:ext cx="750378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L’agissement discriminatoire</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sp>
        <p:nvSpPr>
          <p:cNvPr id="3" name="ZoneTexte 2">
            <a:extLst>
              <a:ext uri="{FF2B5EF4-FFF2-40B4-BE49-F238E27FC236}">
                <a16:creationId xmlns:a16="http://schemas.microsoft.com/office/drawing/2014/main" id="{A9BFEEAD-4520-4F8B-6A00-4828B6E8BD3D}"/>
              </a:ext>
            </a:extLst>
          </p:cNvPr>
          <p:cNvSpPr txBox="1"/>
          <p:nvPr/>
        </p:nvSpPr>
        <p:spPr>
          <a:xfrm>
            <a:off x="574151" y="5287815"/>
            <a:ext cx="7995696" cy="1077218"/>
          </a:xfrm>
          <a:prstGeom prst="rect">
            <a:avLst/>
          </a:prstGeom>
          <a:noFill/>
        </p:spPr>
        <p:txBody>
          <a:bodyPr wrap="square" rtlCol="0">
            <a:spAutoFit/>
          </a:bodyPr>
          <a:lstStyle/>
          <a:p>
            <a:r>
              <a:rPr lang="fr-FR" sz="3200" b="1" dirty="0">
                <a:latin typeface="Tw Cen MT" panose="020B0602020104020603" pitchFamily="34" charset="77"/>
              </a:rPr>
              <a:t>⚠️ Applicable uniquement dans le cadre du travail</a:t>
            </a:r>
          </a:p>
        </p:txBody>
      </p:sp>
    </p:spTree>
    <p:extLst>
      <p:ext uri="{BB962C8B-B14F-4D97-AF65-F5344CB8AC3E}">
        <p14:creationId xmlns:p14="http://schemas.microsoft.com/office/powerpoint/2010/main" val="1463085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C8E7597D-6005-A446-8831-C9D65013F84B}"/>
              </a:ext>
            </a:extLst>
          </p:cNvPr>
          <p:cNvGraphicFramePr/>
          <p:nvPr/>
        </p:nvGraphicFramePr>
        <p:xfrm>
          <a:off x="624322" y="2444083"/>
          <a:ext cx="7895354" cy="200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286AED3B-9722-CE46-A6B9-5C730D6BE44E}"/>
              </a:ext>
            </a:extLst>
          </p:cNvPr>
          <p:cNvSpPr txBox="1"/>
          <p:nvPr/>
        </p:nvSpPr>
        <p:spPr>
          <a:xfrm>
            <a:off x="341852" y="1520753"/>
            <a:ext cx="8802148" cy="923330"/>
          </a:xfrm>
          <a:prstGeom prst="rect">
            <a:avLst/>
          </a:prstGeom>
          <a:noFill/>
        </p:spPr>
        <p:txBody>
          <a:bodyPr wrap="square" rtlCol="0">
            <a:spAutoFit/>
          </a:bodyPr>
          <a:lstStyle/>
          <a:p>
            <a:pPr algn="ctr"/>
            <a:r>
              <a:rPr lang="fr-FR" sz="5400" b="1" dirty="0">
                <a:latin typeface="Tw Cen MT" panose="020B0602020104020603" pitchFamily="34" charset="77"/>
              </a:rPr>
              <a:t>Agissement discriminatoire</a:t>
            </a:r>
            <a:endParaRPr lang="fr-FR" sz="5400" dirty="0">
              <a:latin typeface="Tw Cen MT" panose="020B0602020104020603" pitchFamily="34" charset="77"/>
            </a:endParaRPr>
          </a:p>
        </p:txBody>
      </p:sp>
      <p:cxnSp>
        <p:nvCxnSpPr>
          <p:cNvPr id="8" name="Connecteur droit 7">
            <a:extLst>
              <a:ext uri="{FF2B5EF4-FFF2-40B4-BE49-F238E27FC236}">
                <a16:creationId xmlns:a16="http://schemas.microsoft.com/office/drawing/2014/main" id="{99E74FFE-C8B9-784E-A6E6-7EBF862B99B7}"/>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40C8A04-88E3-3146-8FA8-C33FFCC4C30B}"/>
              </a:ext>
            </a:extLst>
          </p:cNvPr>
          <p:cNvSpPr txBox="1"/>
          <p:nvPr/>
        </p:nvSpPr>
        <p:spPr>
          <a:xfrm>
            <a:off x="539552" y="426378"/>
            <a:ext cx="8604448"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L’agissement discriminatoire</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787005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C8E7597D-6005-A446-8831-C9D65013F84B}"/>
              </a:ext>
            </a:extLst>
          </p:cNvPr>
          <p:cNvGraphicFramePr/>
          <p:nvPr/>
        </p:nvGraphicFramePr>
        <p:xfrm>
          <a:off x="624322" y="2444083"/>
          <a:ext cx="7895354" cy="200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286AED3B-9722-CE46-A6B9-5C730D6BE44E}"/>
              </a:ext>
            </a:extLst>
          </p:cNvPr>
          <p:cNvSpPr txBox="1"/>
          <p:nvPr/>
        </p:nvSpPr>
        <p:spPr>
          <a:xfrm>
            <a:off x="341852" y="1520753"/>
            <a:ext cx="8802148" cy="923330"/>
          </a:xfrm>
          <a:prstGeom prst="rect">
            <a:avLst/>
          </a:prstGeom>
          <a:noFill/>
        </p:spPr>
        <p:txBody>
          <a:bodyPr wrap="square" rtlCol="0">
            <a:spAutoFit/>
          </a:bodyPr>
          <a:lstStyle/>
          <a:p>
            <a:pPr algn="ctr"/>
            <a:r>
              <a:rPr lang="fr-FR" sz="5400" b="1" dirty="0">
                <a:latin typeface="Tw Cen MT" panose="020B0602020104020603" pitchFamily="34" charset="77"/>
              </a:rPr>
              <a:t>Agissement discriminatoire</a:t>
            </a:r>
            <a:endParaRPr lang="fr-FR" sz="5400" dirty="0">
              <a:latin typeface="Tw Cen MT" panose="020B0602020104020603" pitchFamily="34" charset="77"/>
            </a:endParaRPr>
          </a:p>
        </p:txBody>
      </p:sp>
      <p:cxnSp>
        <p:nvCxnSpPr>
          <p:cNvPr id="8" name="Connecteur droit 7">
            <a:extLst>
              <a:ext uri="{FF2B5EF4-FFF2-40B4-BE49-F238E27FC236}">
                <a16:creationId xmlns:a16="http://schemas.microsoft.com/office/drawing/2014/main" id="{99E74FFE-C8B9-784E-A6E6-7EBF862B99B7}"/>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40C8A04-88E3-3146-8FA8-C33FFCC4C30B}"/>
              </a:ext>
            </a:extLst>
          </p:cNvPr>
          <p:cNvSpPr txBox="1"/>
          <p:nvPr/>
        </p:nvSpPr>
        <p:spPr>
          <a:xfrm>
            <a:off x="539552" y="426378"/>
            <a:ext cx="8604448"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L’agissement discriminatoire</a:t>
            </a:r>
            <a:endParaRPr lang="fr-FR" sz="6000" b="1" cap="small" spc="-150" dirty="0">
              <a:solidFill>
                <a:schemeClr val="accent1">
                  <a:lumMod val="75000"/>
                </a:schemeClr>
              </a:solidFill>
              <a:latin typeface="Tw Cen MT" panose="020B0602020104020603" pitchFamily="34" charset="77"/>
            </a:endParaRPr>
          </a:p>
        </p:txBody>
      </p:sp>
      <p:sp>
        <p:nvSpPr>
          <p:cNvPr id="2" name="ZoneTexte 1">
            <a:extLst>
              <a:ext uri="{FF2B5EF4-FFF2-40B4-BE49-F238E27FC236}">
                <a16:creationId xmlns:a16="http://schemas.microsoft.com/office/drawing/2014/main" id="{80D76349-B5B9-7264-8F49-578AD8DF7643}"/>
              </a:ext>
            </a:extLst>
          </p:cNvPr>
          <p:cNvSpPr txBox="1"/>
          <p:nvPr/>
        </p:nvSpPr>
        <p:spPr>
          <a:xfrm>
            <a:off x="624322" y="4666147"/>
            <a:ext cx="7995696" cy="1077218"/>
          </a:xfrm>
          <a:prstGeom prst="rect">
            <a:avLst/>
          </a:prstGeom>
          <a:noFill/>
        </p:spPr>
        <p:txBody>
          <a:bodyPr wrap="square" rtlCol="0">
            <a:spAutoFit/>
          </a:bodyPr>
          <a:lstStyle/>
          <a:p>
            <a:r>
              <a:rPr lang="fr-FR" sz="3200" b="1" dirty="0">
                <a:latin typeface="Tw Cen MT" panose="020B0602020104020603" pitchFamily="34" charset="77"/>
              </a:rPr>
              <a:t>⚠️ Applicable uniquement dans le cadre du travail</a:t>
            </a:r>
          </a:p>
        </p:txBody>
      </p:sp>
    </p:spTree>
    <p:extLst>
      <p:ext uri="{BB962C8B-B14F-4D97-AF65-F5344CB8AC3E}">
        <p14:creationId xmlns:p14="http://schemas.microsoft.com/office/powerpoint/2010/main" val="464541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99E74FFE-C8B9-784E-A6E6-7EBF862B99B7}"/>
              </a:ext>
            </a:extLst>
          </p:cNvPr>
          <p:cNvCxnSpPr/>
          <p:nvPr/>
        </p:nvCxnSpPr>
        <p:spPr>
          <a:xfrm>
            <a:off x="606175" y="1143072"/>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40C8A04-88E3-3146-8FA8-C33FFCC4C30B}"/>
              </a:ext>
            </a:extLst>
          </p:cNvPr>
          <p:cNvSpPr txBox="1"/>
          <p:nvPr/>
        </p:nvSpPr>
        <p:spPr>
          <a:xfrm>
            <a:off x="539552" y="426378"/>
            <a:ext cx="8604448"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Agissements discriminatoires</a:t>
            </a:r>
            <a:endParaRPr lang="fr-FR" sz="6000" b="1" cap="small" spc="-150" dirty="0">
              <a:solidFill>
                <a:schemeClr val="accent1">
                  <a:lumMod val="75000"/>
                </a:schemeClr>
              </a:solidFill>
              <a:latin typeface="Tw Cen MT" panose="020B0602020104020603" pitchFamily="34" charset="77"/>
            </a:endParaRPr>
          </a:p>
        </p:txBody>
      </p:sp>
      <p:graphicFrame>
        <p:nvGraphicFramePr>
          <p:cNvPr id="2" name="Diagramme 1">
            <a:extLst>
              <a:ext uri="{FF2B5EF4-FFF2-40B4-BE49-F238E27FC236}">
                <a16:creationId xmlns:a16="http://schemas.microsoft.com/office/drawing/2014/main" id="{F4AE5C4D-9798-B749-84E3-78792DFC171C}"/>
              </a:ext>
            </a:extLst>
          </p:cNvPr>
          <p:cNvGraphicFramePr/>
          <p:nvPr/>
        </p:nvGraphicFramePr>
        <p:xfrm>
          <a:off x="1066800" y="1650928"/>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514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853595A-9BF1-0A4B-AD86-4AA48689B28B}"/>
              </a:ext>
            </a:extLst>
          </p:cNvPr>
          <p:cNvSpPr txBox="1"/>
          <p:nvPr/>
        </p:nvSpPr>
        <p:spPr>
          <a:xfrm>
            <a:off x="5076056" y="1700808"/>
            <a:ext cx="3543962" cy="34778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400" b="1" i="0" u="none" strike="noStrike" kern="1200" cap="none" spc="0" normalizeH="0" baseline="0" noProof="0" dirty="0">
                <a:ln>
                  <a:noFill/>
                </a:ln>
                <a:solidFill>
                  <a:prstClr val="black"/>
                </a:solidFill>
                <a:effectLst/>
                <a:uLnTx/>
                <a:uFillTx/>
                <a:latin typeface="Tw Cen MT" panose="020B0602020104020603" pitchFamily="34" charset="77"/>
                <a:ea typeface="MS PGothic" panose="020B0600070205080204" pitchFamily="34" charset="-128"/>
                <a:cs typeface="+mn-cs"/>
              </a:rPr>
              <a:t>Vidéo Brut, « Le racisme ordinaire, c’est leur quotidien »</a:t>
            </a:r>
          </a:p>
        </p:txBody>
      </p:sp>
      <p:cxnSp>
        <p:nvCxnSpPr>
          <p:cNvPr id="6" name="Connecteur droit 5">
            <a:extLst>
              <a:ext uri="{FF2B5EF4-FFF2-40B4-BE49-F238E27FC236}">
                <a16:creationId xmlns:a16="http://schemas.microsoft.com/office/drawing/2014/main" id="{4CF2F0E2-F5B0-E740-9ABE-AECF16A79217}"/>
              </a:ext>
            </a:extLst>
          </p:cNvPr>
          <p:cNvCxnSpPr/>
          <p:nvPr/>
        </p:nvCxnSpPr>
        <p:spPr>
          <a:xfrm>
            <a:off x="606175" y="1257375"/>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texte, posant&#10;&#10;Description générée automatiquement">
            <a:extLst>
              <a:ext uri="{FF2B5EF4-FFF2-40B4-BE49-F238E27FC236}">
                <a16:creationId xmlns:a16="http://schemas.microsoft.com/office/drawing/2014/main" id="{E46C8035-9C52-484B-9528-9266B4215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75" y="1449830"/>
            <a:ext cx="4383294" cy="4941168"/>
          </a:xfrm>
          <a:prstGeom prst="rect">
            <a:avLst/>
          </a:prstGeom>
        </p:spPr>
      </p:pic>
      <p:sp>
        <p:nvSpPr>
          <p:cNvPr id="7" name="Rectangle 6">
            <a:extLst>
              <a:ext uri="{FF2B5EF4-FFF2-40B4-BE49-F238E27FC236}">
                <a16:creationId xmlns:a16="http://schemas.microsoft.com/office/drawing/2014/main" id="{1A26B084-AE9B-1C40-8E54-B7A0E5A719D3}"/>
              </a:ext>
            </a:extLst>
          </p:cNvPr>
          <p:cNvSpPr/>
          <p:nvPr/>
        </p:nvSpPr>
        <p:spPr>
          <a:xfrm>
            <a:off x="5364088" y="5292110"/>
            <a:ext cx="3255930" cy="646331"/>
          </a:xfrm>
          <a:prstGeom prst="rect">
            <a:avLst/>
          </a:prstGeom>
        </p:spPr>
        <p:txBody>
          <a:bodyPr wrap="square">
            <a:spAutoFit/>
          </a:bodyPr>
          <a:lstStyle/>
          <a:p>
            <a:r>
              <a:rPr lang="fr-FR" sz="1200" dirty="0">
                <a:hlinkClick r:id="rId4"/>
              </a:rPr>
              <a:t>https://</a:t>
            </a:r>
            <a:r>
              <a:rPr lang="fr-FR" sz="1200" dirty="0" err="1">
                <a:hlinkClick r:id="rId4"/>
              </a:rPr>
              <a:t>www.brut.media</a:t>
            </a:r>
            <a:r>
              <a:rPr lang="fr-FR" sz="1200" dirty="0">
                <a:hlinkClick r:id="rId4"/>
              </a:rPr>
              <a:t>/</a:t>
            </a:r>
            <a:r>
              <a:rPr lang="fr-FR" sz="1200" dirty="0" err="1">
                <a:hlinkClick r:id="rId4"/>
              </a:rPr>
              <a:t>fr</a:t>
            </a:r>
            <a:r>
              <a:rPr lang="fr-FR" sz="1200" dirty="0">
                <a:hlinkClick r:id="rId4"/>
              </a:rPr>
              <a:t>/news/le-racisme-ordinaire-c-est-leur-quotidien-eda7c73b-dd32-4a9e-b435-0d2a5c99f0b6</a:t>
            </a:r>
            <a:endParaRPr lang="fr-FR" sz="1200" dirty="0"/>
          </a:p>
        </p:txBody>
      </p:sp>
      <p:sp>
        <p:nvSpPr>
          <p:cNvPr id="3" name="ZoneTexte 2">
            <a:extLst>
              <a:ext uri="{FF2B5EF4-FFF2-40B4-BE49-F238E27FC236}">
                <a16:creationId xmlns:a16="http://schemas.microsoft.com/office/drawing/2014/main" id="{0E4DFA8D-67BD-0376-FB26-FE2F937D2D10}"/>
              </a:ext>
            </a:extLst>
          </p:cNvPr>
          <p:cNvSpPr txBox="1"/>
          <p:nvPr/>
        </p:nvSpPr>
        <p:spPr>
          <a:xfrm>
            <a:off x="539552" y="426378"/>
            <a:ext cx="8604448"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L’agissement discriminatoire</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310948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02299" y="1994975"/>
            <a:ext cx="7457967" cy="3139321"/>
          </a:xfrm>
          <a:prstGeom prst="rect">
            <a:avLst/>
          </a:prstGeom>
          <a:noFill/>
        </p:spPr>
        <p:txBody>
          <a:bodyPr wrap="square" rtlCol="0">
            <a:spAutoFit/>
          </a:bodyPr>
          <a:lstStyle/>
          <a:p>
            <a:r>
              <a:rPr lang="fr-FR" sz="6600" b="1" i="1" dirty="0">
                <a:solidFill>
                  <a:schemeClr val="bg1"/>
                </a:solidFill>
                <a:latin typeface="Tw Cen MT" panose="020B0602020104020603" pitchFamily="34" charset="77"/>
              </a:rPr>
              <a:t>MODULE</a:t>
            </a:r>
            <a:r>
              <a:rPr lang="fr-FR" sz="6600" b="1" dirty="0">
                <a:solidFill>
                  <a:schemeClr val="bg1"/>
                </a:solidFill>
                <a:latin typeface="Tw Cen MT" panose="020B0602020104020603" pitchFamily="34" charset="77"/>
              </a:rPr>
              <a:t> :</a:t>
            </a:r>
          </a:p>
          <a:p>
            <a:r>
              <a:rPr lang="fr-FR" sz="6600" b="1" dirty="0">
                <a:solidFill>
                  <a:schemeClr val="bg1"/>
                </a:solidFill>
                <a:latin typeface="Tw Cen MT" panose="020B0602020104020603" pitchFamily="34" charset="77"/>
              </a:rPr>
              <a:t>Le point de départ - les stéréotypes</a:t>
            </a:r>
          </a:p>
        </p:txBody>
      </p:sp>
    </p:spTree>
    <p:extLst>
      <p:ext uri="{BB962C8B-B14F-4D97-AF65-F5344CB8AC3E}">
        <p14:creationId xmlns:p14="http://schemas.microsoft.com/office/powerpoint/2010/main" val="158818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112E487-1498-8146-88A1-4AF464D6F642}"/>
              </a:ext>
            </a:extLst>
          </p:cNvPr>
          <p:cNvSpPr txBox="1"/>
          <p:nvPr/>
        </p:nvSpPr>
        <p:spPr>
          <a:xfrm>
            <a:off x="539552" y="2962829"/>
            <a:ext cx="7597299" cy="2400657"/>
          </a:xfrm>
          <a:prstGeom prst="rect">
            <a:avLst/>
          </a:prstGeom>
          <a:noFill/>
        </p:spPr>
        <p:txBody>
          <a:bodyPr wrap="square" rtlCol="0">
            <a:spAutoFit/>
          </a:bodyPr>
          <a:lstStyle/>
          <a:p>
            <a:pPr algn="ctr"/>
            <a:r>
              <a:rPr lang="fr-FR" sz="6600" b="1" dirty="0">
                <a:latin typeface="Tw Cen MT" panose="020B0602020104020603" pitchFamily="34" charset="77"/>
              </a:rPr>
              <a:t>Tour de table</a:t>
            </a:r>
          </a:p>
          <a:p>
            <a:pPr algn="ctr"/>
            <a:endParaRPr lang="fr-FR" b="1" dirty="0">
              <a:latin typeface="Tw Cen MT" panose="020B0602020104020603" pitchFamily="34" charset="77"/>
            </a:endParaRPr>
          </a:p>
          <a:p>
            <a:pPr algn="ctr"/>
            <a:endParaRPr lang="fr-FR" sz="6600" b="1" dirty="0">
              <a:latin typeface="Tw Cen MT" panose="020B0602020104020603" pitchFamily="34" charset="77"/>
            </a:endParaRPr>
          </a:p>
        </p:txBody>
      </p:sp>
      <p:sp>
        <p:nvSpPr>
          <p:cNvPr id="7" name="ZoneTexte 6">
            <a:extLst>
              <a:ext uri="{FF2B5EF4-FFF2-40B4-BE49-F238E27FC236}">
                <a16:creationId xmlns:a16="http://schemas.microsoft.com/office/drawing/2014/main" id="{A9FF1648-6015-1445-B145-546D8473F126}"/>
              </a:ext>
            </a:extLst>
          </p:cNvPr>
          <p:cNvSpPr txBox="1"/>
          <p:nvPr/>
        </p:nvSpPr>
        <p:spPr>
          <a:xfrm>
            <a:off x="539552" y="309887"/>
            <a:ext cx="81641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Introduction</a:t>
            </a:r>
            <a:endParaRPr lang="fr-FR" sz="6000" b="1" cap="small" spc="-150" dirty="0">
              <a:solidFill>
                <a:schemeClr val="accent1">
                  <a:lumMod val="75000"/>
                </a:schemeClr>
              </a:solidFill>
              <a:latin typeface="Tw Cen MT" panose="020B0602020104020603" pitchFamily="34" charset="77"/>
            </a:endParaRPr>
          </a:p>
        </p:txBody>
      </p:sp>
      <p:cxnSp>
        <p:nvCxnSpPr>
          <p:cNvPr id="8" name="Connecteur droit 7">
            <a:extLst>
              <a:ext uri="{FF2B5EF4-FFF2-40B4-BE49-F238E27FC236}">
                <a16:creationId xmlns:a16="http://schemas.microsoft.com/office/drawing/2014/main" id="{1693CFEA-9586-F34A-BCA7-CD3F3F09F19F}"/>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7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767652" y="2828835"/>
            <a:ext cx="7921567" cy="1200329"/>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Les stéréotypes</a:t>
            </a:r>
          </a:p>
        </p:txBody>
      </p:sp>
    </p:spTree>
    <p:extLst>
      <p:ext uri="{BB962C8B-B14F-4D97-AF65-F5344CB8AC3E}">
        <p14:creationId xmlns:p14="http://schemas.microsoft.com/office/powerpoint/2010/main" val="2778055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0094A-736F-674C-9C73-11CF1F9504E1}"/>
              </a:ext>
            </a:extLst>
          </p:cNvPr>
          <p:cNvSpPr/>
          <p:nvPr/>
        </p:nvSpPr>
        <p:spPr>
          <a:xfrm>
            <a:off x="565078" y="1443841"/>
            <a:ext cx="8013843" cy="3416320"/>
          </a:xfrm>
          <a:prstGeom prst="rect">
            <a:avLst/>
          </a:prstGeom>
        </p:spPr>
        <p:txBody>
          <a:bodyPr wrap="square">
            <a:spAutoFit/>
          </a:bodyPr>
          <a:lstStyle/>
          <a:p>
            <a:r>
              <a:rPr lang="fr-FR" sz="3600" b="1" dirty="0">
                <a:latin typeface="Tw Cen MT" panose="020B0602020104020603" pitchFamily="34" charset="77"/>
                <a:cs typeface="Calibri" panose="020F0502020204030204" pitchFamily="34" charset="0"/>
              </a:rPr>
              <a:t>📝</a:t>
            </a:r>
            <a:r>
              <a:rPr lang="fr-FR" sz="3600" b="1" dirty="0">
                <a:solidFill>
                  <a:srgbClr val="222222"/>
                </a:solidFill>
                <a:latin typeface="Tw Cen MT" panose="020B0602020104020603" pitchFamily="34" charset="77"/>
              </a:rPr>
              <a:t> </a:t>
            </a:r>
            <a:r>
              <a:rPr lang="fr-FR" sz="3600" dirty="0">
                <a:solidFill>
                  <a:srgbClr val="222222"/>
                </a:solidFill>
                <a:latin typeface="Tw Cen MT" panose="020B0602020104020603" pitchFamily="34" charset="77"/>
              </a:rPr>
              <a:t>«</a:t>
            </a:r>
            <a:r>
              <a:rPr lang="fr-FR" sz="3600" b="1" dirty="0">
                <a:solidFill>
                  <a:srgbClr val="222222"/>
                </a:solidFill>
                <a:latin typeface="Tw Cen MT" panose="020B0602020104020603" pitchFamily="34" charset="77"/>
              </a:rPr>
              <a:t>  </a:t>
            </a:r>
            <a:r>
              <a:rPr lang="fr-FR" sz="3600" dirty="0">
                <a:solidFill>
                  <a:srgbClr val="222222"/>
                </a:solidFill>
                <a:latin typeface="Tw Cen MT" panose="020B0602020104020603" pitchFamily="34" charset="77"/>
              </a:rPr>
              <a:t>Un stéréotype est une </a:t>
            </a:r>
            <a:r>
              <a:rPr lang="fr-FR" sz="3600" b="1" dirty="0">
                <a:solidFill>
                  <a:srgbClr val="222222"/>
                </a:solidFill>
                <a:latin typeface="Tw Cen MT" panose="020B0602020104020603" pitchFamily="34" charset="77"/>
              </a:rPr>
              <a:t>représentation</a:t>
            </a:r>
            <a:r>
              <a:rPr lang="fr-FR" sz="3600" dirty="0">
                <a:solidFill>
                  <a:srgbClr val="222222"/>
                </a:solidFill>
                <a:latin typeface="Tw Cen MT" panose="020B0602020104020603" pitchFamily="34" charset="77"/>
              </a:rPr>
              <a:t> caricaturale figée, une </a:t>
            </a:r>
            <a:r>
              <a:rPr lang="fr-FR" sz="3600" b="1" dirty="0">
                <a:solidFill>
                  <a:srgbClr val="222222"/>
                </a:solidFill>
                <a:latin typeface="Tw Cen MT" panose="020B0602020104020603" pitchFamily="34" charset="77"/>
              </a:rPr>
              <a:t>idée</a:t>
            </a:r>
            <a:r>
              <a:rPr lang="fr-FR" sz="3600" dirty="0">
                <a:solidFill>
                  <a:srgbClr val="222222"/>
                </a:solidFill>
                <a:latin typeface="Tw Cen MT" panose="020B0602020104020603" pitchFamily="34" charset="77"/>
              </a:rPr>
              <a:t> reçue, une opinion toute </a:t>
            </a:r>
            <a:r>
              <a:rPr lang="fr-FR" sz="3600" b="1" dirty="0">
                <a:solidFill>
                  <a:srgbClr val="222222"/>
                </a:solidFill>
                <a:latin typeface="Tw Cen MT" panose="020B0602020104020603" pitchFamily="34" charset="77"/>
              </a:rPr>
              <a:t>faite</a:t>
            </a:r>
            <a:r>
              <a:rPr lang="fr-FR" sz="3600" dirty="0">
                <a:solidFill>
                  <a:srgbClr val="222222"/>
                </a:solidFill>
                <a:latin typeface="Tw Cen MT" panose="020B0602020104020603" pitchFamily="34" charset="77"/>
              </a:rPr>
              <a:t> acceptée et </a:t>
            </a:r>
            <a:r>
              <a:rPr lang="fr-FR" sz="3600" b="1" dirty="0">
                <a:solidFill>
                  <a:srgbClr val="222222"/>
                </a:solidFill>
                <a:latin typeface="Tw Cen MT" panose="020B0602020104020603" pitchFamily="34" charset="77"/>
              </a:rPr>
              <a:t>véhiculée</a:t>
            </a:r>
            <a:r>
              <a:rPr lang="fr-FR" sz="3600" dirty="0">
                <a:solidFill>
                  <a:srgbClr val="222222"/>
                </a:solidFill>
                <a:latin typeface="Tw Cen MT" panose="020B0602020104020603" pitchFamily="34" charset="77"/>
              </a:rPr>
              <a:t> sans réflexion, concernant un </a:t>
            </a:r>
            <a:r>
              <a:rPr lang="fr-FR" sz="3600" b="1" dirty="0">
                <a:solidFill>
                  <a:srgbClr val="222222"/>
                </a:solidFill>
                <a:latin typeface="Tw Cen MT" panose="020B0602020104020603" pitchFamily="34" charset="77"/>
              </a:rPr>
              <a:t>groupe</a:t>
            </a:r>
            <a:r>
              <a:rPr lang="fr-FR" sz="3600" dirty="0">
                <a:solidFill>
                  <a:srgbClr val="222222"/>
                </a:solidFill>
                <a:latin typeface="Tw Cen MT" panose="020B0602020104020603" pitchFamily="34" charset="77"/>
              </a:rPr>
              <a:t> humain ou une </a:t>
            </a:r>
            <a:r>
              <a:rPr lang="fr-FR" sz="3600" b="1" dirty="0">
                <a:solidFill>
                  <a:srgbClr val="222222"/>
                </a:solidFill>
                <a:latin typeface="Tw Cen MT" panose="020B0602020104020603" pitchFamily="34" charset="77"/>
              </a:rPr>
              <a:t>classe</a:t>
            </a:r>
            <a:r>
              <a:rPr lang="fr-FR" sz="3600" dirty="0">
                <a:solidFill>
                  <a:srgbClr val="222222"/>
                </a:solidFill>
                <a:latin typeface="Tw Cen MT" panose="020B0602020104020603" pitchFamily="34" charset="77"/>
              </a:rPr>
              <a:t> sociale »</a:t>
            </a:r>
          </a:p>
        </p:txBody>
      </p:sp>
      <p:sp>
        <p:nvSpPr>
          <p:cNvPr id="5" name="ZoneTexte 4">
            <a:extLst>
              <a:ext uri="{FF2B5EF4-FFF2-40B4-BE49-F238E27FC236}">
                <a16:creationId xmlns:a16="http://schemas.microsoft.com/office/drawing/2014/main" id="{8D4F4230-8D4C-4849-A497-4A9AD43A5255}"/>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8" name="Connecteur droit 7">
            <a:extLst>
              <a:ext uri="{FF2B5EF4-FFF2-40B4-BE49-F238E27FC236}">
                <a16:creationId xmlns:a16="http://schemas.microsoft.com/office/drawing/2014/main" id="{66B7469B-AECB-F148-95F3-78D5E3A1780C}"/>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518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818452" y="2480608"/>
            <a:ext cx="7921567"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Dessiner c’est gagner</a:t>
            </a:r>
          </a:p>
        </p:txBody>
      </p:sp>
    </p:spTree>
    <p:extLst>
      <p:ext uri="{BB962C8B-B14F-4D97-AF65-F5344CB8AC3E}">
        <p14:creationId xmlns:p14="http://schemas.microsoft.com/office/powerpoint/2010/main" val="548371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0094A-736F-674C-9C73-11CF1F9504E1}"/>
              </a:ext>
            </a:extLst>
          </p:cNvPr>
          <p:cNvSpPr/>
          <p:nvPr/>
        </p:nvSpPr>
        <p:spPr>
          <a:xfrm>
            <a:off x="565079" y="1459340"/>
            <a:ext cx="7799693" cy="2862322"/>
          </a:xfrm>
          <a:prstGeom prst="rect">
            <a:avLst/>
          </a:prstGeom>
        </p:spPr>
        <p:txBody>
          <a:bodyPr wrap="square">
            <a:spAutoFit/>
          </a:bodyPr>
          <a:lstStyle/>
          <a:p>
            <a:r>
              <a:rPr lang="fr-FR" sz="3600" dirty="0">
                <a:latin typeface="Tw Cen MT" panose="020B0602020104020603" pitchFamily="34" charset="77"/>
                <a:cs typeface="Calibri" panose="020F0502020204030204" pitchFamily="34" charset="0"/>
              </a:rPr>
              <a:t>📝 </a:t>
            </a:r>
            <a:r>
              <a:rPr lang="fr-FR" sz="3600" dirty="0">
                <a:solidFill>
                  <a:srgbClr val="222222"/>
                </a:solidFill>
                <a:latin typeface="Tw Cen MT" panose="020B0602020104020603" pitchFamily="34" charset="77"/>
              </a:rPr>
              <a:t>Chaque équipe possède une liste de 5 mots. </a:t>
            </a:r>
          </a:p>
          <a:p>
            <a:r>
              <a:rPr lang="fr-FR" sz="3600" dirty="0">
                <a:solidFill>
                  <a:srgbClr val="222222"/>
                </a:solidFill>
                <a:latin typeface="Tw Cen MT" panose="020B0602020104020603" pitchFamily="34" charset="77"/>
              </a:rPr>
              <a:t>Le but est de faire deviner tous les mots le plus rapidement possible. </a:t>
            </a:r>
          </a:p>
          <a:p>
            <a:r>
              <a:rPr lang="fr-FR" sz="3600" dirty="0">
                <a:solidFill>
                  <a:srgbClr val="222222"/>
                </a:solidFill>
                <a:latin typeface="Tw Cen MT" panose="020B0602020104020603" pitchFamily="34" charset="77"/>
              </a:rPr>
              <a:t>Il n’est pas possible de parler.</a:t>
            </a:r>
          </a:p>
        </p:txBody>
      </p:sp>
      <p:sp>
        <p:nvSpPr>
          <p:cNvPr id="5" name="ZoneTexte 4">
            <a:extLst>
              <a:ext uri="{FF2B5EF4-FFF2-40B4-BE49-F238E27FC236}">
                <a16:creationId xmlns:a16="http://schemas.microsoft.com/office/drawing/2014/main" id="{BE27E7D3-4C5F-3642-A9AD-0BBB0E898867}"/>
              </a:ext>
            </a:extLst>
          </p:cNvPr>
          <p:cNvSpPr txBox="1"/>
          <p:nvPr/>
        </p:nvSpPr>
        <p:spPr>
          <a:xfrm>
            <a:off x="565078" y="318754"/>
            <a:ext cx="7920880"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Dessiner c’est gagner</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4BBA041D-CEF6-B041-9EDF-30D2692D81EE}"/>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232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2">
            <a:extLst>
              <a:ext uri="{FF2B5EF4-FFF2-40B4-BE49-F238E27FC236}">
                <a16:creationId xmlns:a16="http://schemas.microsoft.com/office/drawing/2014/main" id="{56F21505-F7D7-1943-A41F-7482D2DA9739}"/>
              </a:ext>
            </a:extLst>
          </p:cNvPr>
          <p:cNvSpPr/>
          <p:nvPr/>
        </p:nvSpPr>
        <p:spPr>
          <a:xfrm>
            <a:off x="1021097" y="1449457"/>
            <a:ext cx="3044289" cy="1055902"/>
          </a:xfrm>
          <a:prstGeom prst="roundRect">
            <a:avLst/>
          </a:prstGeom>
          <a:solidFill>
            <a:schemeClr val="accent1">
              <a:lumMod val="75000"/>
            </a:schemeClr>
          </a:solidFill>
          <a:ln>
            <a:solidFill>
              <a:srgbClr val="34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w Cen MT" panose="020B0602020104020603" pitchFamily="34" charset="77"/>
            </a:endParaRPr>
          </a:p>
        </p:txBody>
      </p:sp>
      <p:sp>
        <p:nvSpPr>
          <p:cNvPr id="8" name="ZoneTexte 7">
            <a:extLst>
              <a:ext uri="{FF2B5EF4-FFF2-40B4-BE49-F238E27FC236}">
                <a16:creationId xmlns:a16="http://schemas.microsoft.com/office/drawing/2014/main" id="{6476D97D-8B77-6E41-A1B8-0733A53D611A}"/>
              </a:ext>
            </a:extLst>
          </p:cNvPr>
          <p:cNvSpPr txBox="1"/>
          <p:nvPr/>
        </p:nvSpPr>
        <p:spPr>
          <a:xfrm>
            <a:off x="1021097" y="1624649"/>
            <a:ext cx="3044289" cy="646331"/>
          </a:xfrm>
          <a:prstGeom prst="rect">
            <a:avLst/>
          </a:prstGeom>
          <a:noFill/>
        </p:spPr>
        <p:txBody>
          <a:bodyPr wrap="square" rtlCol="0">
            <a:spAutoFit/>
          </a:bodyPr>
          <a:lstStyle/>
          <a:p>
            <a:pPr algn="ctr"/>
            <a:r>
              <a:rPr lang="fr-FR" sz="3600" b="1" dirty="0">
                <a:solidFill>
                  <a:schemeClr val="bg1"/>
                </a:solidFill>
                <a:latin typeface="Tw Cen MT" panose="020B0602020104020603" pitchFamily="34" charset="77"/>
              </a:rPr>
              <a:t>Stéréotypes</a:t>
            </a:r>
          </a:p>
        </p:txBody>
      </p:sp>
      <p:pic>
        <p:nvPicPr>
          <p:cNvPr id="9" name="Image 8">
            <a:extLst>
              <a:ext uri="{FF2B5EF4-FFF2-40B4-BE49-F238E27FC236}">
                <a16:creationId xmlns:a16="http://schemas.microsoft.com/office/drawing/2014/main" id="{B6239A41-7C03-D043-9632-88CEECDEB72D}"/>
              </a:ext>
            </a:extLst>
          </p:cNvPr>
          <p:cNvPicPr>
            <a:picLocks noChangeAspect="1"/>
          </p:cNvPicPr>
          <p:nvPr/>
        </p:nvPicPr>
        <p:blipFill rotWithShape="1">
          <a:blip r:embed="rId3"/>
          <a:stretch/>
        </p:blipFill>
        <p:spPr>
          <a:xfrm>
            <a:off x="3547786" y="3681395"/>
            <a:ext cx="3605320" cy="3064520"/>
          </a:xfrm>
          <a:prstGeom prst="rect">
            <a:avLst/>
          </a:prstGeom>
        </p:spPr>
      </p:pic>
      <p:cxnSp>
        <p:nvCxnSpPr>
          <p:cNvPr id="10" name="Connecteur droit avec flèche 9">
            <a:extLst>
              <a:ext uri="{FF2B5EF4-FFF2-40B4-BE49-F238E27FC236}">
                <a16:creationId xmlns:a16="http://schemas.microsoft.com/office/drawing/2014/main" id="{CE7E048B-A688-1F47-88F7-295C8A79D84B}"/>
              </a:ext>
            </a:extLst>
          </p:cNvPr>
          <p:cNvCxnSpPr>
            <a:cxnSpLocks/>
          </p:cNvCxnSpPr>
          <p:nvPr/>
        </p:nvCxnSpPr>
        <p:spPr>
          <a:xfrm>
            <a:off x="3607937" y="2213711"/>
            <a:ext cx="685100" cy="192165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E3E05D2-D729-5E4C-B793-E053A2811190}"/>
              </a:ext>
            </a:extLst>
          </p:cNvPr>
          <p:cNvCxnSpPr>
            <a:cxnSpLocks/>
          </p:cNvCxnSpPr>
          <p:nvPr/>
        </p:nvCxnSpPr>
        <p:spPr>
          <a:xfrm>
            <a:off x="2856907" y="2235114"/>
            <a:ext cx="451388" cy="113597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3338780-60C2-1F41-8C36-2BA1274BBCFC}"/>
              </a:ext>
            </a:extLst>
          </p:cNvPr>
          <p:cNvCxnSpPr>
            <a:cxnSpLocks/>
          </p:cNvCxnSpPr>
          <p:nvPr/>
        </p:nvCxnSpPr>
        <p:spPr>
          <a:xfrm>
            <a:off x="2179847" y="2473234"/>
            <a:ext cx="227321" cy="811421"/>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AB42868-EDD6-A744-A18B-2AA55A65C059}"/>
              </a:ext>
            </a:extLst>
          </p:cNvPr>
          <p:cNvCxnSpPr>
            <a:cxnSpLocks/>
          </p:cNvCxnSpPr>
          <p:nvPr/>
        </p:nvCxnSpPr>
        <p:spPr>
          <a:xfrm>
            <a:off x="1216052" y="2112562"/>
            <a:ext cx="1414609" cy="3670364"/>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26FCA0A-5E10-4B47-B91F-7A0A6AED5051}"/>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17" name="Connecteur droit 16">
            <a:extLst>
              <a:ext uri="{FF2B5EF4-FFF2-40B4-BE49-F238E27FC236}">
                <a16:creationId xmlns:a16="http://schemas.microsoft.com/office/drawing/2014/main" id="{4D59E88F-585A-5B4C-AC51-356ABCE11032}"/>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26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2">
            <a:extLst>
              <a:ext uri="{FF2B5EF4-FFF2-40B4-BE49-F238E27FC236}">
                <a16:creationId xmlns:a16="http://schemas.microsoft.com/office/drawing/2014/main" id="{56F21505-F7D7-1943-A41F-7482D2DA9739}"/>
              </a:ext>
            </a:extLst>
          </p:cNvPr>
          <p:cNvSpPr/>
          <p:nvPr/>
        </p:nvSpPr>
        <p:spPr>
          <a:xfrm>
            <a:off x="1021097" y="1449457"/>
            <a:ext cx="3044289" cy="1055902"/>
          </a:xfrm>
          <a:prstGeom prst="roundRect">
            <a:avLst/>
          </a:prstGeom>
          <a:solidFill>
            <a:schemeClr val="accent1">
              <a:lumMod val="75000"/>
            </a:schemeClr>
          </a:solidFill>
          <a:ln>
            <a:solidFill>
              <a:srgbClr val="34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w Cen MT" panose="020B0602020104020603" pitchFamily="34" charset="77"/>
            </a:endParaRPr>
          </a:p>
        </p:txBody>
      </p:sp>
      <p:sp>
        <p:nvSpPr>
          <p:cNvPr id="8" name="ZoneTexte 7">
            <a:extLst>
              <a:ext uri="{FF2B5EF4-FFF2-40B4-BE49-F238E27FC236}">
                <a16:creationId xmlns:a16="http://schemas.microsoft.com/office/drawing/2014/main" id="{6476D97D-8B77-6E41-A1B8-0733A53D611A}"/>
              </a:ext>
            </a:extLst>
          </p:cNvPr>
          <p:cNvSpPr txBox="1"/>
          <p:nvPr/>
        </p:nvSpPr>
        <p:spPr>
          <a:xfrm>
            <a:off x="1021097" y="1624649"/>
            <a:ext cx="3044289" cy="646331"/>
          </a:xfrm>
          <a:prstGeom prst="rect">
            <a:avLst/>
          </a:prstGeom>
          <a:noFill/>
        </p:spPr>
        <p:txBody>
          <a:bodyPr wrap="square" rtlCol="0">
            <a:spAutoFit/>
          </a:bodyPr>
          <a:lstStyle/>
          <a:p>
            <a:pPr algn="ctr"/>
            <a:r>
              <a:rPr lang="fr-FR" sz="3600" b="1" dirty="0">
                <a:solidFill>
                  <a:schemeClr val="bg1"/>
                </a:solidFill>
                <a:latin typeface="Tw Cen MT" panose="020B0602020104020603" pitchFamily="34" charset="77"/>
              </a:rPr>
              <a:t>Stéréotypes</a:t>
            </a:r>
          </a:p>
        </p:txBody>
      </p:sp>
      <p:pic>
        <p:nvPicPr>
          <p:cNvPr id="9" name="Image 8">
            <a:extLst>
              <a:ext uri="{FF2B5EF4-FFF2-40B4-BE49-F238E27FC236}">
                <a16:creationId xmlns:a16="http://schemas.microsoft.com/office/drawing/2014/main" id="{B6239A41-7C03-D043-9632-88CEECDEB72D}"/>
              </a:ext>
            </a:extLst>
          </p:cNvPr>
          <p:cNvPicPr>
            <a:picLocks noChangeAspect="1"/>
          </p:cNvPicPr>
          <p:nvPr/>
        </p:nvPicPr>
        <p:blipFill rotWithShape="1">
          <a:blip r:embed="rId3"/>
          <a:stretch/>
        </p:blipFill>
        <p:spPr>
          <a:xfrm>
            <a:off x="3547786" y="3681395"/>
            <a:ext cx="3605320" cy="3064520"/>
          </a:xfrm>
          <a:prstGeom prst="rect">
            <a:avLst/>
          </a:prstGeom>
        </p:spPr>
      </p:pic>
      <p:cxnSp>
        <p:nvCxnSpPr>
          <p:cNvPr id="10" name="Connecteur droit avec flèche 9">
            <a:extLst>
              <a:ext uri="{FF2B5EF4-FFF2-40B4-BE49-F238E27FC236}">
                <a16:creationId xmlns:a16="http://schemas.microsoft.com/office/drawing/2014/main" id="{CE7E048B-A688-1F47-88F7-295C8A79D84B}"/>
              </a:ext>
            </a:extLst>
          </p:cNvPr>
          <p:cNvCxnSpPr>
            <a:cxnSpLocks/>
          </p:cNvCxnSpPr>
          <p:nvPr/>
        </p:nvCxnSpPr>
        <p:spPr>
          <a:xfrm>
            <a:off x="3607937" y="2213711"/>
            <a:ext cx="685100" cy="192165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E3E05D2-D729-5E4C-B793-E053A2811190}"/>
              </a:ext>
            </a:extLst>
          </p:cNvPr>
          <p:cNvCxnSpPr>
            <a:cxnSpLocks/>
          </p:cNvCxnSpPr>
          <p:nvPr/>
        </p:nvCxnSpPr>
        <p:spPr>
          <a:xfrm>
            <a:off x="2856907" y="2235114"/>
            <a:ext cx="451388" cy="113597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3338780-60C2-1F41-8C36-2BA1274BBCFC}"/>
              </a:ext>
            </a:extLst>
          </p:cNvPr>
          <p:cNvCxnSpPr>
            <a:cxnSpLocks/>
          </p:cNvCxnSpPr>
          <p:nvPr/>
        </p:nvCxnSpPr>
        <p:spPr>
          <a:xfrm>
            <a:off x="2179847" y="2473234"/>
            <a:ext cx="227321" cy="811421"/>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D7C78986-0987-4441-BFB7-2EDCBBAA2F38}"/>
              </a:ext>
            </a:extLst>
          </p:cNvPr>
          <p:cNvPicPr>
            <a:picLocks noChangeAspect="1"/>
          </p:cNvPicPr>
          <p:nvPr/>
        </p:nvPicPr>
        <p:blipFill rotWithShape="1">
          <a:blip r:embed="rId4"/>
          <a:srcRect b="24"/>
          <a:stretch/>
        </p:blipFill>
        <p:spPr>
          <a:xfrm>
            <a:off x="491862" y="3215747"/>
            <a:ext cx="1331666" cy="1034657"/>
          </a:xfrm>
          <a:prstGeom prst="rect">
            <a:avLst/>
          </a:prstGeom>
        </p:spPr>
      </p:pic>
      <p:cxnSp>
        <p:nvCxnSpPr>
          <p:cNvPr id="16" name="Connecteur droit avec flèche 15">
            <a:extLst>
              <a:ext uri="{FF2B5EF4-FFF2-40B4-BE49-F238E27FC236}">
                <a16:creationId xmlns:a16="http://schemas.microsoft.com/office/drawing/2014/main" id="{6AB42868-EDD6-A744-A18B-2AA55A65C059}"/>
              </a:ext>
            </a:extLst>
          </p:cNvPr>
          <p:cNvCxnSpPr>
            <a:cxnSpLocks/>
          </p:cNvCxnSpPr>
          <p:nvPr/>
        </p:nvCxnSpPr>
        <p:spPr>
          <a:xfrm>
            <a:off x="1216052" y="2112562"/>
            <a:ext cx="1414609" cy="3670364"/>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B19346E-4CEA-8246-96B7-32054ACC6ADF}"/>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18" name="Connecteur droit 17">
            <a:extLst>
              <a:ext uri="{FF2B5EF4-FFF2-40B4-BE49-F238E27FC236}">
                <a16:creationId xmlns:a16="http://schemas.microsoft.com/office/drawing/2014/main" id="{5128C360-327B-AE44-B113-90E639940473}"/>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858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2">
            <a:extLst>
              <a:ext uri="{FF2B5EF4-FFF2-40B4-BE49-F238E27FC236}">
                <a16:creationId xmlns:a16="http://schemas.microsoft.com/office/drawing/2014/main" id="{56F21505-F7D7-1943-A41F-7482D2DA9739}"/>
              </a:ext>
            </a:extLst>
          </p:cNvPr>
          <p:cNvSpPr/>
          <p:nvPr/>
        </p:nvSpPr>
        <p:spPr>
          <a:xfrm>
            <a:off x="1021097" y="1449457"/>
            <a:ext cx="3044289" cy="1055902"/>
          </a:xfrm>
          <a:prstGeom prst="roundRect">
            <a:avLst/>
          </a:prstGeom>
          <a:solidFill>
            <a:schemeClr val="accent1">
              <a:lumMod val="75000"/>
            </a:schemeClr>
          </a:solidFill>
          <a:ln>
            <a:solidFill>
              <a:srgbClr val="34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w Cen MT" panose="020B0602020104020603" pitchFamily="34" charset="77"/>
            </a:endParaRPr>
          </a:p>
        </p:txBody>
      </p:sp>
      <p:sp>
        <p:nvSpPr>
          <p:cNvPr id="8" name="ZoneTexte 7">
            <a:extLst>
              <a:ext uri="{FF2B5EF4-FFF2-40B4-BE49-F238E27FC236}">
                <a16:creationId xmlns:a16="http://schemas.microsoft.com/office/drawing/2014/main" id="{6476D97D-8B77-6E41-A1B8-0733A53D611A}"/>
              </a:ext>
            </a:extLst>
          </p:cNvPr>
          <p:cNvSpPr txBox="1"/>
          <p:nvPr/>
        </p:nvSpPr>
        <p:spPr>
          <a:xfrm>
            <a:off x="1021097" y="1624649"/>
            <a:ext cx="3044289" cy="646331"/>
          </a:xfrm>
          <a:prstGeom prst="rect">
            <a:avLst/>
          </a:prstGeom>
          <a:noFill/>
        </p:spPr>
        <p:txBody>
          <a:bodyPr wrap="square" rtlCol="0">
            <a:spAutoFit/>
          </a:bodyPr>
          <a:lstStyle/>
          <a:p>
            <a:pPr algn="ctr"/>
            <a:r>
              <a:rPr lang="fr-FR" sz="3600" b="1" dirty="0">
                <a:solidFill>
                  <a:schemeClr val="bg1"/>
                </a:solidFill>
                <a:latin typeface="Tw Cen MT" panose="020B0602020104020603" pitchFamily="34" charset="77"/>
              </a:rPr>
              <a:t>Stéréotypes</a:t>
            </a:r>
          </a:p>
        </p:txBody>
      </p:sp>
      <p:pic>
        <p:nvPicPr>
          <p:cNvPr id="9" name="Image 8">
            <a:extLst>
              <a:ext uri="{FF2B5EF4-FFF2-40B4-BE49-F238E27FC236}">
                <a16:creationId xmlns:a16="http://schemas.microsoft.com/office/drawing/2014/main" id="{B6239A41-7C03-D043-9632-88CEECDEB72D}"/>
              </a:ext>
            </a:extLst>
          </p:cNvPr>
          <p:cNvPicPr>
            <a:picLocks noChangeAspect="1"/>
          </p:cNvPicPr>
          <p:nvPr/>
        </p:nvPicPr>
        <p:blipFill rotWithShape="1">
          <a:blip r:embed="rId3"/>
          <a:stretch/>
        </p:blipFill>
        <p:spPr>
          <a:xfrm>
            <a:off x="3547786" y="3681395"/>
            <a:ext cx="3605320" cy="3064520"/>
          </a:xfrm>
          <a:prstGeom prst="rect">
            <a:avLst/>
          </a:prstGeom>
        </p:spPr>
      </p:pic>
      <p:cxnSp>
        <p:nvCxnSpPr>
          <p:cNvPr id="10" name="Connecteur droit avec flèche 9">
            <a:extLst>
              <a:ext uri="{FF2B5EF4-FFF2-40B4-BE49-F238E27FC236}">
                <a16:creationId xmlns:a16="http://schemas.microsoft.com/office/drawing/2014/main" id="{CE7E048B-A688-1F47-88F7-295C8A79D84B}"/>
              </a:ext>
            </a:extLst>
          </p:cNvPr>
          <p:cNvCxnSpPr>
            <a:cxnSpLocks/>
          </p:cNvCxnSpPr>
          <p:nvPr/>
        </p:nvCxnSpPr>
        <p:spPr>
          <a:xfrm>
            <a:off x="3607937" y="2213711"/>
            <a:ext cx="685100" cy="192165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E3E05D2-D729-5E4C-B793-E053A2811190}"/>
              </a:ext>
            </a:extLst>
          </p:cNvPr>
          <p:cNvCxnSpPr>
            <a:cxnSpLocks/>
          </p:cNvCxnSpPr>
          <p:nvPr/>
        </p:nvCxnSpPr>
        <p:spPr>
          <a:xfrm>
            <a:off x="2856907" y="2235114"/>
            <a:ext cx="451388" cy="113597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3338780-60C2-1F41-8C36-2BA1274BBCFC}"/>
              </a:ext>
            </a:extLst>
          </p:cNvPr>
          <p:cNvCxnSpPr>
            <a:cxnSpLocks/>
          </p:cNvCxnSpPr>
          <p:nvPr/>
        </p:nvCxnSpPr>
        <p:spPr>
          <a:xfrm>
            <a:off x="2179847" y="2473234"/>
            <a:ext cx="227321" cy="811421"/>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26F1C11-A97C-8F4E-B9C3-57FD5215F319}"/>
              </a:ext>
            </a:extLst>
          </p:cNvPr>
          <p:cNvPicPr>
            <a:picLocks noChangeAspect="1"/>
          </p:cNvPicPr>
          <p:nvPr/>
        </p:nvPicPr>
        <p:blipFill rotWithShape="1">
          <a:blip r:embed="rId4"/>
          <a:srcRect b="56"/>
          <a:stretch/>
        </p:blipFill>
        <p:spPr>
          <a:xfrm>
            <a:off x="764112" y="4612211"/>
            <a:ext cx="1191116" cy="1015284"/>
          </a:xfrm>
          <a:prstGeom prst="rect">
            <a:avLst/>
          </a:prstGeom>
        </p:spPr>
      </p:pic>
      <p:pic>
        <p:nvPicPr>
          <p:cNvPr id="15" name="Image 14">
            <a:extLst>
              <a:ext uri="{FF2B5EF4-FFF2-40B4-BE49-F238E27FC236}">
                <a16:creationId xmlns:a16="http://schemas.microsoft.com/office/drawing/2014/main" id="{D7C78986-0987-4441-BFB7-2EDCBBAA2F38}"/>
              </a:ext>
            </a:extLst>
          </p:cNvPr>
          <p:cNvPicPr>
            <a:picLocks noChangeAspect="1"/>
          </p:cNvPicPr>
          <p:nvPr/>
        </p:nvPicPr>
        <p:blipFill rotWithShape="1">
          <a:blip r:embed="rId5"/>
          <a:srcRect b="24"/>
          <a:stretch/>
        </p:blipFill>
        <p:spPr>
          <a:xfrm>
            <a:off x="491862" y="3215747"/>
            <a:ext cx="1331666" cy="1034657"/>
          </a:xfrm>
          <a:prstGeom prst="rect">
            <a:avLst/>
          </a:prstGeom>
        </p:spPr>
      </p:pic>
      <p:cxnSp>
        <p:nvCxnSpPr>
          <p:cNvPr id="16" name="Connecteur droit avec flèche 15">
            <a:extLst>
              <a:ext uri="{FF2B5EF4-FFF2-40B4-BE49-F238E27FC236}">
                <a16:creationId xmlns:a16="http://schemas.microsoft.com/office/drawing/2014/main" id="{6AB42868-EDD6-A744-A18B-2AA55A65C059}"/>
              </a:ext>
            </a:extLst>
          </p:cNvPr>
          <p:cNvCxnSpPr>
            <a:cxnSpLocks/>
          </p:cNvCxnSpPr>
          <p:nvPr/>
        </p:nvCxnSpPr>
        <p:spPr>
          <a:xfrm>
            <a:off x="1216052" y="2112562"/>
            <a:ext cx="1414609" cy="3670364"/>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869FC91-C1A4-2441-BBB1-07FC8802428D}"/>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19" name="Connecteur droit 18">
            <a:extLst>
              <a:ext uri="{FF2B5EF4-FFF2-40B4-BE49-F238E27FC236}">
                <a16:creationId xmlns:a16="http://schemas.microsoft.com/office/drawing/2014/main" id="{3AABFCDD-F471-9B4F-B751-CD4EF8F46BC1}"/>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19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2">
            <a:extLst>
              <a:ext uri="{FF2B5EF4-FFF2-40B4-BE49-F238E27FC236}">
                <a16:creationId xmlns:a16="http://schemas.microsoft.com/office/drawing/2014/main" id="{56F21505-F7D7-1943-A41F-7482D2DA9739}"/>
              </a:ext>
            </a:extLst>
          </p:cNvPr>
          <p:cNvSpPr/>
          <p:nvPr/>
        </p:nvSpPr>
        <p:spPr>
          <a:xfrm>
            <a:off x="1021097" y="1449457"/>
            <a:ext cx="3044289" cy="1055902"/>
          </a:xfrm>
          <a:prstGeom prst="roundRect">
            <a:avLst/>
          </a:prstGeom>
          <a:solidFill>
            <a:schemeClr val="accent1">
              <a:lumMod val="75000"/>
            </a:schemeClr>
          </a:solidFill>
          <a:ln>
            <a:solidFill>
              <a:srgbClr val="34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w Cen MT" panose="020B0602020104020603" pitchFamily="34" charset="77"/>
            </a:endParaRPr>
          </a:p>
        </p:txBody>
      </p:sp>
      <p:sp>
        <p:nvSpPr>
          <p:cNvPr id="8" name="ZoneTexte 7">
            <a:extLst>
              <a:ext uri="{FF2B5EF4-FFF2-40B4-BE49-F238E27FC236}">
                <a16:creationId xmlns:a16="http://schemas.microsoft.com/office/drawing/2014/main" id="{6476D97D-8B77-6E41-A1B8-0733A53D611A}"/>
              </a:ext>
            </a:extLst>
          </p:cNvPr>
          <p:cNvSpPr txBox="1"/>
          <p:nvPr/>
        </p:nvSpPr>
        <p:spPr>
          <a:xfrm>
            <a:off x="1021097" y="1624649"/>
            <a:ext cx="3044289" cy="646331"/>
          </a:xfrm>
          <a:prstGeom prst="rect">
            <a:avLst/>
          </a:prstGeom>
          <a:noFill/>
        </p:spPr>
        <p:txBody>
          <a:bodyPr wrap="square" rtlCol="0">
            <a:spAutoFit/>
          </a:bodyPr>
          <a:lstStyle/>
          <a:p>
            <a:pPr algn="ctr"/>
            <a:r>
              <a:rPr lang="fr-FR" sz="3600" b="1" dirty="0">
                <a:solidFill>
                  <a:schemeClr val="bg1"/>
                </a:solidFill>
                <a:latin typeface="Tw Cen MT" panose="020B0602020104020603" pitchFamily="34" charset="77"/>
              </a:rPr>
              <a:t>Stéréotypes</a:t>
            </a:r>
          </a:p>
        </p:txBody>
      </p:sp>
      <p:pic>
        <p:nvPicPr>
          <p:cNvPr id="9" name="Image 8">
            <a:extLst>
              <a:ext uri="{FF2B5EF4-FFF2-40B4-BE49-F238E27FC236}">
                <a16:creationId xmlns:a16="http://schemas.microsoft.com/office/drawing/2014/main" id="{B6239A41-7C03-D043-9632-88CEECDEB72D}"/>
              </a:ext>
            </a:extLst>
          </p:cNvPr>
          <p:cNvPicPr>
            <a:picLocks noChangeAspect="1"/>
          </p:cNvPicPr>
          <p:nvPr/>
        </p:nvPicPr>
        <p:blipFill rotWithShape="1">
          <a:blip r:embed="rId3"/>
          <a:stretch/>
        </p:blipFill>
        <p:spPr>
          <a:xfrm>
            <a:off x="3547786" y="3681395"/>
            <a:ext cx="3605320" cy="3064520"/>
          </a:xfrm>
          <a:prstGeom prst="rect">
            <a:avLst/>
          </a:prstGeom>
        </p:spPr>
      </p:pic>
      <p:cxnSp>
        <p:nvCxnSpPr>
          <p:cNvPr id="10" name="Connecteur droit avec flèche 9">
            <a:extLst>
              <a:ext uri="{FF2B5EF4-FFF2-40B4-BE49-F238E27FC236}">
                <a16:creationId xmlns:a16="http://schemas.microsoft.com/office/drawing/2014/main" id="{CE7E048B-A688-1F47-88F7-295C8A79D84B}"/>
              </a:ext>
            </a:extLst>
          </p:cNvPr>
          <p:cNvCxnSpPr>
            <a:cxnSpLocks/>
          </p:cNvCxnSpPr>
          <p:nvPr/>
        </p:nvCxnSpPr>
        <p:spPr>
          <a:xfrm>
            <a:off x="3607937" y="2213711"/>
            <a:ext cx="685100" cy="192165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E3E05D2-D729-5E4C-B793-E053A2811190}"/>
              </a:ext>
            </a:extLst>
          </p:cNvPr>
          <p:cNvCxnSpPr>
            <a:cxnSpLocks/>
          </p:cNvCxnSpPr>
          <p:nvPr/>
        </p:nvCxnSpPr>
        <p:spPr>
          <a:xfrm>
            <a:off x="2856907" y="2235114"/>
            <a:ext cx="451388" cy="113597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3338780-60C2-1F41-8C36-2BA1274BBCFC}"/>
              </a:ext>
            </a:extLst>
          </p:cNvPr>
          <p:cNvCxnSpPr>
            <a:cxnSpLocks/>
          </p:cNvCxnSpPr>
          <p:nvPr/>
        </p:nvCxnSpPr>
        <p:spPr>
          <a:xfrm>
            <a:off x="2179847" y="2473234"/>
            <a:ext cx="227321" cy="811421"/>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26F1C11-A97C-8F4E-B9C3-57FD5215F319}"/>
              </a:ext>
            </a:extLst>
          </p:cNvPr>
          <p:cNvPicPr>
            <a:picLocks noChangeAspect="1"/>
          </p:cNvPicPr>
          <p:nvPr/>
        </p:nvPicPr>
        <p:blipFill rotWithShape="1">
          <a:blip r:embed="rId4"/>
          <a:srcRect b="56"/>
          <a:stretch/>
        </p:blipFill>
        <p:spPr>
          <a:xfrm>
            <a:off x="764112" y="4612211"/>
            <a:ext cx="1191116" cy="1015284"/>
          </a:xfrm>
          <a:prstGeom prst="rect">
            <a:avLst/>
          </a:prstGeom>
        </p:spPr>
      </p:pic>
      <p:pic>
        <p:nvPicPr>
          <p:cNvPr id="15" name="Image 14">
            <a:extLst>
              <a:ext uri="{FF2B5EF4-FFF2-40B4-BE49-F238E27FC236}">
                <a16:creationId xmlns:a16="http://schemas.microsoft.com/office/drawing/2014/main" id="{D7C78986-0987-4441-BFB7-2EDCBBAA2F38}"/>
              </a:ext>
            </a:extLst>
          </p:cNvPr>
          <p:cNvPicPr>
            <a:picLocks noChangeAspect="1"/>
          </p:cNvPicPr>
          <p:nvPr/>
        </p:nvPicPr>
        <p:blipFill rotWithShape="1">
          <a:blip r:embed="rId5"/>
          <a:srcRect b="24"/>
          <a:stretch/>
        </p:blipFill>
        <p:spPr>
          <a:xfrm>
            <a:off x="491862" y="3215747"/>
            <a:ext cx="1331666" cy="1034657"/>
          </a:xfrm>
          <a:prstGeom prst="rect">
            <a:avLst/>
          </a:prstGeom>
        </p:spPr>
      </p:pic>
      <p:cxnSp>
        <p:nvCxnSpPr>
          <p:cNvPr id="16" name="Connecteur droit avec flèche 15">
            <a:extLst>
              <a:ext uri="{FF2B5EF4-FFF2-40B4-BE49-F238E27FC236}">
                <a16:creationId xmlns:a16="http://schemas.microsoft.com/office/drawing/2014/main" id="{6AB42868-EDD6-A744-A18B-2AA55A65C059}"/>
              </a:ext>
            </a:extLst>
          </p:cNvPr>
          <p:cNvCxnSpPr>
            <a:cxnSpLocks/>
          </p:cNvCxnSpPr>
          <p:nvPr/>
        </p:nvCxnSpPr>
        <p:spPr>
          <a:xfrm>
            <a:off x="1216052" y="2112562"/>
            <a:ext cx="1414609" cy="3670364"/>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74F34778-00A0-6640-9C89-32A522A1C28E}"/>
              </a:ext>
            </a:extLst>
          </p:cNvPr>
          <p:cNvPicPr>
            <a:picLocks noChangeAspect="1"/>
          </p:cNvPicPr>
          <p:nvPr/>
        </p:nvPicPr>
        <p:blipFill rotWithShape="1">
          <a:blip r:embed="rId6"/>
          <a:srcRect b="54"/>
          <a:stretch/>
        </p:blipFill>
        <p:spPr>
          <a:xfrm>
            <a:off x="2384744" y="3486909"/>
            <a:ext cx="881743" cy="776772"/>
          </a:xfrm>
          <a:prstGeom prst="rect">
            <a:avLst/>
          </a:prstGeom>
        </p:spPr>
      </p:pic>
      <p:sp>
        <p:nvSpPr>
          <p:cNvPr id="20" name="ZoneTexte 19">
            <a:extLst>
              <a:ext uri="{FF2B5EF4-FFF2-40B4-BE49-F238E27FC236}">
                <a16:creationId xmlns:a16="http://schemas.microsoft.com/office/drawing/2014/main" id="{417A5D2A-9AFA-ED45-A633-B4F625CA13C6}"/>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21" name="Connecteur droit 20">
            <a:extLst>
              <a:ext uri="{FF2B5EF4-FFF2-40B4-BE49-F238E27FC236}">
                <a16:creationId xmlns:a16="http://schemas.microsoft.com/office/drawing/2014/main" id="{B373A3EC-CC05-CA4F-A2FB-A2BE4E7D0C6B}"/>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01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2">
            <a:extLst>
              <a:ext uri="{FF2B5EF4-FFF2-40B4-BE49-F238E27FC236}">
                <a16:creationId xmlns:a16="http://schemas.microsoft.com/office/drawing/2014/main" id="{56F21505-F7D7-1943-A41F-7482D2DA9739}"/>
              </a:ext>
            </a:extLst>
          </p:cNvPr>
          <p:cNvSpPr/>
          <p:nvPr/>
        </p:nvSpPr>
        <p:spPr>
          <a:xfrm>
            <a:off x="1021097" y="1449457"/>
            <a:ext cx="3044289" cy="1055902"/>
          </a:xfrm>
          <a:prstGeom prst="roundRect">
            <a:avLst/>
          </a:prstGeom>
          <a:solidFill>
            <a:schemeClr val="accent1">
              <a:lumMod val="75000"/>
            </a:schemeClr>
          </a:solidFill>
          <a:ln>
            <a:solidFill>
              <a:srgbClr val="34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w Cen MT" panose="020B0602020104020603" pitchFamily="34" charset="77"/>
            </a:endParaRPr>
          </a:p>
        </p:txBody>
      </p:sp>
      <p:sp>
        <p:nvSpPr>
          <p:cNvPr id="8" name="ZoneTexte 7">
            <a:extLst>
              <a:ext uri="{FF2B5EF4-FFF2-40B4-BE49-F238E27FC236}">
                <a16:creationId xmlns:a16="http://schemas.microsoft.com/office/drawing/2014/main" id="{6476D97D-8B77-6E41-A1B8-0733A53D611A}"/>
              </a:ext>
            </a:extLst>
          </p:cNvPr>
          <p:cNvSpPr txBox="1"/>
          <p:nvPr/>
        </p:nvSpPr>
        <p:spPr>
          <a:xfrm>
            <a:off x="1021097" y="1624649"/>
            <a:ext cx="3044289" cy="646331"/>
          </a:xfrm>
          <a:prstGeom prst="rect">
            <a:avLst/>
          </a:prstGeom>
          <a:noFill/>
        </p:spPr>
        <p:txBody>
          <a:bodyPr wrap="square" rtlCol="0">
            <a:spAutoFit/>
          </a:bodyPr>
          <a:lstStyle/>
          <a:p>
            <a:pPr algn="ctr"/>
            <a:r>
              <a:rPr lang="fr-FR" sz="3600" b="1" dirty="0">
                <a:solidFill>
                  <a:schemeClr val="bg1"/>
                </a:solidFill>
                <a:latin typeface="Tw Cen MT" panose="020B0602020104020603" pitchFamily="34" charset="77"/>
              </a:rPr>
              <a:t>Stéréotypes</a:t>
            </a:r>
          </a:p>
        </p:txBody>
      </p:sp>
      <p:pic>
        <p:nvPicPr>
          <p:cNvPr id="9" name="Image 8">
            <a:extLst>
              <a:ext uri="{FF2B5EF4-FFF2-40B4-BE49-F238E27FC236}">
                <a16:creationId xmlns:a16="http://schemas.microsoft.com/office/drawing/2014/main" id="{B6239A41-7C03-D043-9632-88CEECDEB72D}"/>
              </a:ext>
            </a:extLst>
          </p:cNvPr>
          <p:cNvPicPr>
            <a:picLocks noChangeAspect="1"/>
          </p:cNvPicPr>
          <p:nvPr/>
        </p:nvPicPr>
        <p:blipFill rotWithShape="1">
          <a:blip r:embed="rId3"/>
          <a:stretch/>
        </p:blipFill>
        <p:spPr>
          <a:xfrm>
            <a:off x="3547786" y="3681395"/>
            <a:ext cx="3605320" cy="3064520"/>
          </a:xfrm>
          <a:prstGeom prst="rect">
            <a:avLst/>
          </a:prstGeom>
        </p:spPr>
      </p:pic>
      <p:cxnSp>
        <p:nvCxnSpPr>
          <p:cNvPr id="10" name="Connecteur droit avec flèche 9">
            <a:extLst>
              <a:ext uri="{FF2B5EF4-FFF2-40B4-BE49-F238E27FC236}">
                <a16:creationId xmlns:a16="http://schemas.microsoft.com/office/drawing/2014/main" id="{CE7E048B-A688-1F47-88F7-295C8A79D84B}"/>
              </a:ext>
            </a:extLst>
          </p:cNvPr>
          <p:cNvCxnSpPr>
            <a:cxnSpLocks/>
          </p:cNvCxnSpPr>
          <p:nvPr/>
        </p:nvCxnSpPr>
        <p:spPr>
          <a:xfrm>
            <a:off x="3607937" y="2213711"/>
            <a:ext cx="685100" cy="192165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E3E05D2-D729-5E4C-B793-E053A2811190}"/>
              </a:ext>
            </a:extLst>
          </p:cNvPr>
          <p:cNvCxnSpPr>
            <a:cxnSpLocks/>
          </p:cNvCxnSpPr>
          <p:nvPr/>
        </p:nvCxnSpPr>
        <p:spPr>
          <a:xfrm>
            <a:off x="2856907" y="2235114"/>
            <a:ext cx="451388" cy="113597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3338780-60C2-1F41-8C36-2BA1274BBCFC}"/>
              </a:ext>
            </a:extLst>
          </p:cNvPr>
          <p:cNvCxnSpPr>
            <a:cxnSpLocks/>
          </p:cNvCxnSpPr>
          <p:nvPr/>
        </p:nvCxnSpPr>
        <p:spPr>
          <a:xfrm>
            <a:off x="2179847" y="2473234"/>
            <a:ext cx="227321" cy="811421"/>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75851BEF-414D-E54E-9A89-2B29C795DFA5}"/>
              </a:ext>
            </a:extLst>
          </p:cNvPr>
          <p:cNvPicPr>
            <a:picLocks noChangeAspect="1"/>
          </p:cNvPicPr>
          <p:nvPr/>
        </p:nvPicPr>
        <p:blipFill rotWithShape="1">
          <a:blip r:embed="rId4"/>
          <a:srcRect b="55"/>
          <a:stretch/>
        </p:blipFill>
        <p:spPr>
          <a:xfrm>
            <a:off x="2603203" y="4268156"/>
            <a:ext cx="1133373" cy="982256"/>
          </a:xfrm>
          <a:prstGeom prst="rect">
            <a:avLst/>
          </a:prstGeom>
        </p:spPr>
      </p:pic>
      <p:pic>
        <p:nvPicPr>
          <p:cNvPr id="14" name="Image 13">
            <a:extLst>
              <a:ext uri="{FF2B5EF4-FFF2-40B4-BE49-F238E27FC236}">
                <a16:creationId xmlns:a16="http://schemas.microsoft.com/office/drawing/2014/main" id="{026F1C11-A97C-8F4E-B9C3-57FD5215F319}"/>
              </a:ext>
            </a:extLst>
          </p:cNvPr>
          <p:cNvPicPr>
            <a:picLocks noChangeAspect="1"/>
          </p:cNvPicPr>
          <p:nvPr/>
        </p:nvPicPr>
        <p:blipFill rotWithShape="1">
          <a:blip r:embed="rId5"/>
          <a:srcRect b="56"/>
          <a:stretch/>
        </p:blipFill>
        <p:spPr>
          <a:xfrm>
            <a:off x="764112" y="4612211"/>
            <a:ext cx="1191116" cy="1015284"/>
          </a:xfrm>
          <a:prstGeom prst="rect">
            <a:avLst/>
          </a:prstGeom>
        </p:spPr>
      </p:pic>
      <p:pic>
        <p:nvPicPr>
          <p:cNvPr id="15" name="Image 14">
            <a:extLst>
              <a:ext uri="{FF2B5EF4-FFF2-40B4-BE49-F238E27FC236}">
                <a16:creationId xmlns:a16="http://schemas.microsoft.com/office/drawing/2014/main" id="{D7C78986-0987-4441-BFB7-2EDCBBAA2F38}"/>
              </a:ext>
            </a:extLst>
          </p:cNvPr>
          <p:cNvPicPr>
            <a:picLocks noChangeAspect="1"/>
          </p:cNvPicPr>
          <p:nvPr/>
        </p:nvPicPr>
        <p:blipFill rotWithShape="1">
          <a:blip r:embed="rId6"/>
          <a:srcRect b="24"/>
          <a:stretch/>
        </p:blipFill>
        <p:spPr>
          <a:xfrm>
            <a:off x="491862" y="3215747"/>
            <a:ext cx="1331666" cy="1034657"/>
          </a:xfrm>
          <a:prstGeom prst="rect">
            <a:avLst/>
          </a:prstGeom>
        </p:spPr>
      </p:pic>
      <p:cxnSp>
        <p:nvCxnSpPr>
          <p:cNvPr id="16" name="Connecteur droit avec flèche 15">
            <a:extLst>
              <a:ext uri="{FF2B5EF4-FFF2-40B4-BE49-F238E27FC236}">
                <a16:creationId xmlns:a16="http://schemas.microsoft.com/office/drawing/2014/main" id="{6AB42868-EDD6-A744-A18B-2AA55A65C059}"/>
              </a:ext>
            </a:extLst>
          </p:cNvPr>
          <p:cNvCxnSpPr>
            <a:cxnSpLocks/>
          </p:cNvCxnSpPr>
          <p:nvPr/>
        </p:nvCxnSpPr>
        <p:spPr>
          <a:xfrm>
            <a:off x="1216052" y="2112562"/>
            <a:ext cx="1414609" cy="3670364"/>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74F34778-00A0-6640-9C89-32A522A1C28E}"/>
              </a:ext>
            </a:extLst>
          </p:cNvPr>
          <p:cNvPicPr>
            <a:picLocks noChangeAspect="1"/>
          </p:cNvPicPr>
          <p:nvPr/>
        </p:nvPicPr>
        <p:blipFill rotWithShape="1">
          <a:blip r:embed="rId7"/>
          <a:srcRect b="54"/>
          <a:stretch/>
        </p:blipFill>
        <p:spPr>
          <a:xfrm>
            <a:off x="2384744" y="3486909"/>
            <a:ext cx="881743" cy="776772"/>
          </a:xfrm>
          <a:prstGeom prst="rect">
            <a:avLst/>
          </a:prstGeom>
        </p:spPr>
      </p:pic>
      <p:sp>
        <p:nvSpPr>
          <p:cNvPr id="20" name="ZoneTexte 19">
            <a:extLst>
              <a:ext uri="{FF2B5EF4-FFF2-40B4-BE49-F238E27FC236}">
                <a16:creationId xmlns:a16="http://schemas.microsoft.com/office/drawing/2014/main" id="{4D1DEE3D-D4EA-734C-9C79-4E1B8D0B5950}"/>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21" name="Connecteur droit 20">
            <a:extLst>
              <a:ext uri="{FF2B5EF4-FFF2-40B4-BE49-F238E27FC236}">
                <a16:creationId xmlns:a16="http://schemas.microsoft.com/office/drawing/2014/main" id="{8413F826-CA91-EC44-882A-535453BEA47E}"/>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51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801519" y="1854075"/>
            <a:ext cx="7921567" cy="3416320"/>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Comment fonctionnent les stéréotypes ? </a:t>
            </a:r>
          </a:p>
        </p:txBody>
      </p:sp>
      <p:sp>
        <p:nvSpPr>
          <p:cNvPr id="2" name="ZoneTexte 1">
            <a:extLst>
              <a:ext uri="{FF2B5EF4-FFF2-40B4-BE49-F238E27FC236}">
                <a16:creationId xmlns:a16="http://schemas.microsoft.com/office/drawing/2014/main" id="{64BA95E5-61D8-A092-0CBE-40CD4CB97D4A}"/>
              </a:ext>
            </a:extLst>
          </p:cNvPr>
          <p:cNvSpPr txBox="1"/>
          <p:nvPr/>
        </p:nvSpPr>
        <p:spPr>
          <a:xfrm>
            <a:off x="4182533" y="44196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30484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571091" y="1997839"/>
            <a:ext cx="5563702" cy="3139321"/>
          </a:xfrm>
          <a:prstGeom prst="rect">
            <a:avLst/>
          </a:prstGeom>
          <a:noFill/>
        </p:spPr>
        <p:txBody>
          <a:bodyPr wrap="square" rtlCol="0">
            <a:spAutoFit/>
          </a:bodyPr>
          <a:lstStyle/>
          <a:p>
            <a:r>
              <a:rPr lang="fr-FR" sz="6600" b="1" dirty="0">
                <a:solidFill>
                  <a:schemeClr val="bg1"/>
                </a:solidFill>
                <a:latin typeface="Tw Cen MT" panose="020B0602020104020603" pitchFamily="34" charset="77"/>
              </a:rPr>
              <a:t>Les chiffres clés des discriminations</a:t>
            </a:r>
          </a:p>
        </p:txBody>
      </p:sp>
    </p:spTree>
    <p:extLst>
      <p:ext uri="{BB962C8B-B14F-4D97-AF65-F5344CB8AC3E}">
        <p14:creationId xmlns:p14="http://schemas.microsoft.com/office/powerpoint/2010/main" val="23655275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A40F3D1E-BF1F-EA4B-BA6A-F7CB37FA6C8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DDD0D59-5535-2849-9F65-F744A5F409A0}"/>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pic>
        <p:nvPicPr>
          <p:cNvPr id="5" name="Picture 2" descr="Chez Uber, on est &amp;quot;maman&amp;quot; avant tout">
            <a:extLst>
              <a:ext uri="{FF2B5EF4-FFF2-40B4-BE49-F238E27FC236}">
                <a16:creationId xmlns:a16="http://schemas.microsoft.com/office/drawing/2014/main" id="{D31D8053-5E60-C44B-A120-21CC027A3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484573"/>
            <a:ext cx="7670800" cy="434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44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A40F3D1E-BF1F-EA4B-BA6A-F7CB37FA6C8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DDD0D59-5535-2849-9F65-F744A5F409A0}"/>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(adultes)</a:t>
            </a:r>
            <a:endParaRPr lang="fr-FR" sz="6000" b="1" cap="small" spc="-150" dirty="0">
              <a:solidFill>
                <a:schemeClr val="accent1">
                  <a:lumMod val="75000"/>
                </a:schemeClr>
              </a:solidFill>
              <a:latin typeface="Tw Cen MT" panose="020B0602020104020603" pitchFamily="34" charset="77"/>
            </a:endParaRPr>
          </a:p>
        </p:txBody>
      </p:sp>
      <p:pic>
        <p:nvPicPr>
          <p:cNvPr id="3" name="Image 2">
            <a:extLst>
              <a:ext uri="{FF2B5EF4-FFF2-40B4-BE49-F238E27FC236}">
                <a16:creationId xmlns:a16="http://schemas.microsoft.com/office/drawing/2014/main" id="{6F02B008-9335-5C44-95C6-60EF1056FA18}"/>
              </a:ext>
            </a:extLst>
          </p:cNvPr>
          <p:cNvPicPr>
            <a:picLocks noChangeAspect="1"/>
          </p:cNvPicPr>
          <p:nvPr/>
        </p:nvPicPr>
        <p:blipFill rotWithShape="1">
          <a:blip r:embed="rId3"/>
          <a:srcRect r="-68" b="46"/>
          <a:stretch/>
        </p:blipFill>
        <p:spPr>
          <a:xfrm>
            <a:off x="626956" y="2363213"/>
            <a:ext cx="7890088" cy="2386918"/>
          </a:xfrm>
          <a:prstGeom prst="rect">
            <a:avLst/>
          </a:prstGeom>
        </p:spPr>
      </p:pic>
    </p:spTree>
    <p:extLst>
      <p:ext uri="{BB962C8B-B14F-4D97-AF65-F5344CB8AC3E}">
        <p14:creationId xmlns:p14="http://schemas.microsoft.com/office/powerpoint/2010/main" val="2110749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haut-conseil-egalite.gouv.fr/IMG/UserFiles/Images/MEN%20Juin%202011.png">
            <a:extLst>
              <a:ext uri="{FF2B5EF4-FFF2-40B4-BE49-F238E27FC236}">
                <a16:creationId xmlns:a16="http://schemas.microsoft.com/office/drawing/2014/main" id="{FB5AD23D-1E42-8642-8C3F-7071895F0C4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86777" y="1269513"/>
            <a:ext cx="7370443" cy="513609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a:extLst>
              <a:ext uri="{FF2B5EF4-FFF2-40B4-BE49-F238E27FC236}">
                <a16:creationId xmlns:a16="http://schemas.microsoft.com/office/drawing/2014/main" id="{DB3FC601-B7CC-524F-A916-B6D5001451E6}"/>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(adultes)</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7B828084-F4B8-9449-A211-535E255FFE27}"/>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0652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lorenceporcel.com/wp-content/uploads/2011/08/body-petit-bateau.jpg">
            <a:extLst>
              <a:ext uri="{FF2B5EF4-FFF2-40B4-BE49-F238E27FC236}">
                <a16:creationId xmlns:a16="http://schemas.microsoft.com/office/drawing/2014/main" id="{CC436E07-6B4B-FD4D-91E8-B7271CDC6D8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8000"/>
                    </a14:imgEffect>
                    <a14:imgEffect>
                      <a14:brightnessContrast bright="21000" contrast="9000"/>
                    </a14:imgEffect>
                  </a14:imgLayer>
                </a14:imgProps>
              </a:ext>
              <a:ext uri="{28A0092B-C50C-407E-A947-70E740481C1C}">
                <a14:useLocalDpi xmlns:a14="http://schemas.microsoft.com/office/drawing/2010/main" val="0"/>
              </a:ext>
            </a:extLst>
          </a:blip>
          <a:srcRect r="-52" b="65"/>
          <a:stretch/>
        </p:blipFill>
        <p:spPr bwMode="auto">
          <a:xfrm>
            <a:off x="1208256" y="1258689"/>
            <a:ext cx="6727485" cy="50992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a:extLst>
              <a:ext uri="{FF2B5EF4-FFF2-40B4-BE49-F238E27FC236}">
                <a16:creationId xmlns:a16="http://schemas.microsoft.com/office/drawing/2014/main" id="{4DC08D1A-621A-AB63-EE3D-B0E4E02708ED}"/>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(adultes)</a:t>
            </a:r>
            <a:endParaRPr lang="fr-FR" sz="6000" b="1" cap="small" spc="-150" dirty="0">
              <a:solidFill>
                <a:schemeClr val="accent1">
                  <a:lumMod val="75000"/>
                </a:schemeClr>
              </a:solidFill>
              <a:latin typeface="Tw Cen MT" panose="020B0602020104020603" pitchFamily="34" charset="77"/>
            </a:endParaRPr>
          </a:p>
        </p:txBody>
      </p:sp>
      <p:cxnSp>
        <p:nvCxnSpPr>
          <p:cNvPr id="3" name="Connecteur droit 2">
            <a:extLst>
              <a:ext uri="{FF2B5EF4-FFF2-40B4-BE49-F238E27FC236}">
                <a16:creationId xmlns:a16="http://schemas.microsoft.com/office/drawing/2014/main" id="{E8DB7BDB-7DE7-2E9B-59AF-C352F42568B1}"/>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041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A40F3D1E-BF1F-EA4B-BA6A-F7CB37FA6C8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DDD0D59-5535-2849-9F65-F744A5F409A0}"/>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(adultes)</a:t>
            </a:r>
            <a:endParaRPr lang="fr-FR" sz="6000" b="1" cap="small" spc="-150" dirty="0">
              <a:solidFill>
                <a:schemeClr val="accent1">
                  <a:lumMod val="75000"/>
                </a:schemeClr>
              </a:solidFill>
              <a:latin typeface="Tw Cen MT" panose="020B0602020104020603" pitchFamily="34" charset="77"/>
            </a:endParaRPr>
          </a:p>
        </p:txBody>
      </p:sp>
      <p:pic>
        <p:nvPicPr>
          <p:cNvPr id="2" name="Image 1">
            <a:extLst>
              <a:ext uri="{FF2B5EF4-FFF2-40B4-BE49-F238E27FC236}">
                <a16:creationId xmlns:a16="http://schemas.microsoft.com/office/drawing/2014/main" id="{45BEEDFA-5C05-AAED-BAD9-2F5512F7B09A}"/>
              </a:ext>
            </a:extLst>
          </p:cNvPr>
          <p:cNvPicPr>
            <a:picLocks noChangeAspect="1"/>
          </p:cNvPicPr>
          <p:nvPr/>
        </p:nvPicPr>
        <p:blipFill>
          <a:blip r:embed="rId3"/>
          <a:stretch>
            <a:fillRect/>
          </a:stretch>
        </p:blipFill>
        <p:spPr>
          <a:xfrm>
            <a:off x="1712999" y="1248790"/>
            <a:ext cx="5316188" cy="5152011"/>
          </a:xfrm>
          <a:prstGeom prst="rect">
            <a:avLst/>
          </a:prstGeom>
        </p:spPr>
      </p:pic>
    </p:spTree>
    <p:extLst>
      <p:ext uri="{BB962C8B-B14F-4D97-AF65-F5344CB8AC3E}">
        <p14:creationId xmlns:p14="http://schemas.microsoft.com/office/powerpoint/2010/main" val="2707035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352F732-1326-8846-A29B-C9D0937134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106" y="1275740"/>
            <a:ext cx="3873352" cy="5113337"/>
          </a:xfrm>
          <a:noFill/>
        </p:spPr>
      </p:pic>
      <p:sp>
        <p:nvSpPr>
          <p:cNvPr id="2" name="ZoneTexte 1">
            <a:extLst>
              <a:ext uri="{FF2B5EF4-FFF2-40B4-BE49-F238E27FC236}">
                <a16:creationId xmlns:a16="http://schemas.microsoft.com/office/drawing/2014/main" id="{94788732-1EC0-C8DC-1F7F-18E7E25C25F0}"/>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(adultes)</a:t>
            </a:r>
            <a:endParaRPr lang="fr-FR" sz="6000" b="1" cap="small" spc="-150" dirty="0">
              <a:solidFill>
                <a:schemeClr val="accent1">
                  <a:lumMod val="75000"/>
                </a:schemeClr>
              </a:solidFill>
              <a:latin typeface="Tw Cen MT" panose="020B0602020104020603" pitchFamily="34" charset="77"/>
            </a:endParaRPr>
          </a:p>
        </p:txBody>
      </p:sp>
      <p:cxnSp>
        <p:nvCxnSpPr>
          <p:cNvPr id="3" name="Connecteur droit 2">
            <a:extLst>
              <a:ext uri="{FF2B5EF4-FFF2-40B4-BE49-F238E27FC236}">
                <a16:creationId xmlns:a16="http://schemas.microsoft.com/office/drawing/2014/main" id="{40DD1AAA-B41E-4266-59F1-7EA55C627851}"/>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735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A40F3D1E-BF1F-EA4B-BA6A-F7CB37FA6C8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DDD0D59-5535-2849-9F65-F744A5F409A0}"/>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(adultes)</a:t>
            </a:r>
            <a:endParaRPr lang="fr-FR" sz="6000" b="1" cap="small" spc="-150" dirty="0">
              <a:solidFill>
                <a:schemeClr val="accent1">
                  <a:lumMod val="75000"/>
                </a:schemeClr>
              </a:solidFill>
              <a:latin typeface="Tw Cen MT" panose="020B0602020104020603" pitchFamily="34" charset="77"/>
            </a:endParaRPr>
          </a:p>
        </p:txBody>
      </p:sp>
      <p:pic>
        <p:nvPicPr>
          <p:cNvPr id="2" name="Image 1">
            <a:extLst>
              <a:ext uri="{FF2B5EF4-FFF2-40B4-BE49-F238E27FC236}">
                <a16:creationId xmlns:a16="http://schemas.microsoft.com/office/drawing/2014/main" id="{AF4EEC67-1C6D-96B6-A554-42DF0764F86E}"/>
              </a:ext>
            </a:extLst>
          </p:cNvPr>
          <p:cNvPicPr>
            <a:picLocks noChangeAspect="1"/>
          </p:cNvPicPr>
          <p:nvPr/>
        </p:nvPicPr>
        <p:blipFill>
          <a:blip r:embed="rId3"/>
          <a:stretch>
            <a:fillRect/>
          </a:stretch>
        </p:blipFill>
        <p:spPr>
          <a:xfrm>
            <a:off x="1278471" y="1340149"/>
            <a:ext cx="6587056" cy="4843424"/>
          </a:xfrm>
          <a:prstGeom prst="rect">
            <a:avLst/>
          </a:prstGeom>
        </p:spPr>
      </p:pic>
    </p:spTree>
    <p:extLst>
      <p:ext uri="{BB962C8B-B14F-4D97-AF65-F5344CB8AC3E}">
        <p14:creationId xmlns:p14="http://schemas.microsoft.com/office/powerpoint/2010/main" val="1902053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Image 1">
            <a:extLst>
              <a:ext uri="{FF2B5EF4-FFF2-40B4-BE49-F238E27FC236}">
                <a16:creationId xmlns:a16="http://schemas.microsoft.com/office/drawing/2014/main" id="{024A9ED3-C88B-9A44-93B6-AAAF149C2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9094" y="1177925"/>
            <a:ext cx="5285811" cy="490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necteur droit 1">
            <a:extLst>
              <a:ext uri="{FF2B5EF4-FFF2-40B4-BE49-F238E27FC236}">
                <a16:creationId xmlns:a16="http://schemas.microsoft.com/office/drawing/2014/main" id="{AA0533B1-ED05-F6E2-F13D-BAE213A6F991}"/>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7095CBE-297E-E267-1C08-8166E7BB4D1E}"/>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(enfants)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041317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Image 1">
            <a:extLst>
              <a:ext uri="{FF2B5EF4-FFF2-40B4-BE49-F238E27FC236}">
                <a16:creationId xmlns:a16="http://schemas.microsoft.com/office/drawing/2014/main" id="{BEDB3C96-E42C-7741-ADDD-03279F8E6D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2736" y="1555221"/>
            <a:ext cx="343852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necteur droit 1">
            <a:extLst>
              <a:ext uri="{FF2B5EF4-FFF2-40B4-BE49-F238E27FC236}">
                <a16:creationId xmlns:a16="http://schemas.microsoft.com/office/drawing/2014/main" id="{B1A91CF4-7A9B-F8AB-CF79-04843F8C2279}"/>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57FD40FE-7C63-D5A4-F3FA-1423BDA26998}"/>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(enfants)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42715335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Image 1">
            <a:extLst>
              <a:ext uri="{FF2B5EF4-FFF2-40B4-BE49-F238E27FC236}">
                <a16:creationId xmlns:a16="http://schemas.microsoft.com/office/drawing/2014/main" id="{99B4F877-FC5B-2D41-9D3D-35B4A6BA7E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87488"/>
            <a:ext cx="3657600"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necteur droit 1">
            <a:extLst>
              <a:ext uri="{FF2B5EF4-FFF2-40B4-BE49-F238E27FC236}">
                <a16:creationId xmlns:a16="http://schemas.microsoft.com/office/drawing/2014/main" id="{CAA3CE49-8EA6-D100-16B6-FE26E8A18B38}"/>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915E66B5-E8EB-3E23-3036-42AD7DBCB70D}"/>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(enfants)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109364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EE5C84B-9CDC-4846-80F0-21B631C76206}"/>
              </a:ext>
            </a:extLst>
          </p:cNvPr>
          <p:cNvSpPr txBox="1"/>
          <p:nvPr/>
        </p:nvSpPr>
        <p:spPr>
          <a:xfrm>
            <a:off x="539552" y="309887"/>
            <a:ext cx="816418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sp>
        <p:nvSpPr>
          <p:cNvPr id="4" name="Rectangle 3">
            <a:extLst>
              <a:ext uri="{FF2B5EF4-FFF2-40B4-BE49-F238E27FC236}">
                <a16:creationId xmlns:a16="http://schemas.microsoft.com/office/drawing/2014/main" id="{2117C652-E39D-184B-8609-DA7E65F2A7B4}"/>
              </a:ext>
            </a:extLst>
          </p:cNvPr>
          <p:cNvSpPr/>
          <p:nvPr/>
        </p:nvSpPr>
        <p:spPr>
          <a:xfrm>
            <a:off x="817705" y="1534599"/>
            <a:ext cx="7628459" cy="2062103"/>
          </a:xfrm>
          <a:prstGeom prst="rect">
            <a:avLst/>
          </a:prstGeom>
        </p:spPr>
        <p:txBody>
          <a:bodyPr wrap="square">
            <a:spAutoFit/>
          </a:bodyPr>
          <a:lstStyle/>
          <a:p>
            <a:r>
              <a:rPr lang="fr-FR" sz="3200" b="1" dirty="0">
                <a:latin typeface="Tw Cen MT" panose="020B0602020104020603" pitchFamily="34" charset="77"/>
              </a:rPr>
              <a:t>💬 </a:t>
            </a:r>
            <a:r>
              <a:rPr lang="fr-FR" sz="3200" b="1" dirty="0">
                <a:solidFill>
                  <a:schemeClr val="accent1">
                    <a:lumMod val="75000"/>
                  </a:schemeClr>
                </a:solidFill>
                <a:latin typeface="Tw Cen MT" panose="020B0602020104020603" pitchFamily="34" charset="77"/>
              </a:rPr>
              <a:t>Quatre personnes actives sur dix </a:t>
            </a:r>
            <a:r>
              <a:rPr lang="fr-FR" sz="3200" b="1" dirty="0">
                <a:latin typeface="Tw Cen MT" panose="020B0602020104020603" pitchFamily="34" charset="77"/>
              </a:rPr>
              <a:t>déclarent avoir été confrontées à des propos ou comportements </a:t>
            </a:r>
            <a:r>
              <a:rPr lang="fr-FR" sz="3200" b="1" dirty="0" err="1">
                <a:latin typeface="Tw Cen MT" panose="020B0602020104020603" pitchFamily="34" charset="77"/>
              </a:rPr>
              <a:t>stigmatisants</a:t>
            </a:r>
            <a:r>
              <a:rPr lang="fr-FR" sz="3200" b="1" dirty="0">
                <a:latin typeface="Tw Cen MT" panose="020B0602020104020603" pitchFamily="34" charset="77"/>
              </a:rPr>
              <a:t> dans le cadre de leur travail.</a:t>
            </a:r>
          </a:p>
        </p:txBody>
      </p:sp>
      <p:cxnSp>
        <p:nvCxnSpPr>
          <p:cNvPr id="8" name="Connecteur droit 7">
            <a:extLst>
              <a:ext uri="{FF2B5EF4-FFF2-40B4-BE49-F238E27FC236}">
                <a16:creationId xmlns:a16="http://schemas.microsoft.com/office/drawing/2014/main" id="{C9763622-A28B-2444-A232-73F5CF008D84}"/>
              </a:ext>
            </a:extLst>
          </p:cNvPr>
          <p:cNvCxnSpPr>
            <a:cxnSpLocks/>
          </p:cNvCxnSpPr>
          <p:nvPr/>
        </p:nvCxnSpPr>
        <p:spPr>
          <a:xfrm>
            <a:off x="697831" y="1579193"/>
            <a:ext cx="0" cy="197291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72BC391-F0C0-DA45-B91A-1B3BDB399DA8}"/>
              </a:ext>
            </a:extLst>
          </p:cNvPr>
          <p:cNvSpPr/>
          <p:nvPr/>
        </p:nvSpPr>
        <p:spPr>
          <a:xfrm>
            <a:off x="1087034" y="3955368"/>
            <a:ext cx="6825915" cy="1323439"/>
          </a:xfrm>
          <a:prstGeom prst="rect">
            <a:avLst/>
          </a:prstGeom>
        </p:spPr>
        <p:txBody>
          <a:bodyPr wrap="square">
            <a:spAutoFit/>
          </a:bodyPr>
          <a:lstStyle/>
          <a:p>
            <a:pPr marL="11113"/>
            <a:r>
              <a:rPr lang="fr-FR" sz="4000" dirty="0">
                <a:latin typeface="Tw Cen MT" panose="020B0602020104020603" pitchFamily="34" charset="77"/>
                <a:sym typeface="Wingdings"/>
              </a:rPr>
              <a:t>☐ Vrai</a:t>
            </a:r>
          </a:p>
          <a:p>
            <a:pPr marL="11113"/>
            <a:r>
              <a:rPr lang="fr-FR" sz="4000" dirty="0">
                <a:latin typeface="Tw Cen MT" panose="020B0602020104020603" pitchFamily="34" charset="77"/>
                <a:sym typeface="Wingdings"/>
              </a:rPr>
              <a:t>☐ Faux</a:t>
            </a:r>
          </a:p>
        </p:txBody>
      </p:sp>
      <p:cxnSp>
        <p:nvCxnSpPr>
          <p:cNvPr id="7" name="Connecteur droit 6">
            <a:extLst>
              <a:ext uri="{FF2B5EF4-FFF2-40B4-BE49-F238E27FC236}">
                <a16:creationId xmlns:a16="http://schemas.microsoft.com/office/drawing/2014/main" id="{6A81A1CD-4838-2B43-AB25-BCEFC171B687}"/>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01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29" name="Image 1">
            <a:extLst>
              <a:ext uri="{FF2B5EF4-FFF2-40B4-BE49-F238E27FC236}">
                <a16:creationId xmlns:a16="http://schemas.microsoft.com/office/drawing/2014/main" id="{68D51067-E5CD-9C4A-8212-9310BDE76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9839" y="1214967"/>
            <a:ext cx="3244321" cy="515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necteur droit 1">
            <a:extLst>
              <a:ext uri="{FF2B5EF4-FFF2-40B4-BE49-F238E27FC236}">
                <a16:creationId xmlns:a16="http://schemas.microsoft.com/office/drawing/2014/main" id="{22A87A61-7A65-5CB8-0171-951D5F3E0433}"/>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88A7BC3F-D1AB-341B-123D-5C2049A3CCFD}"/>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(enfants)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1728965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Image 1">
            <a:extLst>
              <a:ext uri="{FF2B5EF4-FFF2-40B4-BE49-F238E27FC236}">
                <a16:creationId xmlns:a16="http://schemas.microsoft.com/office/drawing/2014/main" id="{3E6164E2-896C-2749-9AD3-6FB7C471A3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4376" y="1817158"/>
            <a:ext cx="3295248" cy="431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necteur droit 1">
            <a:extLst>
              <a:ext uri="{FF2B5EF4-FFF2-40B4-BE49-F238E27FC236}">
                <a16:creationId xmlns:a16="http://schemas.microsoft.com/office/drawing/2014/main" id="{58F82E51-7CC9-7E89-E972-D963CA32B73F}"/>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C0CC645A-6511-2FFC-548F-A7CFF268B16B}"/>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(enfants)</a:t>
            </a:r>
            <a:endParaRPr lang="fr-FR" sz="6000" b="1" cap="small" spc="-150"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1051438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58F82E51-7CC9-7E89-E972-D963CA32B73F}"/>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C0CC645A-6511-2FFC-548F-A7CFF268B16B}"/>
              </a:ext>
            </a:extLst>
          </p:cNvPr>
          <p:cNvSpPr txBox="1"/>
          <p:nvPr/>
        </p:nvSpPr>
        <p:spPr>
          <a:xfrm>
            <a:off x="565078" y="318754"/>
            <a:ext cx="7105722"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 (enfants)</a:t>
            </a:r>
            <a:endParaRPr lang="fr-FR" sz="6000" b="1" cap="small" spc="-150" dirty="0">
              <a:solidFill>
                <a:schemeClr val="accent1">
                  <a:lumMod val="75000"/>
                </a:schemeClr>
              </a:solidFill>
              <a:latin typeface="Tw Cen MT" panose="020B0602020104020603" pitchFamily="34" charset="77"/>
            </a:endParaRPr>
          </a:p>
        </p:txBody>
      </p:sp>
      <p:pic>
        <p:nvPicPr>
          <p:cNvPr id="5" name="Image 4" descr="Une image contenant habits, peinture, Visage humain, personne&#10;&#10;Description générée automatiquement">
            <a:extLst>
              <a:ext uri="{FF2B5EF4-FFF2-40B4-BE49-F238E27FC236}">
                <a16:creationId xmlns:a16="http://schemas.microsoft.com/office/drawing/2014/main" id="{15C87E8F-63A7-6A9B-AD99-65CFCCC1CA76}"/>
              </a:ext>
            </a:extLst>
          </p:cNvPr>
          <p:cNvPicPr>
            <a:picLocks noChangeAspect="1"/>
          </p:cNvPicPr>
          <p:nvPr/>
        </p:nvPicPr>
        <p:blipFill>
          <a:blip r:embed="rId3"/>
          <a:stretch>
            <a:fillRect/>
          </a:stretch>
        </p:blipFill>
        <p:spPr>
          <a:xfrm>
            <a:off x="1124392" y="1496351"/>
            <a:ext cx="6895214" cy="4498049"/>
          </a:xfrm>
          <a:prstGeom prst="rect">
            <a:avLst/>
          </a:prstGeom>
        </p:spPr>
      </p:pic>
    </p:spTree>
    <p:extLst>
      <p:ext uri="{BB962C8B-B14F-4D97-AF65-F5344CB8AC3E}">
        <p14:creationId xmlns:p14="http://schemas.microsoft.com/office/powerpoint/2010/main" val="3347262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4CDF2FC-74FB-B248-B05B-18FE12F58802}"/>
              </a:ext>
            </a:extLst>
          </p:cNvPr>
          <p:cNvSpPr txBox="1"/>
          <p:nvPr/>
        </p:nvSpPr>
        <p:spPr>
          <a:xfrm>
            <a:off x="522242" y="1804638"/>
            <a:ext cx="7776000" cy="3416320"/>
          </a:xfrm>
          <a:prstGeom prst="rect">
            <a:avLst/>
          </a:prstGeom>
          <a:noFill/>
        </p:spPr>
        <p:txBody>
          <a:bodyPr wrap="square" lIns="91440" tIns="45720" rIns="91440" bIns="45720" rtlCol="0" anchor="t">
            <a:spAutoFit/>
          </a:bodyPr>
          <a:lstStyle/>
          <a:p>
            <a:r>
              <a:rPr lang="fr-FR" sz="5400" b="1" dirty="0">
                <a:solidFill>
                  <a:prstClr val="black"/>
                </a:solidFill>
                <a:latin typeface="Tw Cen MT"/>
              </a:rPr>
              <a:t>🚨 Les stéréotypes sont présents chez chacun d'entre nous dans toutes les sphères...</a:t>
            </a:r>
          </a:p>
        </p:txBody>
      </p:sp>
      <p:sp>
        <p:nvSpPr>
          <p:cNvPr id="5" name="ZoneTexte 4">
            <a:extLst>
              <a:ext uri="{FF2B5EF4-FFF2-40B4-BE49-F238E27FC236}">
                <a16:creationId xmlns:a16="http://schemas.microsoft.com/office/drawing/2014/main" id="{35FBE3EE-80D3-234C-BEBC-DDFC6D3BF60A}"/>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7A2A372A-1E91-E546-B4F0-2D478C2E468D}"/>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9156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11216" y="2274838"/>
            <a:ext cx="7921567"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Les conséquences des stéréotypes</a:t>
            </a:r>
          </a:p>
        </p:txBody>
      </p:sp>
      <p:sp>
        <p:nvSpPr>
          <p:cNvPr id="2" name="ZoneTexte 1">
            <a:extLst>
              <a:ext uri="{FF2B5EF4-FFF2-40B4-BE49-F238E27FC236}">
                <a16:creationId xmlns:a16="http://schemas.microsoft.com/office/drawing/2014/main" id="{64BA95E5-61D8-A092-0CBE-40CD4CB97D4A}"/>
              </a:ext>
            </a:extLst>
          </p:cNvPr>
          <p:cNvSpPr txBox="1"/>
          <p:nvPr/>
        </p:nvSpPr>
        <p:spPr>
          <a:xfrm>
            <a:off x="4182533" y="44196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0039495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E255DD16-FE3E-8F48-A9D5-AC3CC17DBF22}"/>
              </a:ext>
            </a:extLst>
          </p:cNvPr>
          <p:cNvGraphicFramePr/>
          <p:nvPr/>
        </p:nvGraphicFramePr>
        <p:xfrm>
          <a:off x="760905" y="2220927"/>
          <a:ext cx="7622189" cy="2416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C95AA80D-FF9D-7243-AD20-40096C6816C1}"/>
              </a:ext>
            </a:extLst>
          </p:cNvPr>
          <p:cNvSpPr txBox="1"/>
          <p:nvPr/>
        </p:nvSpPr>
        <p:spPr>
          <a:xfrm>
            <a:off x="4114800" y="2971800"/>
            <a:ext cx="65" cy="276999"/>
          </a:xfrm>
          <a:prstGeom prst="rect">
            <a:avLst/>
          </a:prstGeom>
          <a:noFill/>
        </p:spPr>
        <p:txBody>
          <a:bodyPr wrap="none" lIns="0" tIns="0" rIns="0" bIns="0" rtlCol="0">
            <a:spAutoFit/>
          </a:bodyPr>
          <a:lstStyle/>
          <a:p>
            <a:endParaRPr lang="fr-FR" dirty="0"/>
          </a:p>
        </p:txBody>
      </p:sp>
      <p:sp>
        <p:nvSpPr>
          <p:cNvPr id="7" name="ZoneTexte 6">
            <a:extLst>
              <a:ext uri="{FF2B5EF4-FFF2-40B4-BE49-F238E27FC236}">
                <a16:creationId xmlns:a16="http://schemas.microsoft.com/office/drawing/2014/main" id="{F13B29B0-F25B-D140-841B-7D4E9451CFB7}"/>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conséquences des stéréotypes</a:t>
            </a:r>
            <a:endParaRPr lang="fr-FR" sz="6000" b="1" cap="small" spc="-150" dirty="0">
              <a:solidFill>
                <a:schemeClr val="accent1">
                  <a:lumMod val="75000"/>
                </a:schemeClr>
              </a:solidFill>
              <a:latin typeface="Tw Cen MT" panose="020B0602020104020603" pitchFamily="34" charset="77"/>
            </a:endParaRPr>
          </a:p>
        </p:txBody>
      </p:sp>
      <p:cxnSp>
        <p:nvCxnSpPr>
          <p:cNvPr id="8" name="Connecteur droit 7">
            <a:extLst>
              <a:ext uri="{FF2B5EF4-FFF2-40B4-BE49-F238E27FC236}">
                <a16:creationId xmlns:a16="http://schemas.microsoft.com/office/drawing/2014/main" id="{FBDED13C-EECC-014B-A207-6C874AED54B3}"/>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1472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3E41A84-AFC9-ED41-A482-B80092D96B74}"/>
              </a:ext>
            </a:extLst>
          </p:cNvPr>
          <p:cNvSpPr txBox="1"/>
          <p:nvPr/>
        </p:nvSpPr>
        <p:spPr>
          <a:xfrm>
            <a:off x="539552" y="1700716"/>
            <a:ext cx="8209579" cy="3539430"/>
          </a:xfrm>
          <a:prstGeom prst="rect">
            <a:avLst/>
          </a:prstGeom>
          <a:noFill/>
        </p:spPr>
        <p:txBody>
          <a:bodyPr wrap="square" lIns="91440" tIns="45720" rIns="91440" bIns="45720" rtlCol="0" anchor="t">
            <a:spAutoFit/>
          </a:bodyPr>
          <a:lstStyle/>
          <a:p>
            <a:pPr marL="457200" lvl="0" indent="-457200">
              <a:buFont typeface="Arial" panose="020B0604020202020204" pitchFamily="34" charset="0"/>
              <a:buChar char="•"/>
            </a:pPr>
            <a:r>
              <a:rPr lang="fr-FR" sz="3200" b="1" dirty="0">
                <a:latin typeface="Tw Cen MT" panose="020B0602020104020603" pitchFamily="34" charset="77"/>
                <a:cs typeface="Calibri" panose="020F0502020204030204" pitchFamily="34" charset="0"/>
              </a:rPr>
              <a:t>On en a tous et toutes</a:t>
            </a:r>
          </a:p>
          <a:p>
            <a:pPr marL="457200" lvl="0" indent="-457200">
              <a:buFont typeface="Arial" panose="020B0604020202020204" pitchFamily="34" charset="0"/>
              <a:buChar char="•"/>
            </a:pPr>
            <a:r>
              <a:rPr lang="fr-FR" sz="3200" dirty="0">
                <a:latin typeface="Tw Cen MT" panose="020B0602020104020603" pitchFamily="34" charset="77"/>
                <a:cs typeface="Calibri" panose="020F0502020204030204" pitchFamily="34" charset="0"/>
              </a:rPr>
              <a:t>On les </a:t>
            </a:r>
            <a:r>
              <a:rPr lang="fr-FR" sz="3200" b="1" dirty="0">
                <a:latin typeface="Tw Cen MT" panose="020B0602020104020603" pitchFamily="34" charset="77"/>
                <a:cs typeface="Calibri" panose="020F0502020204030204" pitchFamily="34" charset="0"/>
              </a:rPr>
              <a:t>intègre inconsciemment</a:t>
            </a:r>
          </a:p>
          <a:p>
            <a:pPr marL="457200" lvl="0" indent="-457200">
              <a:buFont typeface="Arial" panose="020B0604020202020204" pitchFamily="34" charset="0"/>
              <a:buChar char="•"/>
            </a:pPr>
            <a:r>
              <a:rPr lang="fr-FR" sz="3200" dirty="0">
                <a:latin typeface="Tw Cen MT" panose="020B0602020104020603" pitchFamily="34" charset="77"/>
                <a:cs typeface="Calibri" panose="020F0502020204030204" pitchFamily="34" charset="0"/>
              </a:rPr>
              <a:t>On les </a:t>
            </a:r>
            <a:r>
              <a:rPr lang="fr-FR" sz="3200" b="1" dirty="0">
                <a:latin typeface="Tw Cen MT" panose="020B0602020104020603" pitchFamily="34" charset="77"/>
                <a:cs typeface="Calibri" panose="020F0502020204030204" pitchFamily="34" charset="0"/>
              </a:rPr>
              <a:t>intègre par la répétition</a:t>
            </a:r>
          </a:p>
          <a:p>
            <a:pPr marL="457200" lvl="0" indent="-457200">
              <a:buFont typeface="Arial" panose="020B0604020202020204" pitchFamily="34" charset="0"/>
              <a:buChar char="•"/>
            </a:pPr>
            <a:r>
              <a:rPr lang="fr-FR" sz="3200" dirty="0">
                <a:latin typeface="Tw Cen MT" panose="020B0602020104020603" pitchFamily="34" charset="77"/>
                <a:cs typeface="Calibri" panose="020F0502020204030204" pitchFamily="34" charset="0"/>
              </a:rPr>
              <a:t>Ils peuvent avoir des </a:t>
            </a:r>
            <a:r>
              <a:rPr lang="fr-FR" sz="3200" b="1" dirty="0">
                <a:latin typeface="Tw Cen MT" panose="020B0602020104020603" pitchFamily="34" charset="77"/>
                <a:cs typeface="Calibri" panose="020F0502020204030204" pitchFamily="34" charset="0"/>
              </a:rPr>
              <a:t>conséquences</a:t>
            </a:r>
            <a:r>
              <a:rPr lang="fr-FR" sz="3200" dirty="0">
                <a:latin typeface="Tw Cen MT" panose="020B0602020104020603" pitchFamily="34" charset="77"/>
                <a:cs typeface="Calibri" panose="020F0502020204030204" pitchFamily="34" charset="0"/>
              </a:rPr>
              <a:t> sur nos actes </a:t>
            </a:r>
          </a:p>
          <a:p>
            <a:pPr marL="457200" indent="-457200">
              <a:buFont typeface="Arial" panose="020B0604020202020204" pitchFamily="34" charset="0"/>
              <a:buChar char="•"/>
            </a:pPr>
            <a:r>
              <a:rPr lang="fr-FR" sz="3200" dirty="0">
                <a:latin typeface="Tw Cen MT"/>
                <a:cs typeface="Calibri"/>
              </a:rPr>
              <a:t>Les conséquences peuvent-être graves car illégales : </a:t>
            </a:r>
            <a:r>
              <a:rPr lang="fr-FR" sz="3200" b="1" dirty="0">
                <a:latin typeface="Tw Cen MT"/>
                <a:cs typeface="Calibri"/>
              </a:rPr>
              <a:t>les discriminations</a:t>
            </a:r>
          </a:p>
        </p:txBody>
      </p:sp>
      <p:sp>
        <p:nvSpPr>
          <p:cNvPr id="8" name="ZoneTexte 7">
            <a:extLst>
              <a:ext uri="{FF2B5EF4-FFF2-40B4-BE49-F238E27FC236}">
                <a16:creationId xmlns:a16="http://schemas.microsoft.com/office/drawing/2014/main" id="{0B81F103-8BA9-3C4E-A2EF-FE2D5DF041BD}"/>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stéréotypes</a:t>
            </a:r>
            <a:endParaRPr lang="fr-FR" sz="6000" b="1" cap="small" spc="-150" dirty="0">
              <a:solidFill>
                <a:schemeClr val="accent1">
                  <a:lumMod val="75000"/>
                </a:schemeClr>
              </a:solidFill>
              <a:latin typeface="Tw Cen MT" panose="020B0602020104020603" pitchFamily="34" charset="77"/>
            </a:endParaRPr>
          </a:p>
        </p:txBody>
      </p:sp>
      <p:cxnSp>
        <p:nvCxnSpPr>
          <p:cNvPr id="9" name="Connecteur droit 8">
            <a:extLst>
              <a:ext uri="{FF2B5EF4-FFF2-40B4-BE49-F238E27FC236}">
                <a16:creationId xmlns:a16="http://schemas.microsoft.com/office/drawing/2014/main" id="{AF4F9278-87EA-7842-838D-BFCDAB7E660F}"/>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53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534566" y="3078708"/>
            <a:ext cx="7291536" cy="1107996"/>
          </a:xfrm>
          <a:prstGeom prst="rect">
            <a:avLst/>
          </a:prstGeom>
          <a:noFill/>
        </p:spPr>
        <p:txBody>
          <a:bodyPr wrap="square" rtlCol="0">
            <a:spAutoFit/>
          </a:bodyPr>
          <a:lstStyle/>
          <a:p>
            <a:r>
              <a:rPr lang="fr-FR" sz="6600" b="1" dirty="0">
                <a:solidFill>
                  <a:schemeClr val="bg1"/>
                </a:solidFill>
                <a:latin typeface="Tw Cen MT" panose="020B0602020104020603" pitchFamily="34" charset="77"/>
              </a:rPr>
              <a:t>COMMENT AGIR?</a:t>
            </a:r>
          </a:p>
        </p:txBody>
      </p:sp>
    </p:spTree>
    <p:extLst>
      <p:ext uri="{BB962C8B-B14F-4D97-AF65-F5344CB8AC3E}">
        <p14:creationId xmlns:p14="http://schemas.microsoft.com/office/powerpoint/2010/main" val="1120888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767400" y="1411688"/>
            <a:ext cx="7291536" cy="4370427"/>
          </a:xfrm>
          <a:prstGeom prst="rect">
            <a:avLst/>
          </a:prstGeom>
          <a:noFill/>
        </p:spPr>
        <p:txBody>
          <a:bodyPr wrap="square" rtlCol="0">
            <a:spAutoFit/>
          </a:bodyPr>
          <a:lstStyle/>
          <a:p>
            <a:r>
              <a:rPr lang="fr-FR" sz="8000" b="1" i="1" dirty="0">
                <a:solidFill>
                  <a:schemeClr val="bg1"/>
                </a:solidFill>
                <a:latin typeface="Tw Cen MT" panose="020B0602020104020603" pitchFamily="34" charset="77"/>
              </a:rPr>
              <a:t>MODULE</a:t>
            </a:r>
            <a:r>
              <a:rPr lang="fr-FR" sz="8000" b="1" dirty="0">
                <a:solidFill>
                  <a:schemeClr val="bg1"/>
                </a:solidFill>
                <a:latin typeface="Tw Cen MT" panose="020B0602020104020603" pitchFamily="34" charset="77"/>
              </a:rPr>
              <a:t> : </a:t>
            </a:r>
          </a:p>
          <a:p>
            <a:r>
              <a:rPr lang="fr-FR" sz="6600" b="1" dirty="0">
                <a:solidFill>
                  <a:schemeClr val="bg1"/>
                </a:solidFill>
                <a:latin typeface="Tw Cen MT" panose="020B0602020104020603" pitchFamily="34" charset="77"/>
              </a:rPr>
              <a:t>Réagir face aux situations discriminatoires</a:t>
            </a:r>
            <a:endParaRPr lang="fr-FR" sz="8000" b="1"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32300422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99918" y="1720840"/>
            <a:ext cx="7921567" cy="3416320"/>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Les procédures disciplinaires et pénales</a:t>
            </a:r>
          </a:p>
        </p:txBody>
      </p:sp>
    </p:spTree>
    <p:extLst>
      <p:ext uri="{BB962C8B-B14F-4D97-AF65-F5344CB8AC3E}">
        <p14:creationId xmlns:p14="http://schemas.microsoft.com/office/powerpoint/2010/main" val="135559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116D0C7C-9CD2-2341-8793-87BF27257DE7}"/>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50F8C2E-347A-DA4F-B290-44B083203643}"/>
              </a:ext>
            </a:extLst>
          </p:cNvPr>
          <p:cNvSpPr/>
          <p:nvPr/>
        </p:nvSpPr>
        <p:spPr>
          <a:xfrm>
            <a:off x="697831" y="6215778"/>
            <a:ext cx="5891485" cy="332335"/>
          </a:xfrm>
          <a:prstGeom prst="rect">
            <a:avLst/>
          </a:prstGeom>
        </p:spPr>
        <p:txBody>
          <a:bodyPr wrap="none">
            <a:spAutoFit/>
          </a:bodyPr>
          <a:lstStyle/>
          <a:p>
            <a:pPr algn="just">
              <a:lnSpc>
                <a:spcPct val="120000"/>
              </a:lnSpc>
            </a:pPr>
            <a:r>
              <a:rPr lang="fr-FR" sz="1400" b="1" i="1" dirty="0">
                <a:solidFill>
                  <a:prstClr val="black"/>
                </a:solidFill>
                <a:latin typeface="Tw Cen MT" panose="020B0602020104020603" pitchFamily="34" charset="77"/>
              </a:rPr>
              <a:t>Source : </a:t>
            </a:r>
            <a:r>
              <a:rPr lang="fr-FR" sz="1400" i="1" dirty="0">
                <a:solidFill>
                  <a:prstClr val="black"/>
                </a:solidFill>
                <a:latin typeface="Tw Cen MT" panose="020B0602020104020603" pitchFamily="34" charset="77"/>
              </a:rPr>
              <a:t>13</a:t>
            </a:r>
            <a:r>
              <a:rPr lang="fr-FR" sz="1400" i="1" baseline="30000" dirty="0">
                <a:solidFill>
                  <a:prstClr val="black"/>
                </a:solidFill>
                <a:latin typeface="Tw Cen MT" panose="020B0602020104020603" pitchFamily="34" charset="77"/>
              </a:rPr>
              <a:t>ème</a:t>
            </a:r>
            <a:r>
              <a:rPr lang="fr-FR" sz="1400" i="1" dirty="0">
                <a:solidFill>
                  <a:prstClr val="black"/>
                </a:solidFill>
                <a:latin typeface="Tw Cen MT" panose="020B0602020104020603" pitchFamily="34" charset="77"/>
              </a:rPr>
              <a:t> baromètre de la perception des discriminations dans l’emploi, 2020</a:t>
            </a:r>
          </a:p>
        </p:txBody>
      </p:sp>
      <p:sp>
        <p:nvSpPr>
          <p:cNvPr id="11" name="Rectangle 10">
            <a:extLst>
              <a:ext uri="{FF2B5EF4-FFF2-40B4-BE49-F238E27FC236}">
                <a16:creationId xmlns:a16="http://schemas.microsoft.com/office/drawing/2014/main" id="{574475D6-01D4-FD4A-8F92-7DF7C3F4ABF8}"/>
              </a:ext>
            </a:extLst>
          </p:cNvPr>
          <p:cNvSpPr/>
          <p:nvPr/>
        </p:nvSpPr>
        <p:spPr>
          <a:xfrm>
            <a:off x="1087034" y="3965692"/>
            <a:ext cx="6825915" cy="1323439"/>
          </a:xfrm>
          <a:prstGeom prst="rect">
            <a:avLst/>
          </a:prstGeom>
        </p:spPr>
        <p:txBody>
          <a:bodyPr wrap="square">
            <a:spAutoFit/>
          </a:bodyPr>
          <a:lstStyle/>
          <a:p>
            <a:pPr marL="11113"/>
            <a:r>
              <a:rPr lang="fr-FR" sz="4000" dirty="0">
                <a:solidFill>
                  <a:schemeClr val="accent1">
                    <a:lumMod val="75000"/>
                  </a:schemeClr>
                </a:solidFill>
                <a:latin typeface="Tw Cen MT" panose="020B0602020104020603" pitchFamily="34" charset="77"/>
                <a:sym typeface="Wingdings"/>
              </a:rPr>
              <a:t>☒ </a:t>
            </a:r>
            <a:r>
              <a:rPr lang="fr-FR" sz="4000" b="1" dirty="0">
                <a:solidFill>
                  <a:schemeClr val="accent1">
                    <a:lumMod val="75000"/>
                  </a:schemeClr>
                </a:solidFill>
                <a:latin typeface="Tw Cen MT" panose="020B0602020104020603" pitchFamily="34" charset="77"/>
                <a:sym typeface="Wingdings"/>
              </a:rPr>
              <a:t>Vrai</a:t>
            </a:r>
          </a:p>
          <a:p>
            <a:pPr marL="11113"/>
            <a:r>
              <a:rPr lang="fr-FR" sz="4000" dirty="0">
                <a:latin typeface="Tw Cen MT" panose="020B0602020104020603" pitchFamily="34" charset="77"/>
                <a:sym typeface="Wingdings"/>
              </a:rPr>
              <a:t>☐ Faux</a:t>
            </a:r>
          </a:p>
        </p:txBody>
      </p:sp>
      <p:sp>
        <p:nvSpPr>
          <p:cNvPr id="13" name="ZoneTexte 12">
            <a:extLst>
              <a:ext uri="{FF2B5EF4-FFF2-40B4-BE49-F238E27FC236}">
                <a16:creationId xmlns:a16="http://schemas.microsoft.com/office/drawing/2014/main" id="{FBE82DEF-CBAF-E847-ACED-87CF29A4CE24}"/>
              </a:ext>
            </a:extLst>
          </p:cNvPr>
          <p:cNvSpPr txBox="1"/>
          <p:nvPr/>
        </p:nvSpPr>
        <p:spPr>
          <a:xfrm>
            <a:off x="539551" y="309887"/>
            <a:ext cx="860444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chiffres clés des discriminations</a:t>
            </a:r>
            <a:endParaRPr lang="fr-FR" sz="6000" b="1" cap="small" spc="-150" dirty="0">
              <a:solidFill>
                <a:schemeClr val="accent1">
                  <a:lumMod val="75000"/>
                </a:schemeClr>
              </a:solidFill>
              <a:latin typeface="Tw Cen MT" panose="020B0602020104020603" pitchFamily="34" charset="77"/>
            </a:endParaRPr>
          </a:p>
        </p:txBody>
      </p:sp>
      <p:cxnSp>
        <p:nvCxnSpPr>
          <p:cNvPr id="12" name="Connecteur droit 11">
            <a:extLst>
              <a:ext uri="{FF2B5EF4-FFF2-40B4-BE49-F238E27FC236}">
                <a16:creationId xmlns:a16="http://schemas.microsoft.com/office/drawing/2014/main" id="{90A1357F-DF5F-4145-8197-82859C90BC9F}"/>
              </a:ext>
            </a:extLst>
          </p:cNvPr>
          <p:cNvCxnSpPr>
            <a:cxnSpLocks/>
          </p:cNvCxnSpPr>
          <p:nvPr/>
        </p:nvCxnSpPr>
        <p:spPr>
          <a:xfrm>
            <a:off x="697831" y="1579193"/>
            <a:ext cx="0" cy="197291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772B99E-D213-774E-8191-96AA22214694}"/>
              </a:ext>
            </a:extLst>
          </p:cNvPr>
          <p:cNvSpPr/>
          <p:nvPr/>
        </p:nvSpPr>
        <p:spPr>
          <a:xfrm>
            <a:off x="817705" y="1534599"/>
            <a:ext cx="7628459" cy="2062103"/>
          </a:xfrm>
          <a:prstGeom prst="rect">
            <a:avLst/>
          </a:prstGeom>
        </p:spPr>
        <p:txBody>
          <a:bodyPr wrap="square">
            <a:spAutoFit/>
          </a:bodyPr>
          <a:lstStyle/>
          <a:p>
            <a:r>
              <a:rPr lang="fr-FR" sz="3200" b="1" dirty="0">
                <a:latin typeface="Tw Cen MT" panose="020B0602020104020603" pitchFamily="34" charset="77"/>
              </a:rPr>
              <a:t>💬 </a:t>
            </a:r>
            <a:r>
              <a:rPr lang="fr-FR" sz="3200" b="1" dirty="0">
                <a:solidFill>
                  <a:schemeClr val="accent1">
                    <a:lumMod val="75000"/>
                  </a:schemeClr>
                </a:solidFill>
                <a:latin typeface="Tw Cen MT" panose="020B0602020104020603" pitchFamily="34" charset="77"/>
              </a:rPr>
              <a:t>Quatre personnes actives sur dix </a:t>
            </a:r>
            <a:r>
              <a:rPr lang="fr-FR" sz="3200" b="1" dirty="0">
                <a:latin typeface="Tw Cen MT" panose="020B0602020104020603" pitchFamily="34" charset="77"/>
              </a:rPr>
              <a:t>déclarent avoir été confrontées à des propos ou comportements </a:t>
            </a:r>
            <a:r>
              <a:rPr lang="fr-FR" sz="3200" b="1" dirty="0" err="1">
                <a:latin typeface="Tw Cen MT" panose="020B0602020104020603" pitchFamily="34" charset="77"/>
              </a:rPr>
              <a:t>stigmatisants</a:t>
            </a:r>
            <a:r>
              <a:rPr lang="fr-FR" sz="3200" b="1" dirty="0">
                <a:latin typeface="Tw Cen MT" panose="020B0602020104020603" pitchFamily="34" charset="77"/>
              </a:rPr>
              <a:t> dans le cadre de leur travail.</a:t>
            </a:r>
          </a:p>
        </p:txBody>
      </p:sp>
    </p:spTree>
    <p:extLst>
      <p:ext uri="{BB962C8B-B14F-4D97-AF65-F5344CB8AC3E}">
        <p14:creationId xmlns:p14="http://schemas.microsoft.com/office/powerpoint/2010/main" val="31815492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AA4D486F-4AD0-4D4C-BD3C-8C7A644C9310}"/>
              </a:ext>
            </a:extLst>
          </p:cNvPr>
          <p:cNvGraphicFramePr/>
          <p:nvPr/>
        </p:nvGraphicFramePr>
        <p:xfrm>
          <a:off x="522243" y="1734176"/>
          <a:ext cx="8350452" cy="4013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00D97843-A63E-B64A-9C88-1788F12B0D74}"/>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procédures</a:t>
            </a:r>
            <a:endParaRPr lang="fr-FR" sz="6000" b="1" cap="small" spc="-150" dirty="0">
              <a:solidFill>
                <a:schemeClr val="accent1">
                  <a:lumMod val="75000"/>
                </a:schemeClr>
              </a:solidFill>
              <a:latin typeface="Tw Cen MT" panose="020B0602020104020603" pitchFamily="34" charset="77"/>
            </a:endParaRPr>
          </a:p>
        </p:txBody>
      </p:sp>
      <p:cxnSp>
        <p:nvCxnSpPr>
          <p:cNvPr id="7" name="Connecteur droit 6">
            <a:extLst>
              <a:ext uri="{FF2B5EF4-FFF2-40B4-BE49-F238E27FC236}">
                <a16:creationId xmlns:a16="http://schemas.microsoft.com/office/drawing/2014/main" id="{5E033324-34D8-B042-975B-9CF863D68DE0}"/>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2688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a:extLst>
              <a:ext uri="{FF2B5EF4-FFF2-40B4-BE49-F238E27FC236}">
                <a16:creationId xmlns:a16="http://schemas.microsoft.com/office/drawing/2014/main" id="{5CE5200E-BAB8-BE4D-87AF-DE8D38920172}"/>
              </a:ext>
            </a:extLst>
          </p:cNvPr>
          <p:cNvGraphicFramePr>
            <a:graphicFrameLocks/>
          </p:cNvGraphicFramePr>
          <p:nvPr>
            <p:extLst>
              <p:ext uri="{D42A27DB-BD31-4B8C-83A1-F6EECF244321}">
                <p14:modId xmlns:p14="http://schemas.microsoft.com/office/powerpoint/2010/main" val="1757862125"/>
              </p:ext>
            </p:extLst>
          </p:nvPr>
        </p:nvGraphicFramePr>
        <p:xfrm>
          <a:off x="606984" y="1417670"/>
          <a:ext cx="7908365" cy="4854433"/>
        </p:xfrm>
        <a:graphic>
          <a:graphicData uri="http://schemas.openxmlformats.org/drawingml/2006/table">
            <a:tbl>
              <a:tblPr firstRow="1" bandRow="1">
                <a:tableStyleId>{5C22544A-7EE6-4342-B048-85BDC9FD1C3A}</a:tableStyleId>
              </a:tblPr>
              <a:tblGrid>
                <a:gridCol w="1581673">
                  <a:extLst>
                    <a:ext uri="{9D8B030D-6E8A-4147-A177-3AD203B41FA5}">
                      <a16:colId xmlns:a16="http://schemas.microsoft.com/office/drawing/2014/main" val="4354382"/>
                    </a:ext>
                  </a:extLst>
                </a:gridCol>
                <a:gridCol w="1581673">
                  <a:extLst>
                    <a:ext uri="{9D8B030D-6E8A-4147-A177-3AD203B41FA5}">
                      <a16:colId xmlns:a16="http://schemas.microsoft.com/office/drawing/2014/main" val="994968003"/>
                    </a:ext>
                  </a:extLst>
                </a:gridCol>
                <a:gridCol w="1581673">
                  <a:extLst>
                    <a:ext uri="{9D8B030D-6E8A-4147-A177-3AD203B41FA5}">
                      <a16:colId xmlns:a16="http://schemas.microsoft.com/office/drawing/2014/main" val="1589686337"/>
                    </a:ext>
                  </a:extLst>
                </a:gridCol>
                <a:gridCol w="1581673">
                  <a:extLst>
                    <a:ext uri="{9D8B030D-6E8A-4147-A177-3AD203B41FA5}">
                      <a16:colId xmlns:a16="http://schemas.microsoft.com/office/drawing/2014/main" val="928775228"/>
                    </a:ext>
                  </a:extLst>
                </a:gridCol>
                <a:gridCol w="1581673">
                  <a:extLst>
                    <a:ext uri="{9D8B030D-6E8A-4147-A177-3AD203B41FA5}">
                      <a16:colId xmlns:a16="http://schemas.microsoft.com/office/drawing/2014/main" val="3135819035"/>
                    </a:ext>
                  </a:extLst>
                </a:gridCol>
              </a:tblGrid>
              <a:tr h="883145">
                <a:tc>
                  <a:txBody>
                    <a:bodyPr/>
                    <a:lstStyle/>
                    <a:p>
                      <a:pPr algn="ctr"/>
                      <a:r>
                        <a:rPr lang="fr-FR" dirty="0">
                          <a:latin typeface="Tw Cen MT" panose="020B0602020104020603" pitchFamily="34" charset="77"/>
                        </a:rPr>
                        <a:t>Procédure </a:t>
                      </a:r>
                    </a:p>
                  </a:txBody>
                  <a:tcPr anchor="ctr"/>
                </a:tc>
                <a:tc>
                  <a:txBody>
                    <a:bodyPr/>
                    <a:lstStyle/>
                    <a:p>
                      <a:pPr algn="ctr"/>
                      <a:r>
                        <a:rPr lang="fr-FR" dirty="0">
                          <a:latin typeface="Tw Cen MT" panose="020B0602020104020603" pitchFamily="34" charset="77"/>
                        </a:rPr>
                        <a:t>Comment la déclencher ? </a:t>
                      </a:r>
                    </a:p>
                  </a:txBody>
                  <a:tcPr anchor="ctr"/>
                </a:tc>
                <a:tc>
                  <a:txBody>
                    <a:bodyPr/>
                    <a:lstStyle/>
                    <a:p>
                      <a:pPr algn="ctr"/>
                      <a:r>
                        <a:rPr lang="fr-FR" dirty="0">
                          <a:latin typeface="Tw Cen MT" panose="020B0602020104020603" pitchFamily="34" charset="77"/>
                        </a:rPr>
                        <a:t>Auprès </a:t>
                      </a:r>
                    </a:p>
                    <a:p>
                      <a:pPr algn="ctr"/>
                      <a:r>
                        <a:rPr lang="fr-FR" dirty="0">
                          <a:latin typeface="Tw Cen MT" panose="020B0602020104020603" pitchFamily="34" charset="77"/>
                        </a:rPr>
                        <a:t>de qui ? </a:t>
                      </a:r>
                    </a:p>
                  </a:txBody>
                  <a:tcPr anchor="ctr"/>
                </a:tc>
                <a:tc>
                  <a:txBody>
                    <a:bodyPr/>
                    <a:lstStyle/>
                    <a:p>
                      <a:pPr algn="ctr"/>
                      <a:r>
                        <a:rPr lang="fr-FR" dirty="0">
                          <a:latin typeface="Tw Cen MT" panose="020B0602020104020603" pitchFamily="34" charset="77"/>
                        </a:rPr>
                        <a:t>Qui mène la procédure ?</a:t>
                      </a:r>
                    </a:p>
                  </a:txBody>
                  <a:tcPr anchor="ctr"/>
                </a:tc>
                <a:tc>
                  <a:txBody>
                    <a:bodyPr/>
                    <a:lstStyle/>
                    <a:p>
                      <a:pPr algn="ctr"/>
                      <a:r>
                        <a:rPr lang="fr-FR" dirty="0">
                          <a:latin typeface="Tw Cen MT" panose="020B0602020104020603" pitchFamily="34" charset="77"/>
                        </a:rPr>
                        <a:t>Qui est mis</a:t>
                      </a:r>
                    </a:p>
                    <a:p>
                      <a:pPr algn="ctr"/>
                      <a:r>
                        <a:rPr lang="fr-FR" dirty="0">
                          <a:latin typeface="Tw Cen MT" panose="020B0602020104020603" pitchFamily="34" charset="77"/>
                        </a:rPr>
                        <a:t>en cause ? </a:t>
                      </a:r>
                    </a:p>
                  </a:txBody>
                  <a:tcPr anchor="ctr"/>
                </a:tc>
                <a:extLst>
                  <a:ext uri="{0D108BD9-81ED-4DB2-BD59-A6C34878D82A}">
                    <a16:rowId xmlns:a16="http://schemas.microsoft.com/office/drawing/2014/main" val="563021072"/>
                  </a:ext>
                </a:extLst>
              </a:tr>
              <a:tr h="1045208">
                <a:tc>
                  <a:txBody>
                    <a:bodyPr/>
                    <a:lstStyle/>
                    <a:p>
                      <a:pPr algn="ctr"/>
                      <a:r>
                        <a:rPr lang="fr-FR" b="1" dirty="0">
                          <a:latin typeface="Tw Cen MT" panose="020B0602020104020603" pitchFamily="34" charset="77"/>
                        </a:rPr>
                        <a:t>Procédure disciplinaire </a:t>
                      </a:r>
                    </a:p>
                  </a:txBody>
                  <a:tcPr anchor="ctr"/>
                </a:tc>
                <a:tc>
                  <a:txBody>
                    <a:bodyPr/>
                    <a:lstStyle/>
                    <a:p>
                      <a:pPr algn="ctr"/>
                      <a:r>
                        <a:rPr lang="fr-FR" dirty="0">
                          <a:latin typeface="Tw Cen MT" panose="020B0602020104020603" pitchFamily="34" charset="77"/>
                        </a:rPr>
                        <a:t>Signalement</a:t>
                      </a:r>
                    </a:p>
                  </a:txBody>
                  <a:tcPr anchor="ctr"/>
                </a:tc>
                <a:tc>
                  <a:txBody>
                    <a:bodyPr/>
                    <a:lstStyle/>
                    <a:p>
                      <a:pPr algn="ctr"/>
                      <a:r>
                        <a:rPr lang="fr-FR" dirty="0">
                          <a:latin typeface="Tw Cen MT" panose="020B0602020104020603" pitchFamily="34" charset="77"/>
                        </a:rPr>
                        <a:t>Service RH ou direction</a:t>
                      </a:r>
                    </a:p>
                  </a:txBody>
                  <a:tcPr anchor="ctr"/>
                </a:tc>
                <a:tc>
                  <a:txBody>
                    <a:bodyPr/>
                    <a:lstStyle/>
                    <a:p>
                      <a:pPr algn="ctr"/>
                      <a:r>
                        <a:rPr lang="fr-FR" dirty="0">
                          <a:latin typeface="Tw Cen MT" panose="020B0602020104020603" pitchFamily="34" charset="77"/>
                        </a:rPr>
                        <a:t>Employeur</a:t>
                      </a:r>
                    </a:p>
                  </a:txBody>
                  <a:tcPr anchor="ctr"/>
                </a:tc>
                <a:tc>
                  <a:txBody>
                    <a:bodyPr/>
                    <a:lstStyle/>
                    <a:p>
                      <a:pPr algn="ctr"/>
                      <a:r>
                        <a:rPr lang="fr-FR" dirty="0">
                          <a:latin typeface="Tw Cen MT" panose="020B0602020104020603" pitchFamily="34" charset="77"/>
                        </a:rPr>
                        <a:t>Personne mise en cause</a:t>
                      </a:r>
                    </a:p>
                  </a:txBody>
                  <a:tcPr anchor="ctr"/>
                </a:tc>
                <a:extLst>
                  <a:ext uri="{0D108BD9-81ED-4DB2-BD59-A6C34878D82A}">
                    <a16:rowId xmlns:a16="http://schemas.microsoft.com/office/drawing/2014/main" val="2670702362"/>
                  </a:ext>
                </a:extLst>
              </a:tr>
              <a:tr h="1318111">
                <a:tc>
                  <a:txBody>
                    <a:bodyPr/>
                    <a:lstStyle/>
                    <a:p>
                      <a:pPr algn="ctr"/>
                      <a:r>
                        <a:rPr lang="fr-FR" b="1" dirty="0">
                          <a:latin typeface="Tw Cen MT" panose="020B0602020104020603" pitchFamily="34" charset="77"/>
                        </a:rPr>
                        <a:t>Procédure pénale</a:t>
                      </a:r>
                    </a:p>
                  </a:txBody>
                  <a:tcPr anchor="ctr"/>
                </a:tc>
                <a:tc>
                  <a:txBody>
                    <a:bodyPr/>
                    <a:lstStyle/>
                    <a:p>
                      <a:pPr algn="ctr"/>
                      <a:r>
                        <a:rPr lang="fr-FR" dirty="0">
                          <a:latin typeface="Tw Cen MT" panose="020B0602020104020603" pitchFamily="34" charset="77"/>
                        </a:rPr>
                        <a:t>Plainte ou article 40 du Code procédure pénale</a:t>
                      </a:r>
                    </a:p>
                  </a:txBody>
                  <a:tcPr anchor="ctr"/>
                </a:tc>
                <a:tc>
                  <a:txBody>
                    <a:bodyPr/>
                    <a:lstStyle/>
                    <a:p>
                      <a:pPr algn="ctr"/>
                      <a:r>
                        <a:rPr lang="fr-FR" dirty="0">
                          <a:latin typeface="Tw Cen MT" panose="020B0602020104020603" pitchFamily="34" charset="77"/>
                        </a:rPr>
                        <a:t>Gendarmerie, commissariat ou procureur</a:t>
                      </a:r>
                    </a:p>
                  </a:txBody>
                  <a:tcPr anchor="ctr"/>
                </a:tc>
                <a:tc>
                  <a:txBody>
                    <a:bodyPr/>
                    <a:lstStyle/>
                    <a:p>
                      <a:pPr algn="ctr"/>
                      <a:r>
                        <a:rPr lang="fr-FR" dirty="0">
                          <a:latin typeface="Tw Cen MT" panose="020B0602020104020603" pitchFamily="34" charset="77"/>
                        </a:rPr>
                        <a:t>Procureur (État)</a:t>
                      </a:r>
                    </a:p>
                  </a:txBody>
                  <a:tcPr anchor="ctr"/>
                </a:tc>
                <a:tc>
                  <a:txBody>
                    <a:bodyPr/>
                    <a:lstStyle/>
                    <a:p>
                      <a:pPr algn="ctr"/>
                      <a:r>
                        <a:rPr lang="fr-FR" dirty="0">
                          <a:latin typeface="Tw Cen MT" panose="020B0602020104020603" pitchFamily="34" charset="77"/>
                        </a:rPr>
                        <a:t>Personne mise en cause</a:t>
                      </a:r>
                    </a:p>
                  </a:txBody>
                  <a:tcPr anchor="ctr"/>
                </a:tc>
                <a:extLst>
                  <a:ext uri="{0D108BD9-81ED-4DB2-BD59-A6C34878D82A}">
                    <a16:rowId xmlns:a16="http://schemas.microsoft.com/office/drawing/2014/main" val="2905686715"/>
                  </a:ext>
                </a:extLst>
              </a:tr>
              <a:tr h="1318111">
                <a:tc>
                  <a:txBody>
                    <a:bodyPr/>
                    <a:lstStyle/>
                    <a:p>
                      <a:pPr algn="ctr"/>
                      <a:r>
                        <a:rPr lang="fr-FR" b="1" dirty="0">
                          <a:latin typeface="Tw Cen MT" panose="020B0602020104020603" pitchFamily="34" charset="77"/>
                        </a:rPr>
                        <a:t>Procédure civile (travail) / Procédure administrative</a:t>
                      </a:r>
                    </a:p>
                  </a:txBody>
                  <a:tcPr anchor="ctr"/>
                </a:tc>
                <a:tc>
                  <a:txBody>
                    <a:bodyPr/>
                    <a:lstStyle/>
                    <a:p>
                      <a:pPr algn="ctr"/>
                      <a:r>
                        <a:rPr lang="fr-FR" dirty="0">
                          <a:latin typeface="Tw Cen MT" panose="020B0602020104020603" pitchFamily="34" charset="77"/>
                        </a:rPr>
                        <a:t>Recours</a:t>
                      </a:r>
                    </a:p>
                  </a:txBody>
                  <a:tcPr anchor="ctr"/>
                </a:tc>
                <a:tc>
                  <a:txBody>
                    <a:bodyPr/>
                    <a:lstStyle/>
                    <a:p>
                      <a:pPr algn="ctr"/>
                      <a:r>
                        <a:rPr lang="fr-FR">
                          <a:latin typeface="Tw Cen MT" panose="020B0602020104020603" pitchFamily="34" charset="77"/>
                        </a:rPr>
                        <a:t>Tribunal administratif (public) ou Prud’hommes (privé)</a:t>
                      </a:r>
                      <a:endParaRPr lang="fr-FR" dirty="0">
                        <a:latin typeface="Tw Cen MT" panose="020B0602020104020603" pitchFamily="34"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atin typeface="Tw Cen MT" panose="020B0602020104020603" pitchFamily="34" charset="77"/>
                        </a:rPr>
                        <a:t>La victime</a:t>
                      </a:r>
                      <a:endParaRPr lang="fr-FR" dirty="0">
                        <a:latin typeface="Tw Cen MT" panose="020B0602020104020603" pitchFamily="34" charset="77"/>
                      </a:endParaRPr>
                    </a:p>
                  </a:txBody>
                  <a:tcPr anchor="ctr"/>
                </a:tc>
                <a:tc>
                  <a:txBody>
                    <a:bodyPr/>
                    <a:lstStyle/>
                    <a:p>
                      <a:pPr algn="ctr"/>
                      <a:r>
                        <a:rPr lang="fr-FR" dirty="0">
                          <a:latin typeface="Tw Cen MT" panose="020B0602020104020603" pitchFamily="34" charset="77"/>
                        </a:rPr>
                        <a:t>L’employeur</a:t>
                      </a:r>
                    </a:p>
                  </a:txBody>
                  <a:tcPr anchor="ctr"/>
                </a:tc>
                <a:extLst>
                  <a:ext uri="{0D108BD9-81ED-4DB2-BD59-A6C34878D82A}">
                    <a16:rowId xmlns:a16="http://schemas.microsoft.com/office/drawing/2014/main" val="3304117770"/>
                  </a:ext>
                </a:extLst>
              </a:tr>
            </a:tbl>
          </a:graphicData>
        </a:graphic>
      </p:graphicFrame>
      <p:sp>
        <p:nvSpPr>
          <p:cNvPr id="5" name="ZoneTexte 4">
            <a:extLst>
              <a:ext uri="{FF2B5EF4-FFF2-40B4-BE49-F238E27FC236}">
                <a16:creationId xmlns:a16="http://schemas.microsoft.com/office/drawing/2014/main" id="{25A233BF-3C08-CC4C-B77A-7FBB6AB141DE}"/>
              </a:ext>
            </a:extLst>
          </p:cNvPr>
          <p:cNvSpPr txBox="1"/>
          <p:nvPr/>
        </p:nvSpPr>
        <p:spPr>
          <a:xfrm>
            <a:off x="539552" y="235860"/>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Les procédures</a:t>
            </a:r>
            <a:endParaRPr lang="fr-FR" sz="6000" b="1" cap="small" spc="-150" dirty="0">
              <a:solidFill>
                <a:schemeClr val="accent1">
                  <a:lumMod val="75000"/>
                </a:schemeClr>
              </a:solidFill>
              <a:latin typeface="Tw Cen MT" panose="020B0602020104020603" pitchFamily="34" charset="77"/>
            </a:endParaRPr>
          </a:p>
        </p:txBody>
      </p:sp>
      <p:cxnSp>
        <p:nvCxnSpPr>
          <p:cNvPr id="9" name="Connecteur droit 8">
            <a:extLst>
              <a:ext uri="{FF2B5EF4-FFF2-40B4-BE49-F238E27FC236}">
                <a16:creationId xmlns:a16="http://schemas.microsoft.com/office/drawing/2014/main" id="{1C786254-B2D3-604E-90CB-0761012A3F8E}"/>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1558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DF74E77-B750-9442-8A29-E557646DAC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75" y="1838426"/>
            <a:ext cx="8078177" cy="4374821"/>
          </a:xfrm>
        </p:spPr>
      </p:pic>
      <p:sp>
        <p:nvSpPr>
          <p:cNvPr id="2" name="ZoneTexte 1">
            <a:extLst>
              <a:ext uri="{FF2B5EF4-FFF2-40B4-BE49-F238E27FC236}">
                <a16:creationId xmlns:a16="http://schemas.microsoft.com/office/drawing/2014/main" id="{5A6E1EAD-47B3-2AEA-411D-7FD12F799263}"/>
              </a:ext>
            </a:extLst>
          </p:cNvPr>
          <p:cNvSpPr txBox="1"/>
          <p:nvPr/>
        </p:nvSpPr>
        <p:spPr>
          <a:xfrm>
            <a:off x="539551" y="309887"/>
            <a:ext cx="8039367" cy="707886"/>
          </a:xfrm>
          <a:prstGeom prst="rect">
            <a:avLst/>
          </a:prstGeom>
          <a:noFill/>
        </p:spPr>
        <p:txBody>
          <a:bodyPr wrap="square" rtlCol="0">
            <a:spAutoFit/>
          </a:bodyPr>
          <a:lstStyle/>
          <a:p>
            <a:pPr eaLnBrk="0" fontAlgn="base" hangingPunct="0">
              <a:spcBef>
                <a:spcPct val="0"/>
              </a:spcBef>
              <a:spcAft>
                <a:spcPct val="0"/>
              </a:spcAft>
            </a:pPr>
            <a:r>
              <a:rPr lang="fr-FR" sz="4000" b="1" cap="small" dirty="0">
                <a:solidFill>
                  <a:schemeClr val="accent1">
                    <a:lumMod val="75000"/>
                  </a:schemeClr>
                </a:solidFill>
                <a:latin typeface="Tw Cen MT" panose="020B0602020104020603" pitchFamily="34" charset="77"/>
                <a:ea typeface="MS PGothic" panose="020B0600070205080204" pitchFamily="34" charset="-128"/>
              </a:rPr>
              <a:t>LES PROCÉDURES</a:t>
            </a:r>
            <a:endParaRPr lang="fr-FR" sz="5400" b="1" cap="small" dirty="0">
              <a:solidFill>
                <a:schemeClr val="accent1">
                  <a:lumMod val="75000"/>
                </a:schemeClr>
              </a:solidFill>
              <a:latin typeface="Tw Cen MT" panose="020B0602020104020603" pitchFamily="34" charset="77"/>
              <a:ea typeface="MS PGothic" panose="020B0600070205080204" pitchFamily="34" charset="-128"/>
            </a:endParaRPr>
          </a:p>
        </p:txBody>
      </p:sp>
      <p:cxnSp>
        <p:nvCxnSpPr>
          <p:cNvPr id="3" name="Connecteur droit 2">
            <a:extLst>
              <a:ext uri="{FF2B5EF4-FFF2-40B4-BE49-F238E27FC236}">
                <a16:creationId xmlns:a16="http://schemas.microsoft.com/office/drawing/2014/main" id="{49558A24-BFC8-3A9D-9A8E-096D40A8727B}"/>
              </a:ext>
            </a:extLst>
          </p:cNvPr>
          <p:cNvCxnSpPr/>
          <p:nvPr/>
        </p:nvCxnSpPr>
        <p:spPr>
          <a:xfrm>
            <a:off x="565081"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032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99918" y="2274838"/>
            <a:ext cx="7921567" cy="2308324"/>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Réagir en tant que témoin</a:t>
            </a:r>
          </a:p>
        </p:txBody>
      </p:sp>
    </p:spTree>
    <p:extLst>
      <p:ext uri="{BB962C8B-B14F-4D97-AF65-F5344CB8AC3E}">
        <p14:creationId xmlns:p14="http://schemas.microsoft.com/office/powerpoint/2010/main" val="2456589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01B43D-6D65-7346-8529-636CF4978648}"/>
              </a:ext>
            </a:extLst>
          </p:cNvPr>
          <p:cNvSpPr txBox="1"/>
          <p:nvPr/>
        </p:nvSpPr>
        <p:spPr>
          <a:xfrm>
            <a:off x="565078" y="1343151"/>
            <a:ext cx="7854257"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Vous arrivez en réunion, vous entendez une personne dire à une autre : « Pourquoi t’as coupé si court ? Tout le monde va croire que t’aimes les femmes ça va faire des déçus » et il rigole. La personne visée rougit et ne dit rien. </a:t>
            </a:r>
          </a:p>
        </p:txBody>
      </p:sp>
      <p:sp>
        <p:nvSpPr>
          <p:cNvPr id="10" name="ZoneTexte 9">
            <a:extLst>
              <a:ext uri="{FF2B5EF4-FFF2-40B4-BE49-F238E27FC236}">
                <a16:creationId xmlns:a16="http://schemas.microsoft.com/office/drawing/2014/main" id="{B8FA903F-5ED1-3E41-A920-93A8E97778F6}"/>
              </a:ext>
            </a:extLst>
          </p:cNvPr>
          <p:cNvSpPr txBox="1"/>
          <p:nvPr/>
        </p:nvSpPr>
        <p:spPr>
          <a:xfrm>
            <a:off x="539552" y="309887"/>
            <a:ext cx="792088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réagir</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cxnSp>
        <p:nvCxnSpPr>
          <p:cNvPr id="11" name="Connecteur droit 10">
            <a:extLst>
              <a:ext uri="{FF2B5EF4-FFF2-40B4-BE49-F238E27FC236}">
                <a16:creationId xmlns:a16="http://schemas.microsoft.com/office/drawing/2014/main" id="{465DFCDE-9724-2441-965C-B2AC6B2946BD}"/>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027171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01B43D-6D65-7346-8529-636CF4978648}"/>
              </a:ext>
            </a:extLst>
          </p:cNvPr>
          <p:cNvSpPr txBox="1"/>
          <p:nvPr/>
        </p:nvSpPr>
        <p:spPr>
          <a:xfrm>
            <a:off x="565078" y="1343151"/>
            <a:ext cx="7854257" cy="34163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Vous arrivez en réunion, vous entendez une personne dire à une autre : « Pourquoi t’as coupé si court ? Tout le monde va croire que t’aimes les femmes ça va faire des déçus » et il rigole. La personne visée rougit et ne dit rien. </a:t>
            </a:r>
          </a:p>
        </p:txBody>
      </p:sp>
      <p:sp>
        <p:nvSpPr>
          <p:cNvPr id="10" name="ZoneTexte 9">
            <a:extLst>
              <a:ext uri="{FF2B5EF4-FFF2-40B4-BE49-F238E27FC236}">
                <a16:creationId xmlns:a16="http://schemas.microsoft.com/office/drawing/2014/main" id="{B8FA903F-5ED1-3E41-A920-93A8E97778F6}"/>
              </a:ext>
            </a:extLst>
          </p:cNvPr>
          <p:cNvSpPr txBox="1"/>
          <p:nvPr/>
        </p:nvSpPr>
        <p:spPr>
          <a:xfrm>
            <a:off x="539552" y="309887"/>
            <a:ext cx="792088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rPr>
              <a:t>réagir</a:t>
            </a:r>
            <a:endParaRPr kumimoji="0" lang="fr-FR" sz="6000" b="1" i="0" u="none" strike="noStrike" kern="1200" cap="small" spc="-150" normalizeH="0" baseline="0" noProof="0" dirty="0">
              <a:ln>
                <a:noFill/>
              </a:ln>
              <a:solidFill>
                <a:srgbClr val="4472C4">
                  <a:lumMod val="75000"/>
                </a:srgbClr>
              </a:solidFill>
              <a:effectLst/>
              <a:uLnTx/>
              <a:uFillTx/>
              <a:latin typeface="Tw Cen MT" panose="020B0602020104020603" pitchFamily="34" charset="77"/>
              <a:ea typeface="+mn-ea"/>
              <a:cs typeface="+mn-cs"/>
            </a:endParaRPr>
          </a:p>
        </p:txBody>
      </p:sp>
      <p:cxnSp>
        <p:nvCxnSpPr>
          <p:cNvPr id="11" name="Connecteur droit 10">
            <a:extLst>
              <a:ext uri="{FF2B5EF4-FFF2-40B4-BE49-F238E27FC236}">
                <a16:creationId xmlns:a16="http://schemas.microsoft.com/office/drawing/2014/main" id="{465DFCDE-9724-2441-965C-B2AC6B2946BD}"/>
              </a:ext>
            </a:extLst>
          </p:cNvPr>
          <p:cNvCxnSpPr/>
          <p:nvPr/>
        </p:nvCxnSpPr>
        <p:spPr>
          <a:xfrm>
            <a:off x="565078" y="1026640"/>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9734754-DC5D-A019-3E69-76EF31A23080}"/>
              </a:ext>
            </a:extLst>
          </p:cNvPr>
          <p:cNvSpPr txBox="1"/>
          <p:nvPr/>
        </p:nvSpPr>
        <p:spPr>
          <a:xfrm>
            <a:off x="539552" y="4806278"/>
            <a:ext cx="8748255" cy="156966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E7E6E6">
                    <a:lumMod val="50000"/>
                  </a:srgbClr>
                </a:solidFill>
                <a:effectLst/>
                <a:uLnTx/>
                <a:uFillTx/>
                <a:latin typeface="Tw Cen MT" panose="020B0602020104020603" pitchFamily="34" charset="77"/>
                <a:ea typeface="+mn-ea"/>
                <a:cs typeface="+mn-cs"/>
              </a:rPr>
              <a:t>Est-ce que la situation est un problème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E7E6E6">
                    <a:lumMod val="50000"/>
                  </a:srgbClr>
                </a:solidFill>
                <a:effectLst/>
                <a:uLnTx/>
                <a:uFillTx/>
                <a:latin typeface="Tw Cen MT" panose="020B0602020104020603" pitchFamily="34" charset="77"/>
                <a:ea typeface="+mn-ea"/>
                <a:cs typeface="+mn-cs"/>
              </a:rPr>
              <a:t>Pourquoi ?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srgbClr val="E7E6E6">
                    <a:lumMod val="50000"/>
                  </a:srgbClr>
                </a:solidFill>
                <a:effectLst/>
                <a:uLnTx/>
                <a:uFillTx/>
                <a:latin typeface="Tw Cen MT" panose="020B0602020104020603" pitchFamily="34" charset="77"/>
                <a:ea typeface="+mn-ea"/>
                <a:cs typeface="+mn-cs"/>
              </a:rPr>
              <a:t>Comment pouvez-vous réagir ? </a:t>
            </a:r>
          </a:p>
        </p:txBody>
      </p:sp>
    </p:spTree>
    <p:custDataLst>
      <p:tags r:id="rId1"/>
    </p:custDataLst>
    <p:extLst>
      <p:ext uri="{BB962C8B-B14F-4D97-AF65-F5344CB8AC3E}">
        <p14:creationId xmlns:p14="http://schemas.microsoft.com/office/powerpoint/2010/main" val="27420392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FC4CF55-1ED8-8C40-8033-86841BC8EAFE}"/>
              </a:ext>
            </a:extLst>
          </p:cNvPr>
          <p:cNvSpPr txBox="1"/>
          <p:nvPr/>
        </p:nvSpPr>
        <p:spPr>
          <a:xfrm>
            <a:off x="699918" y="1800705"/>
            <a:ext cx="7921567" cy="3416320"/>
          </a:xfrm>
          <a:prstGeom prst="rect">
            <a:avLst/>
          </a:prstGeom>
          <a:noFill/>
        </p:spPr>
        <p:txBody>
          <a:bodyPr wrap="square" rtlCol="0">
            <a:spAutoFit/>
          </a:bodyPr>
          <a:lstStyle/>
          <a:p>
            <a:r>
              <a:rPr lang="fr-FR" sz="7200" b="1" dirty="0">
                <a:solidFill>
                  <a:schemeClr val="bg1"/>
                </a:solidFill>
                <a:latin typeface="Tw Cen MT" panose="020B0602020104020603" pitchFamily="34" charset="77"/>
              </a:rPr>
              <a:t>Accueillir la parole d’une personne victime</a:t>
            </a:r>
          </a:p>
        </p:txBody>
      </p:sp>
    </p:spTree>
    <p:extLst>
      <p:ext uri="{BB962C8B-B14F-4D97-AF65-F5344CB8AC3E}">
        <p14:creationId xmlns:p14="http://schemas.microsoft.com/office/powerpoint/2010/main" val="4520054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72B0B0A-C544-6041-ABF8-F085D459F11B}"/>
              </a:ext>
            </a:extLst>
          </p:cNvPr>
          <p:cNvSpPr txBox="1"/>
          <p:nvPr/>
        </p:nvSpPr>
        <p:spPr>
          <a:xfrm>
            <a:off x="901940" y="2563566"/>
            <a:ext cx="7651455" cy="1323439"/>
          </a:xfrm>
          <a:prstGeom prst="rect">
            <a:avLst/>
          </a:prstGeom>
          <a:noFill/>
        </p:spPr>
        <p:txBody>
          <a:bodyPr wrap="square" rtlCol="0">
            <a:spAutoFit/>
          </a:bodyPr>
          <a:lstStyle/>
          <a:p>
            <a:r>
              <a:rPr lang="fr-FR" sz="4000" dirty="0">
                <a:latin typeface="Tw Cen MT" panose="020B0602020104020603" pitchFamily="34" charset="77"/>
              </a:rPr>
              <a:t>Un·e </a:t>
            </a:r>
            <a:r>
              <a:rPr lang="fr-FR" sz="4000" dirty="0" err="1">
                <a:latin typeface="Tw Cen MT" panose="020B0602020104020603" pitchFamily="34" charset="77"/>
              </a:rPr>
              <a:t>habitant·e</a:t>
            </a:r>
            <a:r>
              <a:rPr lang="fr-FR" sz="4000" dirty="0">
                <a:latin typeface="Tw Cen MT" panose="020B0602020104020603" pitchFamily="34" charset="77"/>
              </a:rPr>
              <a:t> vient vous voir et se confie à vous.</a:t>
            </a:r>
          </a:p>
        </p:txBody>
      </p:sp>
      <p:sp>
        <p:nvSpPr>
          <p:cNvPr id="6" name="ZoneTexte 5">
            <a:extLst>
              <a:ext uri="{FF2B5EF4-FFF2-40B4-BE49-F238E27FC236}">
                <a16:creationId xmlns:a16="http://schemas.microsoft.com/office/drawing/2014/main" id="{52CB7F29-D0E4-4144-AABA-A6AEA0C9269A}"/>
              </a:ext>
            </a:extLst>
          </p:cNvPr>
          <p:cNvSpPr txBox="1"/>
          <p:nvPr/>
        </p:nvSpPr>
        <p:spPr>
          <a:xfrm>
            <a:off x="539552" y="1744251"/>
            <a:ext cx="4053930" cy="646331"/>
          </a:xfrm>
          <a:prstGeom prst="rect">
            <a:avLst/>
          </a:prstGeom>
          <a:noFill/>
        </p:spPr>
        <p:txBody>
          <a:bodyPr wrap="none" rtlCol="0">
            <a:spAutoFit/>
          </a:bodyPr>
          <a:lstStyle/>
          <a:p>
            <a:r>
              <a:rPr lang="fr-FR" sz="3600" b="1" dirty="0">
                <a:latin typeface="Tw Cen MT" panose="020B0602020104020603" pitchFamily="34" charset="77"/>
              </a:rPr>
              <a:t>📌 Mise en situation</a:t>
            </a:r>
          </a:p>
        </p:txBody>
      </p:sp>
      <p:cxnSp>
        <p:nvCxnSpPr>
          <p:cNvPr id="10" name="Connecteur droit 9">
            <a:extLst>
              <a:ext uri="{FF2B5EF4-FFF2-40B4-BE49-F238E27FC236}">
                <a16:creationId xmlns:a16="http://schemas.microsoft.com/office/drawing/2014/main" id="{86FA17FD-BF33-C64B-8DBB-34049ECE02AC}"/>
              </a:ext>
            </a:extLst>
          </p:cNvPr>
          <p:cNvCxnSpPr>
            <a:cxnSpLocks/>
          </p:cNvCxnSpPr>
          <p:nvPr/>
        </p:nvCxnSpPr>
        <p:spPr>
          <a:xfrm>
            <a:off x="784371" y="2764389"/>
            <a:ext cx="0" cy="10321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F082C15A-39B1-4044-B513-FAFD782B6DF2}"/>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Accueillir la parole</a:t>
            </a:r>
            <a:endParaRPr lang="fr-FR" sz="6000" b="1" cap="small" spc="-150" dirty="0">
              <a:solidFill>
                <a:schemeClr val="accent1">
                  <a:lumMod val="75000"/>
                </a:schemeClr>
              </a:solidFill>
              <a:latin typeface="Tw Cen MT" panose="020B0602020104020603" pitchFamily="34" charset="77"/>
            </a:endParaRPr>
          </a:p>
        </p:txBody>
      </p:sp>
      <p:cxnSp>
        <p:nvCxnSpPr>
          <p:cNvPr id="11" name="Connecteur droit 10">
            <a:extLst>
              <a:ext uri="{FF2B5EF4-FFF2-40B4-BE49-F238E27FC236}">
                <a16:creationId xmlns:a16="http://schemas.microsoft.com/office/drawing/2014/main" id="{03B3B4AF-8575-E346-B803-8F88B7D26B91}"/>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183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004E2C-E786-4549-A6B5-30E210245363}"/>
              </a:ext>
            </a:extLst>
          </p:cNvPr>
          <p:cNvSpPr txBox="1"/>
          <p:nvPr/>
        </p:nvSpPr>
        <p:spPr>
          <a:xfrm>
            <a:off x="539552" y="1503863"/>
            <a:ext cx="7836948" cy="2862322"/>
          </a:xfrm>
          <a:prstGeom prst="rect">
            <a:avLst/>
          </a:prstGeom>
          <a:noFill/>
        </p:spPr>
        <p:txBody>
          <a:bodyPr wrap="square" rtlCol="0">
            <a:spAutoFit/>
          </a:bodyPr>
          <a:lstStyle/>
          <a:p>
            <a:r>
              <a:rPr lang="fr-FR" sz="6000" b="1" dirty="0">
                <a:latin typeface="Tw Cen MT" panose="020B0602020104020603" pitchFamily="34" charset="77"/>
              </a:rPr>
              <a:t>💬 Que dire à une personne victime de discrimination ?</a:t>
            </a:r>
            <a:endParaRPr lang="fr-FR" sz="6000" dirty="0">
              <a:latin typeface="Tw Cen MT" panose="020B0602020104020603" pitchFamily="34" charset="77"/>
            </a:endParaRPr>
          </a:p>
        </p:txBody>
      </p:sp>
      <p:sp>
        <p:nvSpPr>
          <p:cNvPr id="7" name="ZoneTexte 6">
            <a:extLst>
              <a:ext uri="{FF2B5EF4-FFF2-40B4-BE49-F238E27FC236}">
                <a16:creationId xmlns:a16="http://schemas.microsoft.com/office/drawing/2014/main" id="{E32A9F09-D463-A644-ADD5-1D8AD95800E6}"/>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Accueillir la parole</a:t>
            </a:r>
            <a:endParaRPr lang="fr-FR" sz="6000" b="1" cap="small" spc="-150" dirty="0">
              <a:solidFill>
                <a:schemeClr val="accent1">
                  <a:lumMod val="75000"/>
                </a:schemeClr>
              </a:solidFill>
              <a:latin typeface="Tw Cen MT" panose="020B0602020104020603" pitchFamily="34" charset="77"/>
            </a:endParaRPr>
          </a:p>
        </p:txBody>
      </p:sp>
      <p:cxnSp>
        <p:nvCxnSpPr>
          <p:cNvPr id="8" name="Connecteur droit 7">
            <a:extLst>
              <a:ext uri="{FF2B5EF4-FFF2-40B4-BE49-F238E27FC236}">
                <a16:creationId xmlns:a16="http://schemas.microsoft.com/office/drawing/2014/main" id="{92372FDA-537D-6E40-8471-46D77D662D22}"/>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8424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A5D8365-87B7-9844-9A61-C1B14CC61AF0}"/>
              </a:ext>
            </a:extLst>
          </p:cNvPr>
          <p:cNvSpPr txBox="1"/>
          <p:nvPr/>
        </p:nvSpPr>
        <p:spPr>
          <a:xfrm>
            <a:off x="586560" y="1792950"/>
            <a:ext cx="8342287" cy="3796394"/>
          </a:xfrm>
          <a:prstGeom prst="rect">
            <a:avLst/>
          </a:prstGeom>
          <a:noFill/>
        </p:spPr>
        <p:txBody>
          <a:bodyPr wrap="square" rtlCol="0">
            <a:spAutoFit/>
          </a:bodyPr>
          <a:lstStyle/>
          <a:p>
            <a:pPr lvl="0"/>
            <a:r>
              <a:rPr lang="fr-FR" sz="5400" b="1" dirty="0">
                <a:latin typeface="Tw Cen MT" panose="020B0602020104020603" pitchFamily="34" charset="77"/>
              </a:rPr>
              <a:t>💬</a:t>
            </a:r>
            <a:r>
              <a:rPr lang="fr-FR" sz="3600" b="1" dirty="0">
                <a:latin typeface="Tw Cen MT" panose="020B0602020104020603" pitchFamily="34" charset="77"/>
              </a:rPr>
              <a:t> </a:t>
            </a:r>
          </a:p>
          <a:p>
            <a:pPr lvl="0"/>
            <a:r>
              <a:rPr lang="fr-FR" sz="3200" b="1" dirty="0">
                <a:latin typeface="Tw Cen MT" panose="020B0602020104020603" pitchFamily="34" charset="77"/>
              </a:rPr>
              <a:t>« Tu as bien fait de venir me voir</a:t>
            </a:r>
            <a:endParaRPr lang="fr-FR" sz="3200" dirty="0">
              <a:latin typeface="Tw Cen MT" panose="020B0602020104020603" pitchFamily="34" charset="77"/>
            </a:endParaRPr>
          </a:p>
          <a:p>
            <a:pPr lvl="0"/>
            <a:r>
              <a:rPr lang="fr-FR" sz="3200" b="1" dirty="0">
                <a:latin typeface="Tw Cen MT" panose="020B0602020104020603" pitchFamily="34" charset="77"/>
              </a:rPr>
              <a:t>Ce que tu me décris pourrait être qualifié de …</a:t>
            </a:r>
            <a:endParaRPr lang="fr-FR" sz="3200" dirty="0">
              <a:latin typeface="Tw Cen MT" panose="020B0602020104020603" pitchFamily="34" charset="77"/>
            </a:endParaRPr>
          </a:p>
          <a:p>
            <a:pPr lvl="0"/>
            <a:r>
              <a:rPr lang="fr-FR" sz="3200" b="1" dirty="0">
                <a:latin typeface="Tw Cen MT" panose="020B0602020104020603" pitchFamily="34" charset="77"/>
              </a:rPr>
              <a:t>Ce que tu me décris est grave et interdit</a:t>
            </a:r>
            <a:endParaRPr lang="fr-FR" sz="3200" dirty="0">
              <a:latin typeface="Tw Cen MT" panose="020B0602020104020603" pitchFamily="34" charset="77"/>
            </a:endParaRPr>
          </a:p>
          <a:p>
            <a:pPr lvl="0"/>
            <a:r>
              <a:rPr lang="fr-FR" sz="3200" b="1" dirty="0">
                <a:latin typeface="Tw Cen MT" panose="020B0602020104020603" pitchFamily="34" charset="77"/>
              </a:rPr>
              <a:t>Je peux t’aider</a:t>
            </a:r>
            <a:endParaRPr lang="fr-FR" sz="3200" dirty="0">
              <a:latin typeface="Tw Cen MT" panose="020B0602020104020603" pitchFamily="34" charset="77"/>
            </a:endParaRPr>
          </a:p>
          <a:p>
            <a:pPr lvl="0"/>
            <a:r>
              <a:rPr lang="fr-FR" sz="3200" b="1" dirty="0">
                <a:latin typeface="Tw Cen MT" panose="020B0602020104020603" pitchFamily="34" charset="77"/>
              </a:rPr>
              <a:t>On va signaler »</a:t>
            </a:r>
            <a:endParaRPr lang="fr-FR" sz="3200" dirty="0">
              <a:latin typeface="Tw Cen MT" panose="020B0602020104020603" pitchFamily="34" charset="77"/>
            </a:endParaRPr>
          </a:p>
          <a:p>
            <a:endParaRPr lang="fr-FR" sz="2000" dirty="0"/>
          </a:p>
        </p:txBody>
      </p:sp>
      <p:sp>
        <p:nvSpPr>
          <p:cNvPr id="5" name="ZoneTexte 4">
            <a:extLst>
              <a:ext uri="{FF2B5EF4-FFF2-40B4-BE49-F238E27FC236}">
                <a16:creationId xmlns:a16="http://schemas.microsoft.com/office/drawing/2014/main" id="{45017280-23DB-2543-B110-2624AA887E8B}"/>
              </a:ext>
            </a:extLst>
          </p:cNvPr>
          <p:cNvSpPr txBox="1"/>
          <p:nvPr/>
        </p:nvSpPr>
        <p:spPr>
          <a:xfrm>
            <a:off x="539552" y="309887"/>
            <a:ext cx="7250433" cy="769441"/>
          </a:xfrm>
          <a:prstGeom prst="rect">
            <a:avLst/>
          </a:prstGeom>
          <a:noFill/>
        </p:spPr>
        <p:txBody>
          <a:bodyPr wrap="square" rtlCol="0">
            <a:spAutoFit/>
          </a:bodyPr>
          <a:lstStyle/>
          <a:p>
            <a:r>
              <a:rPr lang="fr-FR" sz="4400" b="1" cap="small" spc="-150" dirty="0">
                <a:solidFill>
                  <a:schemeClr val="accent1">
                    <a:lumMod val="75000"/>
                  </a:schemeClr>
                </a:solidFill>
                <a:latin typeface="Tw Cen MT" panose="020B0602020104020603" pitchFamily="34" charset="77"/>
              </a:rPr>
              <a:t>Accueillir la parole</a:t>
            </a:r>
            <a:endParaRPr lang="fr-FR" sz="6000" b="1" cap="small" spc="-150" dirty="0">
              <a:solidFill>
                <a:schemeClr val="accent1">
                  <a:lumMod val="75000"/>
                </a:schemeClr>
              </a:solidFill>
              <a:latin typeface="Tw Cen MT" panose="020B0602020104020603" pitchFamily="34" charset="77"/>
            </a:endParaRPr>
          </a:p>
        </p:txBody>
      </p:sp>
      <p:cxnSp>
        <p:nvCxnSpPr>
          <p:cNvPr id="6" name="Connecteur droit 5">
            <a:extLst>
              <a:ext uri="{FF2B5EF4-FFF2-40B4-BE49-F238E27FC236}">
                <a16:creationId xmlns:a16="http://schemas.microsoft.com/office/drawing/2014/main" id="{DE7E8F22-390D-1A42-81C4-351459DF72FF}"/>
              </a:ext>
            </a:extLst>
          </p:cNvPr>
          <p:cNvCxnSpPr/>
          <p:nvPr/>
        </p:nvCxnSpPr>
        <p:spPr>
          <a:xfrm>
            <a:off x="539552" y="1005301"/>
            <a:ext cx="80138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729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S TYPE TEST" id="{0165D130-2228-F24C-BD27-AADEFA2B4DB3}" vid="{59700139-FADD-8D43-A586-BD42703857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245DF8DB06548A8E2CF94E6A69788" ma:contentTypeVersion="17" ma:contentTypeDescription="Crée un document." ma:contentTypeScope="" ma:versionID="3e362fa929f1198a08acf8c1a940d35c">
  <xsd:schema xmlns:xsd="http://www.w3.org/2001/XMLSchema" xmlns:xs="http://www.w3.org/2001/XMLSchema" xmlns:p="http://schemas.microsoft.com/office/2006/metadata/properties" xmlns:ns2="d662b439-d431-42b4-8713-89825a7b1a5b" xmlns:ns3="94fbb0fb-f880-485d-a363-f8a748cbe123" targetNamespace="http://schemas.microsoft.com/office/2006/metadata/properties" ma:root="true" ma:fieldsID="b8630db6b0e6ede2e84bd74a43af8194" ns2:_="" ns3:_="">
    <xsd:import namespace="d662b439-d431-42b4-8713-89825a7b1a5b"/>
    <xsd:import namespace="94fbb0fb-f880-485d-a363-f8a748cbe1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2b439-d431-42b4-8713-89825a7b1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5643a45-d83d-4714-ba38-213e18cd99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fbb0fb-f880-485d-a363-f8a748cbe123"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339e5f91-fe99-43de-9ccc-cdbe4c9a4584}" ma:internalName="TaxCatchAll" ma:showField="CatchAllData" ma:web="94fbb0fb-f880-485d-a363-f8a748cbe1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fbb0fb-f880-485d-a363-f8a748cbe123" xsi:nil="true"/>
    <lcf76f155ced4ddcb4097134ff3c332f xmlns="d662b439-d431-42b4-8713-89825a7b1a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005986-23AA-4A3E-A789-AE8641F4C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2b439-d431-42b4-8713-89825a7b1a5b"/>
    <ds:schemaRef ds:uri="94fbb0fb-f880-485d-a363-f8a748cbe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5B769E-FD84-4689-A787-DCA6AFACDCE4}">
  <ds:schemaRefs>
    <ds:schemaRef ds:uri="http://schemas.microsoft.com/sharepoint/v3/contenttype/forms"/>
  </ds:schemaRefs>
</ds:datastoreItem>
</file>

<file path=customXml/itemProps3.xml><?xml version="1.0" encoding="utf-8"?>
<ds:datastoreItem xmlns:ds="http://schemas.openxmlformats.org/officeDocument/2006/customXml" ds:itemID="{237A8960-0DDE-4A8B-AC7D-86A09EFD9DCE}">
  <ds:schemaRefs>
    <ds:schemaRef ds:uri="http://purl.org/dc/terms/"/>
    <ds:schemaRef ds:uri="d662b439-d431-42b4-8713-89825a7b1a5b"/>
    <ds:schemaRef ds:uri="http://purl.org/dc/elements/1.1/"/>
    <ds:schemaRef ds:uri="http://schemas.microsoft.com/office/2006/documentManagement/types"/>
    <ds:schemaRef ds:uri="http://schemas.microsoft.com/office/2006/metadata/properties"/>
    <ds:schemaRef ds:uri="http://www.w3.org/XML/1998/namespace"/>
    <ds:schemaRef ds:uri="94fbb0fb-f880-485d-a363-f8a748cbe12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Thème Office</Template>
  <TotalTime>4330</TotalTime>
  <Words>8718</Words>
  <Application>Microsoft Office PowerPoint</Application>
  <PresentationFormat>Affichage à l'écran (4:3)</PresentationFormat>
  <Paragraphs>777</Paragraphs>
  <Slides>103</Slides>
  <Notes>102</Notes>
  <HiddenSlides>0</HiddenSlides>
  <MMClips>0</MMClips>
  <ScaleCrop>false</ScaleCrop>
  <HeadingPairs>
    <vt:vector size="4" baseType="variant">
      <vt:variant>
        <vt:lpstr>Thème</vt:lpstr>
      </vt:variant>
      <vt:variant>
        <vt:i4>1</vt:i4>
      </vt:variant>
      <vt:variant>
        <vt:lpstr>Titres des diapositives</vt:lpstr>
      </vt:variant>
      <vt:variant>
        <vt:i4>103</vt:i4>
      </vt:variant>
    </vt:vector>
  </HeadingPairs>
  <TitlesOfParts>
    <vt:vector size="10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CAILLE-SAUTERON</dc:creator>
  <cp:lastModifiedBy>Ingrid Dequin</cp:lastModifiedBy>
  <cp:revision>276</cp:revision>
  <cp:lastPrinted>2020-10-21T12:31:36Z</cp:lastPrinted>
  <dcterms:created xsi:type="dcterms:W3CDTF">2021-11-30T08:44:29Z</dcterms:created>
  <dcterms:modified xsi:type="dcterms:W3CDTF">2023-11-30T14:40:00Z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2158288</vt:lpwstr>
  </property>
  <property fmtid="{D5CDD505-2E9C-101B-9397-08002B2CF9AE}" pid="3" name="NXPowerLiteSettings">
    <vt:lpwstr>F74006B004C800</vt:lpwstr>
  </property>
  <property fmtid="{D5CDD505-2E9C-101B-9397-08002B2CF9AE}" pid="4" name="NXPowerLiteVersion">
    <vt:lpwstr>S9.1.4</vt:lpwstr>
  </property>
  <property fmtid="{D5CDD505-2E9C-101B-9397-08002B2CF9AE}" pid="5" name="ContentTypeId">
    <vt:lpwstr>0x010100961245DF8DB06548A8E2CF94E6A69788</vt:lpwstr>
  </property>
  <property fmtid="{D5CDD505-2E9C-101B-9397-08002B2CF9AE}" pid="6" name="MediaServiceImageTags">
    <vt:lpwstr/>
  </property>
</Properties>
</file>