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comments/comment2.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3.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4.xml" ContentType="application/vnd.openxmlformats-officedocument.presentationml.comments+xml"/>
  <Override PartName="/ppt/notesSlides/notesSlide9.xml" ContentType="application/vnd.openxmlformats-officedocument.presentationml.notesSlide+xml"/>
  <Override PartName="/ppt/comments/comment5.xml" ContentType="application/vnd.openxmlformats-officedocument.presentationml.comment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42" r:id="rId4"/>
  </p:sldMasterIdLst>
  <p:notesMasterIdLst>
    <p:notesMasterId r:id="rId21"/>
  </p:notesMasterIdLst>
  <p:handoutMasterIdLst>
    <p:handoutMasterId r:id="rId22"/>
  </p:handoutMasterIdLst>
  <p:sldIdLst>
    <p:sldId id="256" r:id="rId5"/>
    <p:sldId id="263" r:id="rId6"/>
    <p:sldId id="282" r:id="rId7"/>
    <p:sldId id="283" r:id="rId8"/>
    <p:sldId id="285" r:id="rId9"/>
    <p:sldId id="284" r:id="rId10"/>
    <p:sldId id="291" r:id="rId11"/>
    <p:sldId id="286" r:id="rId12"/>
    <p:sldId id="287" r:id="rId13"/>
    <p:sldId id="289" r:id="rId14"/>
    <p:sldId id="292" r:id="rId15"/>
    <p:sldId id="293" r:id="rId16"/>
    <p:sldId id="290" r:id="rId17"/>
    <p:sldId id="294" r:id="rId18"/>
    <p:sldId id="295" r:id="rId19"/>
    <p:sldId id="296" r:id="rId20"/>
  </p:sldIdLst>
  <p:sldSz cx="12192000" cy="6858000"/>
  <p:notesSz cx="6735763" cy="98663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3049B69C-3096-4790-9A30-963D436C31CE}">
          <p14:sldIdLst>
            <p14:sldId id="256"/>
            <p14:sldId id="263"/>
            <p14:sldId id="282"/>
            <p14:sldId id="283"/>
            <p14:sldId id="285"/>
            <p14:sldId id="284"/>
            <p14:sldId id="291"/>
            <p14:sldId id="286"/>
            <p14:sldId id="287"/>
            <p14:sldId id="289"/>
            <p14:sldId id="292"/>
            <p14:sldId id="293"/>
            <p14:sldId id="290"/>
            <p14:sldId id="294"/>
            <p14:sldId id="295"/>
            <p14:sldId id="29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gane petit" initials="mp" lastIdx="1" clrIdx="0">
    <p:extLst>
      <p:ext uri="{19B8F6BF-5375-455C-9EA6-DF929625EA0E}">
        <p15:presenceInfo xmlns:p15="http://schemas.microsoft.com/office/powerpoint/2012/main" userId="morgane petit" providerId="None"/>
      </p:ext>
    </p:extLst>
  </p:cmAuthor>
  <p:cmAuthor id="2" name="Sylvain CAMUZAT" initials="SC" lastIdx="1" clrIdx="1">
    <p:extLst>
      <p:ext uri="{19B8F6BF-5375-455C-9EA6-DF929625EA0E}">
        <p15:presenceInfo xmlns:p15="http://schemas.microsoft.com/office/powerpoint/2012/main" userId="8fe45af0858f8ce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00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5332" autoAdjust="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0-10-21T15:08:25.369" idx="1">
    <p:pos x="10" y="10"/>
    <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20-10-21T15:08:25.369" idx="1">
    <p:pos x="10" y="10"/>
    <p:text/>
    <p:extLst>
      <p:ext uri="{C676402C-5697-4E1C-873F-D02D1690AC5C}">
        <p15:threadingInfo xmlns:p15="http://schemas.microsoft.com/office/powerpoint/2012/main"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20-10-21T15:08:25.369" idx="1">
    <p:pos x="10" y="10"/>
    <p:text/>
    <p:extLst>
      <p:ext uri="{C676402C-5697-4E1C-873F-D02D1690AC5C}">
        <p15:threadingInfo xmlns:p15="http://schemas.microsoft.com/office/powerpoint/2012/main" timeZoneBias="-1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2" dt="2020-10-21T15:08:25.369" idx="1">
    <p:pos x="10" y="10"/>
    <p:text/>
    <p:extLst>
      <p:ext uri="{C676402C-5697-4E1C-873F-D02D1690AC5C}">
        <p15:threadingInfo xmlns:p15="http://schemas.microsoft.com/office/powerpoint/2012/main" timeZoneBias="-12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20-10-21T15:08:25.369" idx="1">
    <p:pos x="10" y="10"/>
    <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18830" cy="495029"/>
          </a:xfrm>
          <a:prstGeom prst="rect">
            <a:avLst/>
          </a:prstGeom>
        </p:spPr>
        <p:txBody>
          <a:bodyPr vert="horz" lIns="92309" tIns="46154" rIns="92309" bIns="46154" rtlCol="0"/>
          <a:lstStyle>
            <a:lvl1pPr algn="l">
              <a:defRPr sz="1200"/>
            </a:lvl1pPr>
          </a:lstStyle>
          <a:p>
            <a:endParaRPr lang="fr-FR"/>
          </a:p>
        </p:txBody>
      </p:sp>
      <p:sp>
        <p:nvSpPr>
          <p:cNvPr id="3" name="Espace réservé de la date 2"/>
          <p:cNvSpPr>
            <a:spLocks noGrp="1"/>
          </p:cNvSpPr>
          <p:nvPr>
            <p:ph type="dt" sz="quarter" idx="1"/>
          </p:nvPr>
        </p:nvSpPr>
        <p:spPr>
          <a:xfrm>
            <a:off x="3815374" y="1"/>
            <a:ext cx="2918830" cy="495029"/>
          </a:xfrm>
          <a:prstGeom prst="rect">
            <a:avLst/>
          </a:prstGeom>
        </p:spPr>
        <p:txBody>
          <a:bodyPr vert="horz" lIns="92309" tIns="46154" rIns="92309" bIns="46154" rtlCol="0"/>
          <a:lstStyle>
            <a:lvl1pPr algn="r">
              <a:defRPr sz="1200"/>
            </a:lvl1pPr>
          </a:lstStyle>
          <a:p>
            <a:fld id="{D0BD2D7F-1F6B-4E38-BB56-831F8359127A}" type="datetimeFigureOut">
              <a:rPr lang="fr-FR" smtClean="0"/>
              <a:t>06/11/2020</a:t>
            </a:fld>
            <a:endParaRPr lang="fr-FR"/>
          </a:p>
        </p:txBody>
      </p:sp>
      <p:sp>
        <p:nvSpPr>
          <p:cNvPr id="4" name="Espace réservé du pied de page 3"/>
          <p:cNvSpPr>
            <a:spLocks noGrp="1"/>
          </p:cNvSpPr>
          <p:nvPr>
            <p:ph type="ftr" sz="quarter" idx="2"/>
          </p:nvPr>
        </p:nvSpPr>
        <p:spPr>
          <a:xfrm>
            <a:off x="0" y="9371286"/>
            <a:ext cx="2918830" cy="495028"/>
          </a:xfrm>
          <a:prstGeom prst="rect">
            <a:avLst/>
          </a:prstGeom>
        </p:spPr>
        <p:txBody>
          <a:bodyPr vert="horz" lIns="92309" tIns="46154" rIns="92309" bIns="46154"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5374" y="9371286"/>
            <a:ext cx="2918830" cy="495028"/>
          </a:xfrm>
          <a:prstGeom prst="rect">
            <a:avLst/>
          </a:prstGeom>
        </p:spPr>
        <p:txBody>
          <a:bodyPr vert="horz" lIns="92309" tIns="46154" rIns="92309" bIns="46154" rtlCol="0" anchor="b"/>
          <a:lstStyle>
            <a:lvl1pPr algn="r">
              <a:defRPr sz="1200"/>
            </a:lvl1pPr>
          </a:lstStyle>
          <a:p>
            <a:fld id="{414560BE-4F3B-4DCA-9489-348A734269D1}" type="slidenum">
              <a:rPr lang="fr-FR" smtClean="0"/>
              <a:t>‹N°›</a:t>
            </a:fld>
            <a:endParaRPr lang="fr-FR"/>
          </a:p>
        </p:txBody>
      </p:sp>
    </p:spTree>
    <p:extLst>
      <p:ext uri="{BB962C8B-B14F-4D97-AF65-F5344CB8AC3E}">
        <p14:creationId xmlns:p14="http://schemas.microsoft.com/office/powerpoint/2010/main" val="41010722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136" cy="495079"/>
          </a:xfrm>
          <a:prstGeom prst="rect">
            <a:avLst/>
          </a:prstGeom>
        </p:spPr>
        <p:txBody>
          <a:bodyPr vert="horz" lIns="92309" tIns="46154" rIns="92309" bIns="46154" rtlCol="0"/>
          <a:lstStyle>
            <a:lvl1pPr algn="l">
              <a:defRPr sz="1200"/>
            </a:lvl1pPr>
          </a:lstStyle>
          <a:p>
            <a:endParaRPr lang="fr-FR"/>
          </a:p>
        </p:txBody>
      </p:sp>
      <p:sp>
        <p:nvSpPr>
          <p:cNvPr id="3" name="Espace réservé de la date 2"/>
          <p:cNvSpPr>
            <a:spLocks noGrp="1"/>
          </p:cNvSpPr>
          <p:nvPr>
            <p:ph type="dt" idx="1"/>
          </p:nvPr>
        </p:nvSpPr>
        <p:spPr>
          <a:xfrm>
            <a:off x="3816023" y="0"/>
            <a:ext cx="2918136" cy="495079"/>
          </a:xfrm>
          <a:prstGeom prst="rect">
            <a:avLst/>
          </a:prstGeom>
        </p:spPr>
        <p:txBody>
          <a:bodyPr vert="horz" lIns="92309" tIns="46154" rIns="92309" bIns="46154" rtlCol="0"/>
          <a:lstStyle>
            <a:lvl1pPr algn="r">
              <a:defRPr sz="1200"/>
            </a:lvl1pPr>
          </a:lstStyle>
          <a:p>
            <a:fld id="{B97D7824-7DCB-42AA-8D55-10FC2434FC9D}" type="datetimeFigureOut">
              <a:rPr lang="fr-FR" smtClean="0"/>
              <a:t>06/11/2020</a:t>
            </a:fld>
            <a:endParaRPr lang="fr-FR"/>
          </a:p>
        </p:txBody>
      </p:sp>
      <p:sp>
        <p:nvSpPr>
          <p:cNvPr id="4" name="Espace réservé de l'image des diapositives 3"/>
          <p:cNvSpPr>
            <a:spLocks noGrp="1" noRot="1" noChangeAspect="1"/>
          </p:cNvSpPr>
          <p:nvPr>
            <p:ph type="sldImg" idx="2"/>
          </p:nvPr>
        </p:nvSpPr>
        <p:spPr>
          <a:xfrm>
            <a:off x="407988" y="1233488"/>
            <a:ext cx="5919787" cy="3328987"/>
          </a:xfrm>
          <a:prstGeom prst="rect">
            <a:avLst/>
          </a:prstGeom>
          <a:noFill/>
          <a:ln w="12700">
            <a:solidFill>
              <a:prstClr val="black"/>
            </a:solidFill>
          </a:ln>
        </p:spPr>
        <p:txBody>
          <a:bodyPr vert="horz" lIns="92309" tIns="46154" rIns="92309" bIns="46154" rtlCol="0" anchor="ctr"/>
          <a:lstStyle/>
          <a:p>
            <a:endParaRPr lang="fr-FR"/>
          </a:p>
        </p:txBody>
      </p:sp>
      <p:sp>
        <p:nvSpPr>
          <p:cNvPr id="5" name="Espace réservé des commentaires 4"/>
          <p:cNvSpPr>
            <a:spLocks noGrp="1"/>
          </p:cNvSpPr>
          <p:nvPr>
            <p:ph type="body" sz="quarter" idx="3"/>
          </p:nvPr>
        </p:nvSpPr>
        <p:spPr>
          <a:xfrm>
            <a:off x="673416" y="4748904"/>
            <a:ext cx="5388931" cy="3883719"/>
          </a:xfrm>
          <a:prstGeom prst="rect">
            <a:avLst/>
          </a:prstGeom>
        </p:spPr>
        <p:txBody>
          <a:bodyPr vert="horz" lIns="92309" tIns="46154" rIns="92309" bIns="46154"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371236"/>
            <a:ext cx="2918136" cy="495078"/>
          </a:xfrm>
          <a:prstGeom prst="rect">
            <a:avLst/>
          </a:prstGeom>
        </p:spPr>
        <p:txBody>
          <a:bodyPr vert="horz" lIns="92309" tIns="46154" rIns="92309" bIns="46154"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6023" y="9371236"/>
            <a:ext cx="2918136" cy="495078"/>
          </a:xfrm>
          <a:prstGeom prst="rect">
            <a:avLst/>
          </a:prstGeom>
        </p:spPr>
        <p:txBody>
          <a:bodyPr vert="horz" lIns="92309" tIns="46154" rIns="92309" bIns="46154" rtlCol="0" anchor="b"/>
          <a:lstStyle>
            <a:lvl1pPr algn="r">
              <a:defRPr sz="1200"/>
            </a:lvl1pPr>
          </a:lstStyle>
          <a:p>
            <a:fld id="{21FD4E13-CD11-458D-BECE-2E774CDE0308}" type="slidenum">
              <a:rPr lang="fr-FR" smtClean="0"/>
              <a:t>‹N°›</a:t>
            </a:fld>
            <a:endParaRPr lang="fr-FR"/>
          </a:p>
        </p:txBody>
      </p:sp>
    </p:spTree>
    <p:extLst>
      <p:ext uri="{BB962C8B-B14F-4D97-AF65-F5344CB8AC3E}">
        <p14:creationId xmlns:p14="http://schemas.microsoft.com/office/powerpoint/2010/main" val="7686202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1FD4E13-CD11-458D-BECE-2E774CDE0308}" type="slidenum">
              <a:rPr lang="fr-FR" smtClean="0"/>
              <a:t>1</a:t>
            </a:fld>
            <a:endParaRPr lang="fr-FR"/>
          </a:p>
        </p:txBody>
      </p:sp>
    </p:spTree>
    <p:extLst>
      <p:ext uri="{BB962C8B-B14F-4D97-AF65-F5344CB8AC3E}">
        <p14:creationId xmlns:p14="http://schemas.microsoft.com/office/powerpoint/2010/main" val="19248464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buFont typeface="Wingdings" panose="05000000000000000000" pitchFamily="2" charset="2"/>
              <a:buChar char="Ø"/>
            </a:pPr>
            <a:r>
              <a:rPr lang="fr-FR" b="1" dirty="0" smtClean="0"/>
              <a:t>Une réflexion autour de l’égalité de traitement en général totalement absente </a:t>
            </a:r>
            <a:r>
              <a:rPr lang="fr-FR" dirty="0" smtClean="0"/>
              <a:t>des documents y compris en terme de rappel des critères qu’il est interdit de mobiliser pour qualifier le parc social d’un quartier, la fragilité d’une résidence ou lors des attributions</a:t>
            </a:r>
          </a:p>
          <a:p>
            <a:r>
              <a:rPr lang="fr-FR" b="1" dirty="0" smtClean="0"/>
              <a:t>Des « nouveaux » concepts flous sont introduits au niveau des « profils » des publics</a:t>
            </a:r>
            <a:r>
              <a:rPr lang="fr-FR" dirty="0" smtClean="0"/>
              <a:t> : « profils équilibrants », profil « moins stable », « ménages ayant un rapport positif au quartier », « publics « porteurs de mixité » dans les quartiers », utilisation récurrente d’un indice de fragilité concernant la proportion des familles monoparentales…</a:t>
            </a:r>
          </a:p>
          <a:p>
            <a:pPr>
              <a:buFont typeface="Wingdings" panose="05000000000000000000" pitchFamily="2" charset="2"/>
              <a:buChar char="Ø"/>
            </a:pPr>
            <a:r>
              <a:rPr lang="fr-FR" b="1" dirty="0" smtClean="0"/>
              <a:t>Des grilles d’analyse pour qualifier le niveau de fragilité des quartiers s’appuyant sur des critères divers et variés </a:t>
            </a:r>
            <a:r>
              <a:rPr lang="fr-FR" dirty="0" smtClean="0"/>
              <a:t> : critère du « vivre ensemble » qui s’appuie  sur des dimensions relevant plutôt de la tranquillité et de la sécurité (tranquillité de la résidence et du quartier, problèmes de voisinage et dégradations/vandalisme), référence à une note qualitative « fournie par les élus territoriaux et les bailleurs » mais sans plus de précision</a:t>
            </a:r>
          </a:p>
          <a:p>
            <a:pPr>
              <a:buFont typeface="Wingdings" panose="05000000000000000000" pitchFamily="2" charset="2"/>
              <a:buChar char="Ø"/>
            </a:pPr>
            <a:r>
              <a:rPr lang="fr-FR" b="1" dirty="0" smtClean="0"/>
              <a:t>Un « pouvoir communal » toujours très présent</a:t>
            </a:r>
            <a:r>
              <a:rPr lang="fr-FR" dirty="0" smtClean="0"/>
              <a:t> : Ex : « La Communauté d’Agglomération « ne se substitue pas aux rôles des communes lors des CALEOL. Les communes restent responsables de leur propre politique d’attribution en compatibilité avec la politique intercommunale »</a:t>
            </a:r>
          </a:p>
          <a:p>
            <a:endParaRPr lang="fr-FR" baseline="0" dirty="0" smtClean="0"/>
          </a:p>
          <a:p>
            <a:pPr>
              <a:buFont typeface="Wingdings" panose="05000000000000000000" pitchFamily="2" charset="2"/>
              <a:buChar char="Ø"/>
            </a:pPr>
            <a:r>
              <a:rPr lang="fr-FR" b="1" dirty="0" smtClean="0"/>
              <a:t>Des dérogations explicites aux seuils imposés par la loi </a:t>
            </a:r>
            <a:r>
              <a:rPr lang="fr-FR" dirty="0" smtClean="0"/>
              <a:t>(stratégies de contournement) : EX : objectif d’atteindre le taux de 25% à l’horizon de 6 ans, voire à 21%.</a:t>
            </a:r>
          </a:p>
          <a:p>
            <a:pPr>
              <a:buFont typeface="Wingdings" panose="05000000000000000000" pitchFamily="2" charset="2"/>
              <a:buChar char="Ø"/>
            </a:pPr>
            <a:r>
              <a:rPr lang="fr-FR" dirty="0" smtClean="0"/>
              <a:t>Une </a:t>
            </a:r>
            <a:r>
              <a:rPr lang="fr-FR" b="1" dirty="0" smtClean="0"/>
              <a:t>demande de renforcement des moyens d’accompagnements </a:t>
            </a:r>
            <a:r>
              <a:rPr lang="fr-FR" dirty="0" smtClean="0"/>
              <a:t>pour les ménages amenés à vivre hors QPV afin « de ne pas fragiliser les résidences ».</a:t>
            </a:r>
          </a:p>
          <a:p>
            <a:pPr>
              <a:buFont typeface="Wingdings" panose="05000000000000000000" pitchFamily="2" charset="2"/>
              <a:buChar char="Ø"/>
            </a:pPr>
            <a:r>
              <a:rPr lang="fr-FR" dirty="0" smtClean="0"/>
              <a:t>Une </a:t>
            </a:r>
            <a:r>
              <a:rPr lang="fr-FR" b="1" dirty="0" smtClean="0"/>
              <a:t>vigilance appuyée sur le risque de renforcer la fragilité de quartiers hors QPV</a:t>
            </a:r>
            <a:r>
              <a:rPr lang="fr-FR" dirty="0" smtClean="0"/>
              <a:t> et particulièrement les quartiers de veille active</a:t>
            </a:r>
          </a:p>
          <a:p>
            <a:pPr>
              <a:buFont typeface="Wingdings" panose="05000000000000000000" pitchFamily="2" charset="2"/>
              <a:buChar char="Ø"/>
            </a:pPr>
            <a:r>
              <a:rPr lang="fr-FR" dirty="0" smtClean="0"/>
              <a:t>Un besoin de consolider certains outils ou données avec parfois </a:t>
            </a:r>
            <a:r>
              <a:rPr lang="fr-FR" b="1" dirty="0" smtClean="0"/>
              <a:t>l’état d’une connaissance des attributions très parcellaire</a:t>
            </a:r>
          </a:p>
          <a:p>
            <a:pPr>
              <a:buFont typeface="Wingdings" panose="05000000000000000000" pitchFamily="2" charset="2"/>
              <a:buChar char="Ø"/>
            </a:pPr>
            <a:r>
              <a:rPr lang="fr-FR" dirty="0" smtClean="0"/>
              <a:t>Très </a:t>
            </a:r>
            <a:r>
              <a:rPr lang="fr-FR" b="1" dirty="0" smtClean="0"/>
              <a:t>peu de réflexions autour de la question des loyers et de leur modulation</a:t>
            </a:r>
          </a:p>
          <a:p>
            <a:pPr>
              <a:buFont typeface="Wingdings" panose="05000000000000000000" pitchFamily="2" charset="2"/>
              <a:buChar char="Ø"/>
            </a:pPr>
            <a:r>
              <a:rPr lang="fr-FR" b="1" dirty="0" smtClean="0"/>
              <a:t>Le parc privé : grand absent </a:t>
            </a:r>
            <a:r>
              <a:rPr lang="fr-FR" dirty="0" smtClean="0"/>
              <a:t>des documents stratégiques</a:t>
            </a:r>
          </a:p>
          <a:p>
            <a:endParaRPr lang="fr-FR" baseline="0" dirty="0" smtClean="0"/>
          </a:p>
        </p:txBody>
      </p:sp>
      <p:sp>
        <p:nvSpPr>
          <p:cNvPr id="4" name="Espace réservé du numéro de diapositive 3"/>
          <p:cNvSpPr>
            <a:spLocks noGrp="1"/>
          </p:cNvSpPr>
          <p:nvPr>
            <p:ph type="sldNum" sz="quarter" idx="10"/>
          </p:nvPr>
        </p:nvSpPr>
        <p:spPr/>
        <p:txBody>
          <a:bodyPr/>
          <a:lstStyle/>
          <a:p>
            <a:fld id="{21FD4E13-CD11-458D-BECE-2E774CDE0308}" type="slidenum">
              <a:rPr lang="fr-FR" smtClean="0"/>
              <a:t>10</a:t>
            </a:fld>
            <a:endParaRPr lang="fr-FR"/>
          </a:p>
        </p:txBody>
      </p:sp>
    </p:spTree>
    <p:extLst>
      <p:ext uri="{BB962C8B-B14F-4D97-AF65-F5344CB8AC3E}">
        <p14:creationId xmlns:p14="http://schemas.microsoft.com/office/powerpoint/2010/main" val="4232538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21FD4E13-CD11-458D-BECE-2E774CDE0308}" type="slidenum">
              <a:rPr lang="fr-FR" smtClean="0"/>
              <a:t>11</a:t>
            </a:fld>
            <a:endParaRPr lang="fr-FR"/>
          </a:p>
        </p:txBody>
      </p:sp>
    </p:spTree>
    <p:extLst>
      <p:ext uri="{BB962C8B-B14F-4D97-AF65-F5344CB8AC3E}">
        <p14:creationId xmlns:p14="http://schemas.microsoft.com/office/powerpoint/2010/main" val="38080836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21FD4E13-CD11-458D-BECE-2E774CDE0308}" type="slidenum">
              <a:rPr lang="fr-FR" smtClean="0"/>
              <a:t>12</a:t>
            </a:fld>
            <a:endParaRPr lang="fr-FR"/>
          </a:p>
        </p:txBody>
      </p:sp>
    </p:spTree>
    <p:extLst>
      <p:ext uri="{BB962C8B-B14F-4D97-AF65-F5344CB8AC3E}">
        <p14:creationId xmlns:p14="http://schemas.microsoft.com/office/powerpoint/2010/main" val="21408930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buFont typeface="Wingdings" panose="05000000000000000000" pitchFamily="2" charset="2"/>
              <a:buChar char="Ø"/>
            </a:pPr>
            <a:r>
              <a:rPr lang="fr-FR" b="1" dirty="0" smtClean="0"/>
              <a:t>Une mobilisation du concept de mixité sociale qui risque de crée les mêmes effets négatifs que par le passé </a:t>
            </a:r>
            <a:r>
              <a:rPr lang="fr-FR" dirty="0" smtClean="0"/>
              <a:t>: risque de limiter, pour les ménages les plus pauvres, l’accès au parc de logements existants et adaptés à leurs ressources en QPV sans leur créer de nouvelles opportunités en dehors</a:t>
            </a:r>
          </a:p>
          <a:p>
            <a:pPr>
              <a:buFont typeface="Wingdings" panose="05000000000000000000" pitchFamily="2" charset="2"/>
              <a:buChar char="Ø"/>
            </a:pPr>
            <a:r>
              <a:rPr lang="fr-FR" b="1" dirty="0" smtClean="0"/>
              <a:t>Quand l’enjeu de lutter contre les discriminations n’est pas explicité dans les textes et posé de manière centrale dans les orientations nationales, il est absent de sa déclinaison territoriale et opérationnelle. </a:t>
            </a:r>
          </a:p>
          <a:p>
            <a:pPr lvl="1">
              <a:buFont typeface="Wingdings" panose="05000000000000000000" pitchFamily="2" charset="2"/>
              <a:buChar char="Ø"/>
            </a:pPr>
            <a:r>
              <a:rPr lang="fr-FR" b="1" dirty="0" smtClean="0"/>
              <a:t>Constat</a:t>
            </a:r>
            <a:r>
              <a:rPr lang="fr-FR" b="1" baseline="0" dirty="0" smtClean="0"/>
              <a:t> que seule la </a:t>
            </a:r>
            <a:r>
              <a:rPr lang="fr-FR" b="1" baseline="0" dirty="0" err="1" smtClean="0"/>
              <a:t>pV</a:t>
            </a:r>
            <a:r>
              <a:rPr lang="fr-FR" b="1" baseline="0" dirty="0" smtClean="0"/>
              <a:t> inscrit la LCD dans son cadrage national, incitant à l’élaboration de PLCD qui de l’avis même du DDD devrait pourtant bien se décliner sur l’ensemble des territoires et non à la seule intention des QPV</a:t>
            </a:r>
            <a:endParaRPr lang="fr-FR" b="1" dirty="0" smtClean="0"/>
          </a:p>
          <a:p>
            <a:endParaRPr lang="fr-FR" baseline="0" dirty="0" smtClean="0"/>
          </a:p>
        </p:txBody>
      </p:sp>
      <p:sp>
        <p:nvSpPr>
          <p:cNvPr id="4" name="Espace réservé du numéro de diapositive 3"/>
          <p:cNvSpPr>
            <a:spLocks noGrp="1"/>
          </p:cNvSpPr>
          <p:nvPr>
            <p:ph type="sldNum" sz="quarter" idx="10"/>
          </p:nvPr>
        </p:nvSpPr>
        <p:spPr/>
        <p:txBody>
          <a:bodyPr/>
          <a:lstStyle/>
          <a:p>
            <a:fld id="{21FD4E13-CD11-458D-BECE-2E774CDE0308}" type="slidenum">
              <a:rPr lang="fr-FR" smtClean="0"/>
              <a:t>13</a:t>
            </a:fld>
            <a:endParaRPr lang="fr-FR"/>
          </a:p>
        </p:txBody>
      </p:sp>
    </p:spTree>
    <p:extLst>
      <p:ext uri="{BB962C8B-B14F-4D97-AF65-F5344CB8AC3E}">
        <p14:creationId xmlns:p14="http://schemas.microsoft.com/office/powerpoint/2010/main" val="1238009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defTabSz="923087">
              <a:defRPr/>
            </a:pPr>
            <a:r>
              <a:rPr lang="fr-FR" b="1" dirty="0" smtClean="0">
                <a:latin typeface="Quicksand Bold" pitchFamily="50" charset="0"/>
              </a:rPr>
              <a:t>S’appuyer sur la perception et les souhaits des ménages </a:t>
            </a:r>
            <a:r>
              <a:rPr lang="fr-FR" dirty="0" smtClean="0">
                <a:latin typeface="Quicksand Bold" pitchFamily="50" charset="0"/>
              </a:rPr>
              <a:t>- plus que sur ceux des élus et des professionnels - afin de qualifier le niveau d’attractivité d’un territoire</a:t>
            </a:r>
          </a:p>
          <a:p>
            <a:endParaRPr lang="fr-FR" baseline="0" dirty="0" smtClean="0"/>
          </a:p>
        </p:txBody>
      </p:sp>
      <p:sp>
        <p:nvSpPr>
          <p:cNvPr id="4" name="Espace réservé du numéro de diapositive 3"/>
          <p:cNvSpPr>
            <a:spLocks noGrp="1"/>
          </p:cNvSpPr>
          <p:nvPr>
            <p:ph type="sldNum" sz="quarter" idx="10"/>
          </p:nvPr>
        </p:nvSpPr>
        <p:spPr/>
        <p:txBody>
          <a:bodyPr/>
          <a:lstStyle/>
          <a:p>
            <a:fld id="{21FD4E13-CD11-458D-BECE-2E774CDE0308}" type="slidenum">
              <a:rPr lang="fr-FR" smtClean="0"/>
              <a:t>14</a:t>
            </a:fld>
            <a:endParaRPr lang="fr-FR"/>
          </a:p>
        </p:txBody>
      </p:sp>
    </p:spTree>
    <p:extLst>
      <p:ext uri="{BB962C8B-B14F-4D97-AF65-F5344CB8AC3E}">
        <p14:creationId xmlns:p14="http://schemas.microsoft.com/office/powerpoint/2010/main" val="34602112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21FD4E13-CD11-458D-BECE-2E774CDE0308}" type="slidenum">
              <a:rPr lang="fr-FR" smtClean="0"/>
              <a:t>15</a:t>
            </a:fld>
            <a:endParaRPr lang="fr-FR"/>
          </a:p>
        </p:txBody>
      </p:sp>
    </p:spTree>
    <p:extLst>
      <p:ext uri="{BB962C8B-B14F-4D97-AF65-F5344CB8AC3E}">
        <p14:creationId xmlns:p14="http://schemas.microsoft.com/office/powerpoint/2010/main" val="22270810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21FD4E13-CD11-458D-BECE-2E774CDE0308}" type="slidenum">
              <a:rPr lang="fr-FR" smtClean="0"/>
              <a:t>16</a:t>
            </a:fld>
            <a:endParaRPr lang="fr-FR"/>
          </a:p>
        </p:txBody>
      </p:sp>
    </p:spTree>
    <p:extLst>
      <p:ext uri="{BB962C8B-B14F-4D97-AF65-F5344CB8AC3E}">
        <p14:creationId xmlns:p14="http://schemas.microsoft.com/office/powerpoint/2010/main" val="89177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Notre mission : produire des ressources pour aider à la compréhension des politiques publiques en matière d’intégration, de lutte contre les discriminations</a:t>
            </a:r>
            <a:r>
              <a:rPr lang="fr-FR" baseline="0" dirty="0" smtClean="0"/>
              <a:t> et d’égalité des chances</a:t>
            </a:r>
            <a:endParaRPr lang="fr-FR" dirty="0"/>
          </a:p>
        </p:txBody>
      </p:sp>
      <p:sp>
        <p:nvSpPr>
          <p:cNvPr id="4" name="Espace réservé du numéro de diapositive 3"/>
          <p:cNvSpPr>
            <a:spLocks noGrp="1"/>
          </p:cNvSpPr>
          <p:nvPr>
            <p:ph type="sldNum" sz="quarter" idx="10"/>
          </p:nvPr>
        </p:nvSpPr>
        <p:spPr/>
        <p:txBody>
          <a:bodyPr/>
          <a:lstStyle/>
          <a:p>
            <a:fld id="{21FD4E13-CD11-458D-BECE-2E774CDE0308}" type="slidenum">
              <a:rPr lang="fr-FR" smtClean="0"/>
              <a:t>2</a:t>
            </a:fld>
            <a:endParaRPr lang="fr-FR"/>
          </a:p>
        </p:txBody>
      </p:sp>
    </p:spTree>
    <p:extLst>
      <p:ext uri="{BB962C8B-B14F-4D97-AF65-F5344CB8AC3E}">
        <p14:creationId xmlns:p14="http://schemas.microsoft.com/office/powerpoint/2010/main" val="3400491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defTabSz="923087">
              <a:buFont typeface="Wingdings" panose="05000000000000000000" pitchFamily="2" charset="2"/>
              <a:buChar char="Ø"/>
              <a:defRPr/>
            </a:pPr>
            <a:r>
              <a:rPr lang="fr-FR" dirty="0" smtClean="0"/>
              <a:t>2015 : une note rédigée par le réseau RECI qui faisait le point sur « l’état des savoirs » concernant les discriminations liées à l’origine dans le logement « Les discriminations liées à l’origine réelle ou supposée dans le logement : état des savoirs» : par  le biais d’une approche documentaire afin de cerner l’état de la réflexion. </a:t>
            </a:r>
          </a:p>
          <a:p>
            <a:pPr>
              <a:buFont typeface="Wingdings" panose="05000000000000000000" pitchFamily="2" charset="2"/>
              <a:buChar char="Ø"/>
            </a:pPr>
            <a:endParaRPr lang="fr-FR" dirty="0" smtClean="0"/>
          </a:p>
          <a:p>
            <a:pPr>
              <a:buFont typeface="Wingdings" panose="05000000000000000000" pitchFamily="2" charset="2"/>
              <a:buChar char="Ø"/>
            </a:pPr>
            <a:r>
              <a:rPr lang="fr-FR" dirty="0" smtClean="0"/>
              <a:t>2018-2019 : </a:t>
            </a:r>
          </a:p>
          <a:p>
            <a:pPr>
              <a:buFont typeface="Wingdings" panose="05000000000000000000" pitchFamily="2" charset="2"/>
              <a:buChar char="Ø"/>
            </a:pPr>
            <a:r>
              <a:rPr lang="fr-FR" dirty="0" smtClean="0"/>
              <a:t>A travers cette nouvelle note, le Réseau RECI étudie </a:t>
            </a:r>
            <a:r>
              <a:rPr lang="fr-FR" b="1" dirty="0" smtClean="0"/>
              <a:t>si et comment les risques de discriminations ont été pris en compte </a:t>
            </a:r>
            <a:r>
              <a:rPr lang="fr-FR" dirty="0" smtClean="0"/>
              <a:t>dans la déclinaison opérationnelle des 4 lois publiées depuis 2014 et plus particulièrement </a:t>
            </a:r>
            <a:r>
              <a:rPr lang="fr-FR" b="1" dirty="0" smtClean="0"/>
              <a:t>dans la déclinaison</a:t>
            </a:r>
            <a:r>
              <a:rPr lang="fr-FR" b="1" baseline="0" dirty="0" smtClean="0"/>
              <a:t> opérationnelle que constituent </a:t>
            </a:r>
            <a:r>
              <a:rPr lang="fr-FR" b="1" dirty="0" smtClean="0"/>
              <a:t>les Conventions Intercommunales d’Attribution.</a:t>
            </a:r>
          </a:p>
          <a:p>
            <a:pPr>
              <a:buFont typeface="Wingdings" panose="05000000000000000000" pitchFamily="2" charset="2"/>
              <a:buChar char="Ø"/>
            </a:pPr>
            <a:endParaRPr lang="fr-FR" b="1" dirty="0" smtClean="0"/>
          </a:p>
          <a:p>
            <a:pPr>
              <a:buFont typeface="Wingdings" panose="05000000000000000000" pitchFamily="2" charset="2"/>
              <a:buChar char="Ø"/>
            </a:pPr>
            <a:r>
              <a:rPr lang="fr-FR" dirty="0" smtClean="0"/>
              <a:t>Attention dans ce cadre également à l’utilisation du </a:t>
            </a:r>
            <a:r>
              <a:rPr lang="fr-FR" b="1" dirty="0" smtClean="0"/>
              <a:t>concept de mixité sociale</a:t>
            </a:r>
            <a:r>
              <a:rPr lang="fr-FR" dirty="0" smtClean="0"/>
              <a:t>, concept central mais largement interrogé</a:t>
            </a:r>
          </a:p>
          <a:p>
            <a:pPr defTabSz="923087">
              <a:defRPr/>
            </a:pP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21FD4E13-CD11-458D-BECE-2E774CDE0308}" type="slidenum">
              <a:rPr lang="fr-FR" smtClean="0"/>
              <a:t>3</a:t>
            </a:fld>
            <a:endParaRPr lang="fr-FR"/>
          </a:p>
        </p:txBody>
      </p:sp>
    </p:spTree>
    <p:extLst>
      <p:ext uri="{BB962C8B-B14F-4D97-AF65-F5344CB8AC3E}">
        <p14:creationId xmlns:p14="http://schemas.microsoft.com/office/powerpoint/2010/main" val="26153182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La </a:t>
            </a:r>
            <a:r>
              <a:rPr lang="fr-FR" b="1" dirty="0"/>
              <a:t>Loi de programmation pour la Ville et la Cohésion urbaine </a:t>
            </a:r>
            <a:r>
              <a:rPr lang="fr-FR" dirty="0"/>
              <a:t>du 21 février 2014, la </a:t>
            </a:r>
            <a:r>
              <a:rPr lang="fr-FR" b="1" dirty="0"/>
              <a:t>loi pour l’accès au logement et un urbanisme rénové (</a:t>
            </a:r>
            <a:r>
              <a:rPr lang="fr-FR" b="1" dirty="0" err="1"/>
              <a:t>Alur</a:t>
            </a:r>
            <a:r>
              <a:rPr lang="fr-FR" b="1" dirty="0"/>
              <a:t>) </a:t>
            </a:r>
            <a:r>
              <a:rPr lang="fr-FR" dirty="0"/>
              <a:t>du 24 mars 2014 puis les mesures prises lors du Comité interministériel Egalité Citoyenneté réuni le 6 mars 2015 (à la suite des attentats – dans un appel réaffirmé à « casser les ghettos »), traduites dans la </a:t>
            </a:r>
            <a:r>
              <a:rPr lang="fr-FR" b="1" dirty="0"/>
              <a:t>loi Egalité–Citoyenneté du 27 janvier 2017 </a:t>
            </a:r>
            <a:r>
              <a:rPr lang="fr-FR" dirty="0"/>
              <a:t>ont modifié en profondeur le pilotage de la politique d’attribution et l’architecture des</a:t>
            </a:r>
          </a:p>
          <a:p>
            <a:r>
              <a:rPr lang="fr-FR" dirty="0"/>
              <a:t>documents réglementaires devant rendre opératoires ces mesures dans les territoires. </a:t>
            </a:r>
            <a:r>
              <a:rPr lang="fr-FR" b="1" dirty="0"/>
              <a:t>Par ailleurs, la Loi Egalité - Citoyenneté propose pour la première fois de qualifier la mixité sociale comme relevant d’une diversité de situation en matière de ressources financières des ménages.</a:t>
            </a:r>
            <a:endParaRPr lang="fr-FR" b="1" dirty="0"/>
          </a:p>
        </p:txBody>
      </p:sp>
      <p:sp>
        <p:nvSpPr>
          <p:cNvPr id="4" name="Espace réservé du numéro de diapositive 3"/>
          <p:cNvSpPr>
            <a:spLocks noGrp="1"/>
          </p:cNvSpPr>
          <p:nvPr>
            <p:ph type="sldNum" sz="quarter" idx="10"/>
          </p:nvPr>
        </p:nvSpPr>
        <p:spPr/>
        <p:txBody>
          <a:bodyPr/>
          <a:lstStyle/>
          <a:p>
            <a:fld id="{21FD4E13-CD11-458D-BECE-2E774CDE0308}" type="slidenum">
              <a:rPr lang="fr-FR" smtClean="0"/>
              <a:t>4</a:t>
            </a:fld>
            <a:endParaRPr lang="fr-FR"/>
          </a:p>
        </p:txBody>
      </p:sp>
    </p:spTree>
    <p:extLst>
      <p:ext uri="{BB962C8B-B14F-4D97-AF65-F5344CB8AC3E}">
        <p14:creationId xmlns:p14="http://schemas.microsoft.com/office/powerpoint/2010/main" val="4164319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defTabSz="923087">
              <a:buFont typeface="Wingdings" panose="05000000000000000000" pitchFamily="2" charset="2"/>
              <a:buChar char="Ø"/>
              <a:defRPr/>
            </a:pPr>
            <a:r>
              <a:rPr lang="fr-FR" dirty="0" smtClean="0"/>
              <a:t>2015 : une note rédigée par le réseau RECI qui faisait le point sur « l’état des savoirs » concernant les discriminations liées à l’origine dans le logement « Les discriminations liées à l’origine réelle ou supposée dans le logement : état des savoirs» : par  le biais d’une approche documentaire afin de cerner l’état de la réflexion. </a:t>
            </a:r>
          </a:p>
          <a:p>
            <a:pPr>
              <a:buFont typeface="Wingdings" panose="05000000000000000000" pitchFamily="2" charset="2"/>
              <a:buChar char="Ø"/>
            </a:pPr>
            <a:endParaRPr lang="fr-FR" dirty="0" smtClean="0"/>
          </a:p>
          <a:p>
            <a:pPr>
              <a:buFont typeface="Wingdings" panose="05000000000000000000" pitchFamily="2" charset="2"/>
              <a:buChar char="Ø"/>
            </a:pPr>
            <a:r>
              <a:rPr lang="fr-FR" dirty="0" smtClean="0"/>
              <a:t>2018-2019 : </a:t>
            </a:r>
          </a:p>
          <a:p>
            <a:pPr>
              <a:buFont typeface="Wingdings" panose="05000000000000000000" pitchFamily="2" charset="2"/>
              <a:buChar char="Ø"/>
            </a:pPr>
            <a:r>
              <a:rPr lang="fr-FR" dirty="0" smtClean="0"/>
              <a:t>A travers cette nouvelle note, le Réseau RECI étudie </a:t>
            </a:r>
            <a:r>
              <a:rPr lang="fr-FR" b="1" dirty="0" smtClean="0"/>
              <a:t>si et comment les risques de discriminations ont été pris en compte </a:t>
            </a:r>
            <a:r>
              <a:rPr lang="fr-FR" dirty="0" smtClean="0"/>
              <a:t>dans la déclinaison opérationnelle des 4 lois publiées depuis 2014 et plus particulièrement </a:t>
            </a:r>
            <a:r>
              <a:rPr lang="fr-FR" b="1" dirty="0" smtClean="0"/>
              <a:t>dans les Conventions Intercommunales d’Attribution.</a:t>
            </a:r>
          </a:p>
          <a:p>
            <a:pPr>
              <a:buFont typeface="Wingdings" panose="05000000000000000000" pitchFamily="2" charset="2"/>
              <a:buChar char="Ø"/>
            </a:pPr>
            <a:endParaRPr lang="fr-FR" b="1" dirty="0" smtClean="0"/>
          </a:p>
          <a:p>
            <a:pPr>
              <a:buFont typeface="Wingdings" panose="05000000000000000000" pitchFamily="2" charset="2"/>
              <a:buChar char="Ø"/>
            </a:pPr>
            <a:r>
              <a:rPr lang="fr-FR" dirty="0" smtClean="0"/>
              <a:t>Attention dans ce cadre également à l’utilisation du </a:t>
            </a:r>
            <a:r>
              <a:rPr lang="fr-FR" b="1" dirty="0" smtClean="0"/>
              <a:t>concept de mixité sociale</a:t>
            </a:r>
            <a:r>
              <a:rPr lang="fr-FR" dirty="0" smtClean="0"/>
              <a:t>, concept central mais largement interrogé</a:t>
            </a:r>
          </a:p>
          <a:p>
            <a:pPr>
              <a:buFont typeface="Wingdings" panose="05000000000000000000" pitchFamily="2" charset="2"/>
              <a:buChar char="Ø"/>
            </a:pPr>
            <a:endParaRPr lang="fr-FR" dirty="0" smtClean="0"/>
          </a:p>
          <a:p>
            <a:r>
              <a:rPr lang="fr-FR" dirty="0"/>
              <a:t>La </a:t>
            </a:r>
            <a:r>
              <a:rPr lang="fr-FR" b="1" dirty="0"/>
              <a:t>Loi de programmation pour la Ville et la Cohésion urbaine </a:t>
            </a:r>
            <a:r>
              <a:rPr lang="fr-FR" dirty="0"/>
              <a:t>du 21 février 2014, la </a:t>
            </a:r>
            <a:r>
              <a:rPr lang="fr-FR" b="1" dirty="0"/>
              <a:t>loi pour l’accès au logement et un urbanisme rénové (</a:t>
            </a:r>
            <a:r>
              <a:rPr lang="fr-FR" b="1" dirty="0" err="1"/>
              <a:t>Alur</a:t>
            </a:r>
            <a:r>
              <a:rPr lang="fr-FR" b="1" dirty="0"/>
              <a:t>) </a:t>
            </a:r>
            <a:r>
              <a:rPr lang="fr-FR" dirty="0"/>
              <a:t>du 24 mars 2014 puis les mesures prises lors du Comité interministériel Egalité Citoyenneté réuni le 6 mars 2015 (à la suite des attentats – dans un appel réaffirmé à « casser les ghettos »), traduites dans la </a:t>
            </a:r>
            <a:r>
              <a:rPr lang="fr-FR" b="1" dirty="0"/>
              <a:t>loi Egalité–Citoyenneté du 27 janvier 2017 </a:t>
            </a:r>
            <a:r>
              <a:rPr lang="fr-FR" dirty="0"/>
              <a:t>ont modifié en profondeur le pilotage de la politique d’attribution et l’architecture des documents réglementaires devant rendre opératoires ces mesures dans les territoires. </a:t>
            </a:r>
            <a:r>
              <a:rPr lang="fr-FR" b="1" dirty="0"/>
              <a:t>Par ailleurs, la Loi Egalité - Citoyenneté propose pour la première fois de qualifier la mixité sociale comme relevant d’une diversité de situation en matière de ressources financières des ménages.</a:t>
            </a:r>
          </a:p>
          <a:p>
            <a:r>
              <a:rPr lang="fr-FR" b="1" dirty="0"/>
              <a:t>Loi Elan ?</a:t>
            </a:r>
          </a:p>
          <a:p>
            <a:r>
              <a:rPr lang="fr-FR" dirty="0" smtClean="0"/>
              <a:t>Ces lois successives :</a:t>
            </a:r>
          </a:p>
          <a:p>
            <a:pPr>
              <a:buFont typeface="Wingdings" panose="05000000000000000000" pitchFamily="2" charset="2"/>
              <a:buChar char="Ø"/>
            </a:pPr>
            <a:r>
              <a:rPr lang="fr-FR" b="1" dirty="0" smtClean="0"/>
              <a:t>Imposent aux acteurs du logement social des mécanismes techniques permettant plus de transparence et d’objectivité</a:t>
            </a:r>
            <a:r>
              <a:rPr lang="fr-FR" dirty="0" smtClean="0"/>
              <a:t> dans le processus de sélection et d’attribution du logement social </a:t>
            </a:r>
          </a:p>
          <a:p>
            <a:r>
              <a:rPr lang="fr-FR" b="0" dirty="0" smtClean="0"/>
              <a:t>Par exemple, consacrer 25% minimum des attributions réalisées hors QPV au 1er quartile des demandeurs et à l’inverse, consacrer au moins 50% des attributions réalisées en QPV aux demandeurs des 3 autres quartiles </a:t>
            </a:r>
          </a:p>
          <a:p>
            <a:pPr marL="173079" indent="-173079">
              <a:buFont typeface="Wingdings" panose="05000000000000000000" pitchFamily="2" charset="2"/>
              <a:buChar char="Ø"/>
            </a:pPr>
            <a:r>
              <a:rPr lang="fr-FR" b="1" dirty="0" smtClean="0"/>
              <a:t>Encadrent plus le concept de mixité sociale </a:t>
            </a:r>
            <a:r>
              <a:rPr lang="fr-FR" dirty="0" smtClean="0"/>
              <a:t>et sa mise en œuvre opérationnelle </a:t>
            </a:r>
          </a:p>
          <a:p>
            <a:pPr>
              <a:buFont typeface="Wingdings" panose="05000000000000000000" pitchFamily="2" charset="2"/>
              <a:buChar char="Ø"/>
            </a:pPr>
            <a:r>
              <a:rPr lang="fr-FR" b="1" dirty="0" smtClean="0"/>
              <a:t>Déplacent la responsabilité des politiques d’habitat social </a:t>
            </a:r>
            <a:r>
              <a:rPr lang="fr-FR" dirty="0" smtClean="0"/>
              <a:t>et des attributions des communes vers les établissements publics de coopération intercommunale (EPCI). </a:t>
            </a:r>
          </a:p>
          <a:p>
            <a:pPr>
              <a:buFont typeface="Wingdings" panose="05000000000000000000" pitchFamily="2" charset="2"/>
              <a:buChar char="Ø"/>
            </a:pPr>
            <a:r>
              <a:rPr lang="fr-FR" dirty="0" smtClean="0"/>
              <a:t>Imposent à ces EPCI concernés par la politique de la ville de </a:t>
            </a:r>
            <a:r>
              <a:rPr lang="fr-FR" b="1" dirty="0" smtClean="0"/>
              <a:t>mettre en place de nouveaux outils de pilotage</a:t>
            </a:r>
            <a:r>
              <a:rPr lang="fr-FR" dirty="0" smtClean="0"/>
              <a:t> </a:t>
            </a:r>
            <a:r>
              <a:rPr lang="fr-FR" b="1" dirty="0" smtClean="0"/>
              <a:t>dont la Convention Intercommunale d’Attribution</a:t>
            </a:r>
            <a:endParaRPr lang="fr-FR" dirty="0" smtClean="0"/>
          </a:p>
          <a:p>
            <a:endParaRPr lang="fr-FR" b="1" dirty="0" smtClean="0"/>
          </a:p>
          <a:p>
            <a:pPr>
              <a:buFont typeface="Wingdings" panose="05000000000000000000" pitchFamily="2" charset="2"/>
              <a:buChar char="Ø"/>
            </a:pPr>
            <a:endParaRPr lang="fr-FR" dirty="0" smtClean="0"/>
          </a:p>
          <a:p>
            <a:endParaRPr lang="fr-FR" baseline="0" dirty="0" smtClean="0"/>
          </a:p>
        </p:txBody>
      </p:sp>
      <p:sp>
        <p:nvSpPr>
          <p:cNvPr id="4" name="Espace réservé du numéro de diapositive 3"/>
          <p:cNvSpPr>
            <a:spLocks noGrp="1"/>
          </p:cNvSpPr>
          <p:nvPr>
            <p:ph type="sldNum" sz="quarter" idx="10"/>
          </p:nvPr>
        </p:nvSpPr>
        <p:spPr/>
        <p:txBody>
          <a:bodyPr/>
          <a:lstStyle/>
          <a:p>
            <a:fld id="{21FD4E13-CD11-458D-BECE-2E774CDE0308}" type="slidenum">
              <a:rPr lang="fr-FR" smtClean="0"/>
              <a:t>5</a:t>
            </a:fld>
            <a:endParaRPr lang="fr-FR"/>
          </a:p>
        </p:txBody>
      </p:sp>
    </p:spTree>
    <p:extLst>
      <p:ext uri="{BB962C8B-B14F-4D97-AF65-F5344CB8AC3E}">
        <p14:creationId xmlns:p14="http://schemas.microsoft.com/office/powerpoint/2010/main" val="4279868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aseline="0" dirty="0" smtClean="0"/>
              <a:t>Rôle de la CIL Conférence </a:t>
            </a:r>
            <a:r>
              <a:rPr lang="fr-FR" baseline="0" dirty="0" err="1" smtClean="0"/>
              <a:t>Intecommunale</a:t>
            </a:r>
            <a:r>
              <a:rPr lang="fr-FR" baseline="0" dirty="0" smtClean="0"/>
              <a:t> du Logement</a:t>
            </a:r>
          </a:p>
        </p:txBody>
      </p:sp>
      <p:sp>
        <p:nvSpPr>
          <p:cNvPr id="4" name="Espace réservé du numéro de diapositive 3"/>
          <p:cNvSpPr>
            <a:spLocks noGrp="1"/>
          </p:cNvSpPr>
          <p:nvPr>
            <p:ph type="sldNum" sz="quarter" idx="10"/>
          </p:nvPr>
        </p:nvSpPr>
        <p:spPr/>
        <p:txBody>
          <a:bodyPr/>
          <a:lstStyle/>
          <a:p>
            <a:fld id="{21FD4E13-CD11-458D-BECE-2E774CDE0308}" type="slidenum">
              <a:rPr lang="fr-FR" smtClean="0"/>
              <a:t>6</a:t>
            </a:fld>
            <a:endParaRPr lang="fr-FR"/>
          </a:p>
        </p:txBody>
      </p:sp>
    </p:spTree>
    <p:extLst>
      <p:ext uri="{BB962C8B-B14F-4D97-AF65-F5344CB8AC3E}">
        <p14:creationId xmlns:p14="http://schemas.microsoft.com/office/powerpoint/2010/main" val="645538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defTabSz="923087">
              <a:defRPr/>
            </a:pPr>
            <a:r>
              <a:rPr lang="fr-FR" baseline="0" dirty="0" smtClean="0"/>
              <a:t>Rôle de la CIL Conférence </a:t>
            </a:r>
            <a:r>
              <a:rPr lang="fr-FR" baseline="0" dirty="0" err="1" smtClean="0"/>
              <a:t>Intecommunale</a:t>
            </a:r>
            <a:r>
              <a:rPr lang="fr-FR" baseline="0" dirty="0" smtClean="0"/>
              <a:t> du Logement</a:t>
            </a:r>
          </a:p>
          <a:p>
            <a:endParaRPr lang="fr-FR" baseline="0" dirty="0" smtClean="0"/>
          </a:p>
          <a:p>
            <a:endParaRPr lang="fr-FR" baseline="0" dirty="0" smtClean="0"/>
          </a:p>
          <a:p>
            <a:r>
              <a:rPr lang="fr-FR" b="1" dirty="0" smtClean="0"/>
              <a:t>Le document-cadre sur les orientations</a:t>
            </a:r>
            <a:r>
              <a:rPr lang="fr-FR" dirty="0" smtClean="0"/>
              <a:t> contient l’ensemble des objectifs (sur le logement des publics prioritaires et leur répartition territoriale)</a:t>
            </a:r>
          </a:p>
          <a:p>
            <a:r>
              <a:rPr lang="fr-FR" b="1" dirty="0" smtClean="0"/>
              <a:t>La Convention Intercommunale d’Attribution (CIA) : </a:t>
            </a:r>
          </a:p>
          <a:p>
            <a:pPr>
              <a:buFont typeface="Wingdings" panose="05000000000000000000" pitchFamily="2" charset="2"/>
              <a:buChar char="Ø"/>
            </a:pPr>
            <a:r>
              <a:rPr lang="fr-FR" dirty="0" smtClean="0"/>
              <a:t>Permet de mettre en œuvre les orientations en matière d’attribution et de répartir entre les bailleurs présents sur le territoire de l’EPCI les obligations issues des règles nationales;</a:t>
            </a:r>
          </a:p>
          <a:p>
            <a:pPr>
              <a:buFont typeface="Wingdings" panose="05000000000000000000" pitchFamily="2" charset="2"/>
              <a:buChar char="Ø"/>
            </a:pPr>
            <a:r>
              <a:rPr lang="fr-FR" dirty="0" smtClean="0"/>
              <a:t>Comporte, en tenant compte, par secteur géographique, des capacités d’accueil et des conditions d’occupation des immeubles, les engagements de chaque acteur (en premier lieu les bailleurs sociaux et les réservataires). </a:t>
            </a:r>
          </a:p>
        </p:txBody>
      </p:sp>
      <p:sp>
        <p:nvSpPr>
          <p:cNvPr id="4" name="Espace réservé du numéro de diapositive 3"/>
          <p:cNvSpPr>
            <a:spLocks noGrp="1"/>
          </p:cNvSpPr>
          <p:nvPr>
            <p:ph type="sldNum" sz="quarter" idx="10"/>
          </p:nvPr>
        </p:nvSpPr>
        <p:spPr/>
        <p:txBody>
          <a:bodyPr/>
          <a:lstStyle/>
          <a:p>
            <a:fld id="{21FD4E13-CD11-458D-BECE-2E774CDE0308}" type="slidenum">
              <a:rPr lang="fr-FR" smtClean="0"/>
              <a:t>7</a:t>
            </a:fld>
            <a:endParaRPr lang="fr-FR"/>
          </a:p>
        </p:txBody>
      </p:sp>
    </p:spTree>
    <p:extLst>
      <p:ext uri="{BB962C8B-B14F-4D97-AF65-F5344CB8AC3E}">
        <p14:creationId xmlns:p14="http://schemas.microsoft.com/office/powerpoint/2010/main" val="36682656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Bien que régulier, le rythme d’installation des instances</a:t>
            </a:r>
            <a:r>
              <a:rPr lang="fr-FR" baseline="0" dirty="0" smtClean="0"/>
              <a:t> requises (CIL) et de la mise en œuvre de ces mesures opérationnelles que sont les CIA a été trop lent au regard des objectifs imposé par la loi, les écarts entre les régions observées sont significatifs.</a:t>
            </a:r>
          </a:p>
          <a:p>
            <a:r>
              <a:rPr lang="fr-FR" baseline="0" dirty="0" smtClean="0"/>
              <a:t>Quant aux objectifs, sur l’attribution en QPV en ménages ne relevant pas du 1</a:t>
            </a:r>
            <a:r>
              <a:rPr lang="fr-FR" baseline="30000" dirty="0" smtClean="0"/>
              <a:t>er</a:t>
            </a:r>
            <a:r>
              <a:rPr lang="fr-FR" baseline="0" dirty="0" smtClean="0"/>
              <a:t> quartile, ils sont largement atteints fin 2016</a:t>
            </a:r>
          </a:p>
          <a:p>
            <a:r>
              <a:rPr lang="fr-FR" baseline="0" dirty="0" smtClean="0"/>
              <a:t>Mais les objectifs fixés sont peu ambitieux </a:t>
            </a:r>
          </a:p>
        </p:txBody>
      </p:sp>
      <p:sp>
        <p:nvSpPr>
          <p:cNvPr id="4" name="Espace réservé du numéro de diapositive 3"/>
          <p:cNvSpPr>
            <a:spLocks noGrp="1"/>
          </p:cNvSpPr>
          <p:nvPr>
            <p:ph type="sldNum" sz="quarter" idx="10"/>
          </p:nvPr>
        </p:nvSpPr>
        <p:spPr/>
        <p:txBody>
          <a:bodyPr/>
          <a:lstStyle/>
          <a:p>
            <a:fld id="{21FD4E13-CD11-458D-BECE-2E774CDE0308}" type="slidenum">
              <a:rPr lang="fr-FR" smtClean="0"/>
              <a:t>8</a:t>
            </a:fld>
            <a:endParaRPr lang="fr-FR"/>
          </a:p>
        </p:txBody>
      </p:sp>
    </p:spTree>
    <p:extLst>
      <p:ext uri="{BB962C8B-B14F-4D97-AF65-F5344CB8AC3E}">
        <p14:creationId xmlns:p14="http://schemas.microsoft.com/office/powerpoint/2010/main" val="28265318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baseline="0" dirty="0" smtClean="0"/>
          </a:p>
        </p:txBody>
      </p:sp>
      <p:sp>
        <p:nvSpPr>
          <p:cNvPr id="4" name="Espace réservé du numéro de diapositive 3"/>
          <p:cNvSpPr>
            <a:spLocks noGrp="1"/>
          </p:cNvSpPr>
          <p:nvPr>
            <p:ph type="sldNum" sz="quarter" idx="10"/>
          </p:nvPr>
        </p:nvSpPr>
        <p:spPr/>
        <p:txBody>
          <a:bodyPr/>
          <a:lstStyle/>
          <a:p>
            <a:fld id="{21FD4E13-CD11-458D-BECE-2E774CDE0308}" type="slidenum">
              <a:rPr lang="fr-FR" smtClean="0"/>
              <a:t>9</a:t>
            </a:fld>
            <a:endParaRPr lang="fr-FR"/>
          </a:p>
        </p:txBody>
      </p:sp>
    </p:spTree>
    <p:extLst>
      <p:ext uri="{BB962C8B-B14F-4D97-AF65-F5344CB8AC3E}">
        <p14:creationId xmlns:p14="http://schemas.microsoft.com/office/powerpoint/2010/main" val="3503441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DEB93EE-22B9-48E4-BE62-4FC379714389}" type="datetime1">
              <a:rPr lang="fr-FR" smtClean="0"/>
              <a:t>06/11/2020</a:t>
            </a:fld>
            <a:endParaRPr lang="fr-FR"/>
          </a:p>
        </p:txBody>
      </p:sp>
      <p:sp>
        <p:nvSpPr>
          <p:cNvPr id="5" name="Footer Placeholder 4"/>
          <p:cNvSpPr>
            <a:spLocks noGrp="1"/>
          </p:cNvSpPr>
          <p:nvPr>
            <p:ph type="ftr" sz="quarter" idx="11"/>
          </p:nvPr>
        </p:nvSpPr>
        <p:spPr/>
        <p:txBody>
          <a:bodyPr/>
          <a:lstStyle/>
          <a:p>
            <a:r>
              <a:rPr lang="fr-FR" smtClean="0"/>
              <a:t>Les CIA : une opportunité pour concilier la mixité sociale et l’égalité de traitement ?</a:t>
            </a:r>
            <a:endParaRPr lang="fr-FR"/>
          </a:p>
        </p:txBody>
      </p:sp>
      <p:sp>
        <p:nvSpPr>
          <p:cNvPr id="6" name="Slide Number Placeholder 5"/>
          <p:cNvSpPr>
            <a:spLocks noGrp="1"/>
          </p:cNvSpPr>
          <p:nvPr>
            <p:ph type="sldNum" sz="quarter" idx="12"/>
          </p:nvPr>
        </p:nvSpPr>
        <p:spPr/>
        <p:txBody>
          <a:bodyPr/>
          <a:lstStyle/>
          <a:p>
            <a:fld id="{180AC273-398E-4578-9A01-A65598903E07}" type="slidenum">
              <a:rPr lang="fr-FR" smtClean="0"/>
              <a:t>‹N°›</a:t>
            </a:fld>
            <a:endParaRPr lang="fr-FR"/>
          </a:p>
        </p:txBody>
      </p:sp>
    </p:spTree>
    <p:extLst>
      <p:ext uri="{BB962C8B-B14F-4D97-AF65-F5344CB8AC3E}">
        <p14:creationId xmlns:p14="http://schemas.microsoft.com/office/powerpoint/2010/main" val="3300803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20BA8D7-03F5-42DE-836E-793C3A5066B1}" type="datetime1">
              <a:rPr lang="fr-FR" smtClean="0"/>
              <a:t>06/11/2020</a:t>
            </a:fld>
            <a:endParaRPr lang="fr-FR"/>
          </a:p>
        </p:txBody>
      </p:sp>
      <p:sp>
        <p:nvSpPr>
          <p:cNvPr id="5" name="Footer Placeholder 4"/>
          <p:cNvSpPr>
            <a:spLocks noGrp="1"/>
          </p:cNvSpPr>
          <p:nvPr>
            <p:ph type="ftr" sz="quarter" idx="11"/>
          </p:nvPr>
        </p:nvSpPr>
        <p:spPr/>
        <p:txBody>
          <a:bodyPr/>
          <a:lstStyle/>
          <a:p>
            <a:r>
              <a:rPr lang="fr-FR" smtClean="0"/>
              <a:t>Les CIA : une opportunité pour concilier la mixité sociale et l’égalité de traitement ?</a:t>
            </a:r>
            <a:endParaRPr lang="fr-FR"/>
          </a:p>
        </p:txBody>
      </p:sp>
      <p:sp>
        <p:nvSpPr>
          <p:cNvPr id="6" name="Slide Number Placeholder 5"/>
          <p:cNvSpPr>
            <a:spLocks noGrp="1"/>
          </p:cNvSpPr>
          <p:nvPr>
            <p:ph type="sldNum" sz="quarter" idx="12"/>
          </p:nvPr>
        </p:nvSpPr>
        <p:spPr/>
        <p:txBody>
          <a:bodyPr/>
          <a:lstStyle/>
          <a:p>
            <a:fld id="{180AC273-398E-4578-9A01-A65598903E07}" type="slidenum">
              <a:rPr lang="fr-FR" smtClean="0"/>
              <a:t>‹N°›</a:t>
            </a:fld>
            <a:endParaRPr lang="fr-FR"/>
          </a:p>
        </p:txBody>
      </p:sp>
    </p:spTree>
    <p:extLst>
      <p:ext uri="{BB962C8B-B14F-4D97-AF65-F5344CB8AC3E}">
        <p14:creationId xmlns:p14="http://schemas.microsoft.com/office/powerpoint/2010/main" val="3867234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F5A3FF90-A710-4201-A0C4-3E926591F97A}" type="datetime1">
              <a:rPr lang="fr-FR" smtClean="0"/>
              <a:t>06/11/2020</a:t>
            </a:fld>
            <a:endParaRPr lang="fr-FR"/>
          </a:p>
        </p:txBody>
      </p:sp>
      <p:sp>
        <p:nvSpPr>
          <p:cNvPr id="5" name="Footer Placeholder 4"/>
          <p:cNvSpPr>
            <a:spLocks noGrp="1"/>
          </p:cNvSpPr>
          <p:nvPr>
            <p:ph type="ftr" sz="quarter" idx="11"/>
          </p:nvPr>
        </p:nvSpPr>
        <p:spPr/>
        <p:txBody>
          <a:bodyPr/>
          <a:lstStyle/>
          <a:p>
            <a:r>
              <a:rPr lang="fr-FR" smtClean="0"/>
              <a:t>Les CIA : une opportunité pour concilier la mixité sociale et l’égalité de traitement ?</a:t>
            </a:r>
            <a:endParaRPr lang="fr-FR"/>
          </a:p>
        </p:txBody>
      </p:sp>
      <p:sp>
        <p:nvSpPr>
          <p:cNvPr id="6" name="Slide Number Placeholder 5"/>
          <p:cNvSpPr>
            <a:spLocks noGrp="1"/>
          </p:cNvSpPr>
          <p:nvPr>
            <p:ph type="sldNum" sz="quarter" idx="12"/>
          </p:nvPr>
        </p:nvSpPr>
        <p:spPr/>
        <p:txBody>
          <a:bodyPr/>
          <a:lstStyle/>
          <a:p>
            <a:fld id="{180AC273-398E-4578-9A01-A65598903E07}"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10694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2B986525-B23C-49D1-8749-FDEE59EB18EE}" type="datetime1">
              <a:rPr lang="fr-FR" smtClean="0"/>
              <a:t>06/11/2020</a:t>
            </a:fld>
            <a:endParaRPr lang="fr-FR"/>
          </a:p>
        </p:txBody>
      </p:sp>
      <p:sp>
        <p:nvSpPr>
          <p:cNvPr id="5" name="Footer Placeholder 4"/>
          <p:cNvSpPr>
            <a:spLocks noGrp="1"/>
          </p:cNvSpPr>
          <p:nvPr>
            <p:ph type="ftr" sz="quarter" idx="11"/>
          </p:nvPr>
        </p:nvSpPr>
        <p:spPr/>
        <p:txBody>
          <a:bodyPr/>
          <a:lstStyle/>
          <a:p>
            <a:r>
              <a:rPr lang="fr-FR" smtClean="0"/>
              <a:t>Les CIA : une opportunité pour concilier la mixité sociale et l’égalité de traitement ?</a:t>
            </a:r>
            <a:endParaRPr lang="fr-FR"/>
          </a:p>
        </p:txBody>
      </p:sp>
      <p:sp>
        <p:nvSpPr>
          <p:cNvPr id="6" name="Slide Number Placeholder 5"/>
          <p:cNvSpPr>
            <a:spLocks noGrp="1"/>
          </p:cNvSpPr>
          <p:nvPr>
            <p:ph type="sldNum" sz="quarter" idx="12"/>
          </p:nvPr>
        </p:nvSpPr>
        <p:spPr/>
        <p:txBody>
          <a:bodyPr/>
          <a:lstStyle/>
          <a:p>
            <a:fld id="{180AC273-398E-4578-9A01-A65598903E07}" type="slidenum">
              <a:rPr lang="fr-FR" smtClean="0"/>
              <a:t>‹N°›</a:t>
            </a:fld>
            <a:endParaRPr lang="fr-FR"/>
          </a:p>
        </p:txBody>
      </p:sp>
    </p:spTree>
    <p:extLst>
      <p:ext uri="{BB962C8B-B14F-4D97-AF65-F5344CB8AC3E}">
        <p14:creationId xmlns:p14="http://schemas.microsoft.com/office/powerpoint/2010/main" val="19687243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58F5A16-4840-43C0-8C6C-4AEE719BFABE}" type="datetime1">
              <a:rPr lang="fr-FR" smtClean="0"/>
              <a:t>06/11/2020</a:t>
            </a:fld>
            <a:endParaRPr lang="fr-FR"/>
          </a:p>
        </p:txBody>
      </p:sp>
      <p:sp>
        <p:nvSpPr>
          <p:cNvPr id="5" name="Footer Placeholder 4"/>
          <p:cNvSpPr>
            <a:spLocks noGrp="1"/>
          </p:cNvSpPr>
          <p:nvPr>
            <p:ph type="ftr" sz="quarter" idx="11"/>
          </p:nvPr>
        </p:nvSpPr>
        <p:spPr/>
        <p:txBody>
          <a:bodyPr/>
          <a:lstStyle/>
          <a:p>
            <a:r>
              <a:rPr lang="fr-FR" smtClean="0"/>
              <a:t>Les CIA : une opportunité pour concilier la mixité sociale et l’égalité de traitement ?</a:t>
            </a:r>
            <a:endParaRPr lang="fr-FR"/>
          </a:p>
        </p:txBody>
      </p:sp>
      <p:sp>
        <p:nvSpPr>
          <p:cNvPr id="6" name="Slide Number Placeholder 5"/>
          <p:cNvSpPr>
            <a:spLocks noGrp="1"/>
          </p:cNvSpPr>
          <p:nvPr>
            <p:ph type="sldNum" sz="quarter" idx="12"/>
          </p:nvPr>
        </p:nvSpPr>
        <p:spPr/>
        <p:txBody>
          <a:bodyPr/>
          <a:lstStyle/>
          <a:p>
            <a:fld id="{180AC273-398E-4578-9A01-A65598903E07}" type="slidenum">
              <a:rPr lang="fr-FR" smtClean="0"/>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417853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2EABCC0-B183-443A-8B40-782C2000D161}" type="datetime1">
              <a:rPr lang="fr-FR" smtClean="0"/>
              <a:t>06/11/2020</a:t>
            </a:fld>
            <a:endParaRPr lang="fr-FR"/>
          </a:p>
        </p:txBody>
      </p:sp>
      <p:sp>
        <p:nvSpPr>
          <p:cNvPr id="5" name="Footer Placeholder 4"/>
          <p:cNvSpPr>
            <a:spLocks noGrp="1"/>
          </p:cNvSpPr>
          <p:nvPr>
            <p:ph type="ftr" sz="quarter" idx="11"/>
          </p:nvPr>
        </p:nvSpPr>
        <p:spPr/>
        <p:txBody>
          <a:bodyPr/>
          <a:lstStyle/>
          <a:p>
            <a:r>
              <a:rPr lang="fr-FR" smtClean="0"/>
              <a:t>Les CIA : une opportunité pour concilier la mixité sociale et l’égalité de traitement ?</a:t>
            </a:r>
            <a:endParaRPr lang="fr-FR"/>
          </a:p>
        </p:txBody>
      </p:sp>
      <p:sp>
        <p:nvSpPr>
          <p:cNvPr id="6" name="Slide Number Placeholder 5"/>
          <p:cNvSpPr>
            <a:spLocks noGrp="1"/>
          </p:cNvSpPr>
          <p:nvPr>
            <p:ph type="sldNum" sz="quarter" idx="12"/>
          </p:nvPr>
        </p:nvSpPr>
        <p:spPr/>
        <p:txBody>
          <a:bodyPr/>
          <a:lstStyle/>
          <a:p>
            <a:fld id="{180AC273-398E-4578-9A01-A65598903E07}" type="slidenum">
              <a:rPr lang="fr-FR" smtClean="0"/>
              <a:t>‹N°›</a:t>
            </a:fld>
            <a:endParaRPr lang="fr-FR"/>
          </a:p>
        </p:txBody>
      </p:sp>
    </p:spTree>
    <p:extLst>
      <p:ext uri="{BB962C8B-B14F-4D97-AF65-F5344CB8AC3E}">
        <p14:creationId xmlns:p14="http://schemas.microsoft.com/office/powerpoint/2010/main" val="14720474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E5A3B71-4E68-4FDC-A213-C202BF9D2519}" type="datetime1">
              <a:rPr lang="fr-FR" smtClean="0"/>
              <a:t>06/11/2020</a:t>
            </a:fld>
            <a:endParaRPr lang="fr-FR"/>
          </a:p>
        </p:txBody>
      </p:sp>
      <p:sp>
        <p:nvSpPr>
          <p:cNvPr id="5" name="Footer Placeholder 4"/>
          <p:cNvSpPr>
            <a:spLocks noGrp="1"/>
          </p:cNvSpPr>
          <p:nvPr>
            <p:ph type="ftr" sz="quarter" idx="11"/>
          </p:nvPr>
        </p:nvSpPr>
        <p:spPr/>
        <p:txBody>
          <a:bodyPr/>
          <a:lstStyle/>
          <a:p>
            <a:r>
              <a:rPr lang="fr-FR" smtClean="0"/>
              <a:t>Les CIA : une opportunité pour concilier la mixité sociale et l’égalité de traitement ?</a:t>
            </a:r>
            <a:endParaRPr lang="fr-FR"/>
          </a:p>
        </p:txBody>
      </p:sp>
      <p:sp>
        <p:nvSpPr>
          <p:cNvPr id="6" name="Slide Number Placeholder 5"/>
          <p:cNvSpPr>
            <a:spLocks noGrp="1"/>
          </p:cNvSpPr>
          <p:nvPr>
            <p:ph type="sldNum" sz="quarter" idx="12"/>
          </p:nvPr>
        </p:nvSpPr>
        <p:spPr/>
        <p:txBody>
          <a:bodyPr/>
          <a:lstStyle/>
          <a:p>
            <a:fld id="{180AC273-398E-4578-9A01-A65598903E07}" type="slidenum">
              <a:rPr lang="fr-FR" smtClean="0"/>
              <a:t>‹N°›</a:t>
            </a:fld>
            <a:endParaRPr lang="fr-FR"/>
          </a:p>
        </p:txBody>
      </p:sp>
    </p:spTree>
    <p:extLst>
      <p:ext uri="{BB962C8B-B14F-4D97-AF65-F5344CB8AC3E}">
        <p14:creationId xmlns:p14="http://schemas.microsoft.com/office/powerpoint/2010/main" val="37065642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4613728-4F82-41B6-B258-D5CE6954DC04}" type="datetime1">
              <a:rPr lang="fr-FR" smtClean="0"/>
              <a:t>06/11/2020</a:t>
            </a:fld>
            <a:endParaRPr lang="fr-FR"/>
          </a:p>
        </p:txBody>
      </p:sp>
      <p:sp>
        <p:nvSpPr>
          <p:cNvPr id="5" name="Footer Placeholder 4"/>
          <p:cNvSpPr>
            <a:spLocks noGrp="1"/>
          </p:cNvSpPr>
          <p:nvPr>
            <p:ph type="ftr" sz="quarter" idx="11"/>
          </p:nvPr>
        </p:nvSpPr>
        <p:spPr/>
        <p:txBody>
          <a:bodyPr/>
          <a:lstStyle/>
          <a:p>
            <a:r>
              <a:rPr lang="fr-FR" smtClean="0"/>
              <a:t>Les CIA : une opportunité pour concilier la mixité sociale et l’égalité de traitement ?</a:t>
            </a:r>
            <a:endParaRPr lang="fr-FR"/>
          </a:p>
        </p:txBody>
      </p:sp>
      <p:sp>
        <p:nvSpPr>
          <p:cNvPr id="6" name="Slide Number Placeholder 5"/>
          <p:cNvSpPr>
            <a:spLocks noGrp="1"/>
          </p:cNvSpPr>
          <p:nvPr>
            <p:ph type="sldNum" sz="quarter" idx="12"/>
          </p:nvPr>
        </p:nvSpPr>
        <p:spPr/>
        <p:txBody>
          <a:bodyPr/>
          <a:lstStyle/>
          <a:p>
            <a:fld id="{180AC273-398E-4578-9A01-A65598903E07}" type="slidenum">
              <a:rPr lang="fr-FR" smtClean="0"/>
              <a:t>‹N°›</a:t>
            </a:fld>
            <a:endParaRPr lang="fr-FR"/>
          </a:p>
        </p:txBody>
      </p:sp>
    </p:spTree>
    <p:extLst>
      <p:ext uri="{BB962C8B-B14F-4D97-AF65-F5344CB8AC3E}">
        <p14:creationId xmlns:p14="http://schemas.microsoft.com/office/powerpoint/2010/main" val="3189838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2BDB3EF-12D1-40D8-BA5F-018642B96C2C}" type="datetime1">
              <a:rPr lang="fr-FR" smtClean="0"/>
              <a:t>06/11/2020</a:t>
            </a:fld>
            <a:endParaRPr lang="fr-FR"/>
          </a:p>
        </p:txBody>
      </p:sp>
      <p:sp>
        <p:nvSpPr>
          <p:cNvPr id="5" name="Footer Placeholder 4"/>
          <p:cNvSpPr>
            <a:spLocks noGrp="1"/>
          </p:cNvSpPr>
          <p:nvPr>
            <p:ph type="ftr" sz="quarter" idx="11"/>
          </p:nvPr>
        </p:nvSpPr>
        <p:spPr/>
        <p:txBody>
          <a:bodyPr/>
          <a:lstStyle/>
          <a:p>
            <a:r>
              <a:rPr lang="fr-FR" smtClean="0"/>
              <a:t>Les CIA : une opportunité pour concilier la mixité sociale et l’égalité de traitement ?</a:t>
            </a:r>
            <a:endParaRPr lang="fr-FR"/>
          </a:p>
        </p:txBody>
      </p:sp>
      <p:sp>
        <p:nvSpPr>
          <p:cNvPr id="6" name="Slide Number Placeholder 5"/>
          <p:cNvSpPr>
            <a:spLocks noGrp="1"/>
          </p:cNvSpPr>
          <p:nvPr>
            <p:ph type="sldNum" sz="quarter" idx="12"/>
          </p:nvPr>
        </p:nvSpPr>
        <p:spPr/>
        <p:txBody>
          <a:bodyPr/>
          <a:lstStyle/>
          <a:p>
            <a:fld id="{180AC273-398E-4578-9A01-A65598903E07}" type="slidenum">
              <a:rPr lang="fr-FR" smtClean="0"/>
              <a:t>‹N°›</a:t>
            </a:fld>
            <a:endParaRPr lang="fr-FR"/>
          </a:p>
        </p:txBody>
      </p:sp>
    </p:spTree>
    <p:extLst>
      <p:ext uri="{BB962C8B-B14F-4D97-AF65-F5344CB8AC3E}">
        <p14:creationId xmlns:p14="http://schemas.microsoft.com/office/powerpoint/2010/main" val="33263923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F6D3584-3939-4561-979D-06BD0F540866}" type="datetime1">
              <a:rPr lang="fr-FR" smtClean="0"/>
              <a:t>06/11/2020</a:t>
            </a:fld>
            <a:endParaRPr lang="fr-FR"/>
          </a:p>
        </p:txBody>
      </p:sp>
      <p:sp>
        <p:nvSpPr>
          <p:cNvPr id="5" name="Footer Placeholder 4"/>
          <p:cNvSpPr>
            <a:spLocks noGrp="1"/>
          </p:cNvSpPr>
          <p:nvPr>
            <p:ph type="ftr" sz="quarter" idx="11"/>
          </p:nvPr>
        </p:nvSpPr>
        <p:spPr/>
        <p:txBody>
          <a:bodyPr/>
          <a:lstStyle/>
          <a:p>
            <a:r>
              <a:rPr lang="fr-FR" smtClean="0"/>
              <a:t>Les CIA : une opportunité pour concilier la mixité sociale et l’égalité de traitement ?</a:t>
            </a:r>
            <a:endParaRPr lang="fr-FR"/>
          </a:p>
        </p:txBody>
      </p:sp>
      <p:sp>
        <p:nvSpPr>
          <p:cNvPr id="6" name="Slide Number Placeholder 5"/>
          <p:cNvSpPr>
            <a:spLocks noGrp="1"/>
          </p:cNvSpPr>
          <p:nvPr>
            <p:ph type="sldNum" sz="quarter" idx="12"/>
          </p:nvPr>
        </p:nvSpPr>
        <p:spPr/>
        <p:txBody>
          <a:bodyPr/>
          <a:lstStyle/>
          <a:p>
            <a:fld id="{180AC273-398E-4578-9A01-A65598903E07}" type="slidenum">
              <a:rPr lang="fr-FR" smtClean="0"/>
              <a:t>‹N°›</a:t>
            </a:fld>
            <a:endParaRPr lang="fr-FR"/>
          </a:p>
        </p:txBody>
      </p:sp>
    </p:spTree>
    <p:extLst>
      <p:ext uri="{BB962C8B-B14F-4D97-AF65-F5344CB8AC3E}">
        <p14:creationId xmlns:p14="http://schemas.microsoft.com/office/powerpoint/2010/main" val="1559825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14A8D99-F0DC-4F0D-B336-72C262E78A7B}" type="datetime1">
              <a:rPr lang="fr-FR" smtClean="0"/>
              <a:t>06/11/2020</a:t>
            </a:fld>
            <a:endParaRPr lang="fr-FR"/>
          </a:p>
        </p:txBody>
      </p:sp>
      <p:sp>
        <p:nvSpPr>
          <p:cNvPr id="6" name="Footer Placeholder 5"/>
          <p:cNvSpPr>
            <a:spLocks noGrp="1"/>
          </p:cNvSpPr>
          <p:nvPr>
            <p:ph type="ftr" sz="quarter" idx="11"/>
          </p:nvPr>
        </p:nvSpPr>
        <p:spPr/>
        <p:txBody>
          <a:bodyPr/>
          <a:lstStyle/>
          <a:p>
            <a:r>
              <a:rPr lang="fr-FR" smtClean="0"/>
              <a:t>Les CIA : une opportunité pour concilier la mixité sociale et l’égalité de traitement ?</a:t>
            </a:r>
            <a:endParaRPr lang="fr-FR"/>
          </a:p>
        </p:txBody>
      </p:sp>
      <p:sp>
        <p:nvSpPr>
          <p:cNvPr id="7" name="Slide Number Placeholder 6"/>
          <p:cNvSpPr>
            <a:spLocks noGrp="1"/>
          </p:cNvSpPr>
          <p:nvPr>
            <p:ph type="sldNum" sz="quarter" idx="12"/>
          </p:nvPr>
        </p:nvSpPr>
        <p:spPr/>
        <p:txBody>
          <a:bodyPr/>
          <a:lstStyle/>
          <a:p>
            <a:fld id="{180AC273-398E-4578-9A01-A65598903E07}" type="slidenum">
              <a:rPr lang="fr-FR" smtClean="0"/>
              <a:t>‹N°›</a:t>
            </a:fld>
            <a:endParaRPr lang="fr-FR"/>
          </a:p>
        </p:txBody>
      </p:sp>
    </p:spTree>
    <p:extLst>
      <p:ext uri="{BB962C8B-B14F-4D97-AF65-F5344CB8AC3E}">
        <p14:creationId xmlns:p14="http://schemas.microsoft.com/office/powerpoint/2010/main" val="2490414232"/>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889E341-1631-4C50-B164-CECBF7640091}" type="datetime1">
              <a:rPr lang="fr-FR" smtClean="0"/>
              <a:t>06/11/2020</a:t>
            </a:fld>
            <a:endParaRPr lang="fr-FR"/>
          </a:p>
        </p:txBody>
      </p:sp>
      <p:sp>
        <p:nvSpPr>
          <p:cNvPr id="8" name="Footer Placeholder 7"/>
          <p:cNvSpPr>
            <a:spLocks noGrp="1"/>
          </p:cNvSpPr>
          <p:nvPr>
            <p:ph type="ftr" sz="quarter" idx="11"/>
          </p:nvPr>
        </p:nvSpPr>
        <p:spPr/>
        <p:txBody>
          <a:bodyPr/>
          <a:lstStyle/>
          <a:p>
            <a:r>
              <a:rPr lang="fr-FR" smtClean="0"/>
              <a:t>Les CIA : une opportunité pour concilier la mixité sociale et l’égalité de traitement ?</a:t>
            </a:r>
            <a:endParaRPr lang="fr-FR"/>
          </a:p>
        </p:txBody>
      </p:sp>
      <p:sp>
        <p:nvSpPr>
          <p:cNvPr id="9" name="Slide Number Placeholder 8"/>
          <p:cNvSpPr>
            <a:spLocks noGrp="1"/>
          </p:cNvSpPr>
          <p:nvPr>
            <p:ph type="sldNum" sz="quarter" idx="12"/>
          </p:nvPr>
        </p:nvSpPr>
        <p:spPr/>
        <p:txBody>
          <a:bodyPr/>
          <a:lstStyle/>
          <a:p>
            <a:fld id="{180AC273-398E-4578-9A01-A65598903E07}" type="slidenum">
              <a:rPr lang="fr-FR" smtClean="0"/>
              <a:t>‹N°›</a:t>
            </a:fld>
            <a:endParaRPr lang="fr-FR"/>
          </a:p>
        </p:txBody>
      </p:sp>
    </p:spTree>
    <p:extLst>
      <p:ext uri="{BB962C8B-B14F-4D97-AF65-F5344CB8AC3E}">
        <p14:creationId xmlns:p14="http://schemas.microsoft.com/office/powerpoint/2010/main" val="387581360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5290CDC-012D-4155-9D1F-2AA45BB3A039}" type="datetime1">
              <a:rPr lang="fr-FR" smtClean="0"/>
              <a:t>06/11/2020</a:t>
            </a:fld>
            <a:endParaRPr lang="fr-FR"/>
          </a:p>
        </p:txBody>
      </p:sp>
      <p:sp>
        <p:nvSpPr>
          <p:cNvPr id="4" name="Footer Placeholder 3"/>
          <p:cNvSpPr>
            <a:spLocks noGrp="1"/>
          </p:cNvSpPr>
          <p:nvPr>
            <p:ph type="ftr" sz="quarter" idx="11"/>
          </p:nvPr>
        </p:nvSpPr>
        <p:spPr/>
        <p:txBody>
          <a:bodyPr/>
          <a:lstStyle/>
          <a:p>
            <a:r>
              <a:rPr lang="fr-FR" smtClean="0"/>
              <a:t>Les CIA : une opportunité pour concilier la mixité sociale et l’égalité de traitement ?</a:t>
            </a:r>
            <a:endParaRPr lang="fr-FR"/>
          </a:p>
        </p:txBody>
      </p:sp>
      <p:sp>
        <p:nvSpPr>
          <p:cNvPr id="5" name="Slide Number Placeholder 4"/>
          <p:cNvSpPr>
            <a:spLocks noGrp="1"/>
          </p:cNvSpPr>
          <p:nvPr>
            <p:ph type="sldNum" sz="quarter" idx="12"/>
          </p:nvPr>
        </p:nvSpPr>
        <p:spPr/>
        <p:txBody>
          <a:bodyPr/>
          <a:lstStyle/>
          <a:p>
            <a:fld id="{180AC273-398E-4578-9A01-A65598903E07}" type="slidenum">
              <a:rPr lang="fr-FR" smtClean="0"/>
              <a:t>‹N°›</a:t>
            </a:fld>
            <a:endParaRPr lang="fr-FR"/>
          </a:p>
        </p:txBody>
      </p:sp>
    </p:spTree>
    <p:extLst>
      <p:ext uri="{BB962C8B-B14F-4D97-AF65-F5344CB8AC3E}">
        <p14:creationId xmlns:p14="http://schemas.microsoft.com/office/powerpoint/2010/main" val="30572771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DBE29B-FC17-4DB1-B539-DEA1A2BA0A75}" type="datetime1">
              <a:rPr lang="fr-FR" smtClean="0"/>
              <a:t>06/11/2020</a:t>
            </a:fld>
            <a:endParaRPr lang="fr-FR"/>
          </a:p>
        </p:txBody>
      </p:sp>
      <p:sp>
        <p:nvSpPr>
          <p:cNvPr id="3" name="Footer Placeholder 2"/>
          <p:cNvSpPr>
            <a:spLocks noGrp="1"/>
          </p:cNvSpPr>
          <p:nvPr>
            <p:ph type="ftr" sz="quarter" idx="11"/>
          </p:nvPr>
        </p:nvSpPr>
        <p:spPr/>
        <p:txBody>
          <a:bodyPr/>
          <a:lstStyle/>
          <a:p>
            <a:r>
              <a:rPr lang="fr-FR" smtClean="0"/>
              <a:t>Les CIA : une opportunité pour concilier la mixité sociale et l’égalité de traitement ?</a:t>
            </a:r>
            <a:endParaRPr lang="fr-FR"/>
          </a:p>
        </p:txBody>
      </p:sp>
      <p:sp>
        <p:nvSpPr>
          <p:cNvPr id="4" name="Slide Number Placeholder 3"/>
          <p:cNvSpPr>
            <a:spLocks noGrp="1"/>
          </p:cNvSpPr>
          <p:nvPr>
            <p:ph type="sldNum" sz="quarter" idx="12"/>
          </p:nvPr>
        </p:nvSpPr>
        <p:spPr/>
        <p:txBody>
          <a:bodyPr/>
          <a:lstStyle/>
          <a:p>
            <a:fld id="{180AC273-398E-4578-9A01-A65598903E07}" type="slidenum">
              <a:rPr lang="fr-FR" smtClean="0"/>
              <a:t>‹N°›</a:t>
            </a:fld>
            <a:endParaRPr lang="fr-FR"/>
          </a:p>
        </p:txBody>
      </p:sp>
    </p:spTree>
    <p:extLst>
      <p:ext uri="{BB962C8B-B14F-4D97-AF65-F5344CB8AC3E}">
        <p14:creationId xmlns:p14="http://schemas.microsoft.com/office/powerpoint/2010/main" val="10680984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4BB50750-30A8-4F10-997B-10E3377DE708}" type="datetime1">
              <a:rPr lang="fr-FR" smtClean="0"/>
              <a:t>06/11/2020</a:t>
            </a:fld>
            <a:endParaRPr lang="fr-FR"/>
          </a:p>
        </p:txBody>
      </p:sp>
      <p:sp>
        <p:nvSpPr>
          <p:cNvPr id="6" name="Footer Placeholder 5"/>
          <p:cNvSpPr>
            <a:spLocks noGrp="1"/>
          </p:cNvSpPr>
          <p:nvPr>
            <p:ph type="ftr" sz="quarter" idx="11"/>
          </p:nvPr>
        </p:nvSpPr>
        <p:spPr/>
        <p:txBody>
          <a:bodyPr/>
          <a:lstStyle/>
          <a:p>
            <a:r>
              <a:rPr lang="fr-FR" smtClean="0"/>
              <a:t>Les CIA : une opportunité pour concilier la mixité sociale et l’égalité de traitement ?</a:t>
            </a:r>
            <a:endParaRPr lang="fr-FR"/>
          </a:p>
        </p:txBody>
      </p:sp>
      <p:sp>
        <p:nvSpPr>
          <p:cNvPr id="7" name="Slide Number Placeholder 6"/>
          <p:cNvSpPr>
            <a:spLocks noGrp="1"/>
          </p:cNvSpPr>
          <p:nvPr>
            <p:ph type="sldNum" sz="quarter" idx="12"/>
          </p:nvPr>
        </p:nvSpPr>
        <p:spPr/>
        <p:txBody>
          <a:bodyPr/>
          <a:lstStyle/>
          <a:p>
            <a:fld id="{180AC273-398E-4578-9A01-A65598903E07}" type="slidenum">
              <a:rPr lang="fr-FR" smtClean="0"/>
              <a:t>‹N°›</a:t>
            </a:fld>
            <a:endParaRPr lang="fr-FR"/>
          </a:p>
        </p:txBody>
      </p:sp>
    </p:spTree>
    <p:extLst>
      <p:ext uri="{BB962C8B-B14F-4D97-AF65-F5344CB8AC3E}">
        <p14:creationId xmlns:p14="http://schemas.microsoft.com/office/powerpoint/2010/main" val="3291853267"/>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09A39FFC-C8F0-4BE1-A90E-FEE1E0FFB430}" type="datetime1">
              <a:rPr lang="fr-FR" smtClean="0"/>
              <a:t>06/11/2020</a:t>
            </a:fld>
            <a:endParaRPr lang="fr-FR"/>
          </a:p>
        </p:txBody>
      </p:sp>
      <p:sp>
        <p:nvSpPr>
          <p:cNvPr id="6" name="Footer Placeholder 5"/>
          <p:cNvSpPr>
            <a:spLocks noGrp="1"/>
          </p:cNvSpPr>
          <p:nvPr>
            <p:ph type="ftr" sz="quarter" idx="11"/>
          </p:nvPr>
        </p:nvSpPr>
        <p:spPr/>
        <p:txBody>
          <a:bodyPr/>
          <a:lstStyle/>
          <a:p>
            <a:r>
              <a:rPr lang="fr-FR" smtClean="0"/>
              <a:t>Les CIA : une opportunité pour concilier la mixité sociale et l’égalité de traitement ?</a:t>
            </a:r>
            <a:endParaRPr lang="fr-FR"/>
          </a:p>
        </p:txBody>
      </p:sp>
      <p:sp>
        <p:nvSpPr>
          <p:cNvPr id="7" name="Slide Number Placeholder 6"/>
          <p:cNvSpPr>
            <a:spLocks noGrp="1"/>
          </p:cNvSpPr>
          <p:nvPr>
            <p:ph type="sldNum" sz="quarter" idx="12"/>
          </p:nvPr>
        </p:nvSpPr>
        <p:spPr/>
        <p:txBody>
          <a:bodyPr/>
          <a:lstStyle/>
          <a:p>
            <a:fld id="{180AC273-398E-4578-9A01-A65598903E07}" type="slidenum">
              <a:rPr lang="fr-FR" smtClean="0"/>
              <a:t>‹N°›</a:t>
            </a:fld>
            <a:endParaRPr lang="fr-FR"/>
          </a:p>
        </p:txBody>
      </p:sp>
    </p:spTree>
    <p:extLst>
      <p:ext uri="{BB962C8B-B14F-4D97-AF65-F5344CB8AC3E}">
        <p14:creationId xmlns:p14="http://schemas.microsoft.com/office/powerpoint/2010/main" val="927288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bg1"/>
          </a:fgClr>
          <a:bgClr>
            <a:schemeClr val="bg1"/>
          </a:bgClr>
        </a:pattFill>
        <a:effectLst/>
      </p:bgPr>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25EABA1-01B7-4E5E-9CB5-2BEE87F81014}" type="datetime1">
              <a:rPr lang="fr-FR" smtClean="0"/>
              <a:t>06/11/2020</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fr-FR" smtClean="0"/>
              <a:t>Les CIA : une opportunité pour concilier la mixité sociale et l’égalité de traitement ?</a:t>
            </a:r>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180AC273-398E-4578-9A01-A65598903E07}" type="slidenum">
              <a:rPr lang="fr-FR" smtClean="0"/>
              <a:t>‹N°›</a:t>
            </a:fld>
            <a:endParaRPr lang="fr-FR"/>
          </a:p>
        </p:txBody>
      </p:sp>
    </p:spTree>
    <p:extLst>
      <p:ext uri="{BB962C8B-B14F-4D97-AF65-F5344CB8AC3E}">
        <p14:creationId xmlns:p14="http://schemas.microsoft.com/office/powerpoint/2010/main" val="1927245175"/>
      </p:ext>
    </p:extLst>
  </p:cSld>
  <p:clrMap bg1="lt1" tx1="dk1" bg2="lt2" tx2="dk2" accent1="accent1" accent2="accent2" accent3="accent3" accent4="accent4" accent5="accent5" accent6="accent6" hlink="hlink" folHlink="folHlink"/>
  <p:sldLayoutIdLst>
    <p:sldLayoutId id="2147484043" r:id="rId1"/>
    <p:sldLayoutId id="2147484044" r:id="rId2"/>
    <p:sldLayoutId id="2147484045" r:id="rId3"/>
    <p:sldLayoutId id="2147484046" r:id="rId4"/>
    <p:sldLayoutId id="2147484047" r:id="rId5"/>
    <p:sldLayoutId id="2147484048" r:id="rId6"/>
    <p:sldLayoutId id="2147484049" r:id="rId7"/>
    <p:sldLayoutId id="2147484050" r:id="rId8"/>
    <p:sldLayoutId id="2147484051" r:id="rId9"/>
    <p:sldLayoutId id="2147484052" r:id="rId10"/>
    <p:sldLayoutId id="2147484053" r:id="rId11"/>
    <p:sldLayoutId id="2147484054" r:id="rId12"/>
    <p:sldLayoutId id="2147484055" r:id="rId13"/>
    <p:sldLayoutId id="2147484056" r:id="rId14"/>
    <p:sldLayoutId id="2147484057" r:id="rId15"/>
    <p:sldLayoutId id="2147484058" r:id="rId16"/>
  </p:sldLayoutIdLst>
  <p:hf sldNum="0" hdr="0" dt="0"/>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hyperlink" Target="http://reseau-reci.org/wp-content/uploads/2020/01/CIA-mixite-sociale-egalite-traitement-RECI-2020-light.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comments" Target="../comments/commen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comments" Target="../comments/comment3.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omments" Target="../comments/commen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omments" Target="../comments/commen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59868" y="575733"/>
            <a:ext cx="7817202" cy="2706183"/>
          </a:xfrm>
        </p:spPr>
        <p:txBody>
          <a:bodyPr/>
          <a:lstStyle/>
          <a:p>
            <a:pPr algn="l"/>
            <a:r>
              <a:rPr lang="fr-FR" sz="3200" dirty="0" smtClean="0">
                <a:solidFill>
                  <a:srgbClr val="B00077"/>
                </a:solidFill>
                <a:latin typeface="Quicksand Bold" pitchFamily="50" charset="0"/>
              </a:rPr>
              <a:t>Les </a:t>
            </a:r>
            <a:r>
              <a:rPr lang="fr-FR" sz="3200" dirty="0">
                <a:solidFill>
                  <a:srgbClr val="B00077"/>
                </a:solidFill>
                <a:latin typeface="Quicksand Bold" pitchFamily="50" charset="0"/>
              </a:rPr>
              <a:t>Conventions Intercommunales</a:t>
            </a:r>
            <a:br>
              <a:rPr lang="fr-FR" sz="3200" dirty="0">
                <a:solidFill>
                  <a:srgbClr val="B00077"/>
                </a:solidFill>
                <a:latin typeface="Quicksand Bold" pitchFamily="50" charset="0"/>
              </a:rPr>
            </a:br>
            <a:r>
              <a:rPr lang="fr-FR" sz="3200" dirty="0">
                <a:solidFill>
                  <a:srgbClr val="B00077"/>
                </a:solidFill>
                <a:latin typeface="Quicksand Bold" pitchFamily="50" charset="0"/>
              </a:rPr>
              <a:t>d’Attribution : une opportunité </a:t>
            </a:r>
            <a:r>
              <a:rPr lang="fr-FR" sz="3200" dirty="0" smtClean="0">
                <a:solidFill>
                  <a:srgbClr val="B00077"/>
                </a:solidFill>
                <a:latin typeface="Quicksand Bold" pitchFamily="50" charset="0"/>
              </a:rPr>
              <a:t>pour concilier </a:t>
            </a:r>
            <a:r>
              <a:rPr lang="fr-FR" sz="3200" dirty="0">
                <a:solidFill>
                  <a:srgbClr val="B00077"/>
                </a:solidFill>
                <a:latin typeface="Quicksand Bold" pitchFamily="50" charset="0"/>
              </a:rPr>
              <a:t>la mixité sociale et l’égalité </a:t>
            </a:r>
            <a:r>
              <a:rPr lang="fr-FR" sz="3200" dirty="0" smtClean="0">
                <a:solidFill>
                  <a:srgbClr val="B00077"/>
                </a:solidFill>
                <a:latin typeface="Quicksand Bold" pitchFamily="50" charset="0"/>
              </a:rPr>
              <a:t>de traitement ?</a:t>
            </a:r>
            <a:r>
              <a:rPr lang="fr-FR" sz="3200" dirty="0" smtClean="0">
                <a:solidFill>
                  <a:srgbClr val="B00077"/>
                </a:solidFill>
              </a:rPr>
              <a:t/>
            </a:r>
            <a:br>
              <a:rPr lang="fr-FR" sz="3200" dirty="0" smtClean="0">
                <a:solidFill>
                  <a:srgbClr val="B00077"/>
                </a:solidFill>
              </a:rPr>
            </a:br>
            <a:r>
              <a:rPr lang="fr-FR" sz="3200" dirty="0" smtClean="0"/>
              <a:t>									</a:t>
            </a:r>
            <a:endParaRPr lang="fr-FR" sz="2400" dirty="0"/>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906" y="3772829"/>
            <a:ext cx="2769924" cy="2753181"/>
          </a:xfrm>
          <a:prstGeom prst="rect">
            <a:avLst/>
          </a:prstGeom>
        </p:spPr>
      </p:pic>
      <p:sp>
        <p:nvSpPr>
          <p:cNvPr id="3" name="Rectangle 2"/>
          <p:cNvSpPr/>
          <p:nvPr/>
        </p:nvSpPr>
        <p:spPr>
          <a:xfrm>
            <a:off x="4919133" y="4971619"/>
            <a:ext cx="31750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accent1">
                    <a:lumMod val="75000"/>
                  </a:schemeClr>
                </a:solidFill>
              </a:rPr>
              <a:t>IREV </a:t>
            </a:r>
            <a:r>
              <a:rPr lang="fr-FR" dirty="0">
                <a:solidFill>
                  <a:schemeClr val="accent1">
                    <a:lumMod val="75000"/>
                  </a:schemeClr>
                </a:solidFill>
              </a:rPr>
              <a:t>06/11/20</a:t>
            </a:r>
          </a:p>
        </p:txBody>
      </p:sp>
    </p:spTree>
    <p:extLst>
      <p:ext uri="{BB962C8B-B14F-4D97-AF65-F5344CB8AC3E}">
        <p14:creationId xmlns:p14="http://schemas.microsoft.com/office/powerpoint/2010/main" val="10817991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677333" y="609600"/>
            <a:ext cx="8932333" cy="1320800"/>
          </a:xfrm>
        </p:spPr>
        <p:txBody>
          <a:bodyPr>
            <a:normAutofit/>
          </a:bodyPr>
          <a:lstStyle/>
          <a:p>
            <a:pPr marL="0" indent="0"/>
            <a:r>
              <a:rPr lang="fr-FR" b="1" dirty="0">
                <a:solidFill>
                  <a:srgbClr val="B00077"/>
                </a:solidFill>
                <a:latin typeface="Quicksand Bold" pitchFamily="50" charset="0"/>
              </a:rPr>
              <a:t>Impacts sur la prise en compte de la question des discriminations </a:t>
            </a:r>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Ø"/>
            </a:pPr>
            <a:r>
              <a:rPr lang="fr-FR" b="1" dirty="0" smtClean="0">
                <a:latin typeface="Century Gothic" panose="020B0502020202020204" pitchFamily="34" charset="0"/>
              </a:rPr>
              <a:t>Une </a:t>
            </a:r>
            <a:r>
              <a:rPr lang="fr-FR" b="1" dirty="0">
                <a:latin typeface="Century Gothic" panose="020B0502020202020204" pitchFamily="34" charset="0"/>
              </a:rPr>
              <a:t>réflexion autour de l’égalité de traitement en général totalement absente </a:t>
            </a:r>
            <a:endParaRPr lang="fr-FR" b="1" dirty="0" smtClean="0">
              <a:latin typeface="Century Gothic" panose="020B0502020202020204" pitchFamily="34" charset="0"/>
            </a:endParaRPr>
          </a:p>
          <a:p>
            <a:pPr>
              <a:buFont typeface="Wingdings" panose="05000000000000000000" pitchFamily="2" charset="2"/>
              <a:buChar char="Ø"/>
            </a:pPr>
            <a:r>
              <a:rPr lang="fr-FR" b="1" dirty="0" smtClean="0">
                <a:latin typeface="Century Gothic" panose="020B0502020202020204" pitchFamily="34" charset="0"/>
              </a:rPr>
              <a:t>L’introduction de </a:t>
            </a:r>
            <a:r>
              <a:rPr lang="fr-FR" b="1" dirty="0">
                <a:latin typeface="Century Gothic" panose="020B0502020202020204" pitchFamily="34" charset="0"/>
              </a:rPr>
              <a:t>« nouveaux » concepts flous </a:t>
            </a:r>
            <a:r>
              <a:rPr lang="fr-FR" b="1" dirty="0" smtClean="0">
                <a:latin typeface="Century Gothic" panose="020B0502020202020204" pitchFamily="34" charset="0"/>
              </a:rPr>
              <a:t>sur les </a:t>
            </a:r>
            <a:r>
              <a:rPr lang="fr-FR" b="1" dirty="0">
                <a:latin typeface="Century Gothic" panose="020B0502020202020204" pitchFamily="34" charset="0"/>
              </a:rPr>
              <a:t>« profils » des publics</a:t>
            </a:r>
            <a:r>
              <a:rPr lang="fr-FR" dirty="0">
                <a:latin typeface="Century Gothic" panose="020B0502020202020204" pitchFamily="34" charset="0"/>
              </a:rPr>
              <a:t> </a:t>
            </a:r>
            <a:endParaRPr lang="fr-FR" dirty="0" smtClean="0">
              <a:latin typeface="Century Gothic" panose="020B0502020202020204" pitchFamily="34" charset="0"/>
            </a:endParaRPr>
          </a:p>
          <a:p>
            <a:pPr>
              <a:buFont typeface="Wingdings" panose="05000000000000000000" pitchFamily="2" charset="2"/>
              <a:buChar char="Ø"/>
            </a:pPr>
            <a:r>
              <a:rPr lang="fr-FR" b="1" dirty="0" smtClean="0">
                <a:latin typeface="Century Gothic" panose="020B0502020202020204" pitchFamily="34" charset="0"/>
              </a:rPr>
              <a:t>Des </a:t>
            </a:r>
            <a:r>
              <a:rPr lang="fr-FR" b="1" dirty="0">
                <a:latin typeface="Century Gothic" panose="020B0502020202020204" pitchFamily="34" charset="0"/>
              </a:rPr>
              <a:t>grilles d’analyse pour qualifier le niveau de fragilité des quartiers </a:t>
            </a:r>
            <a:r>
              <a:rPr lang="fr-FR" b="1" dirty="0" smtClean="0">
                <a:latin typeface="Century Gothic" panose="020B0502020202020204" pitchFamily="34" charset="0"/>
              </a:rPr>
              <a:t>s’appuyant sur </a:t>
            </a:r>
            <a:r>
              <a:rPr lang="fr-FR" b="1" dirty="0">
                <a:latin typeface="Century Gothic" panose="020B0502020202020204" pitchFamily="34" charset="0"/>
              </a:rPr>
              <a:t>des critères divers et variés </a:t>
            </a:r>
            <a:r>
              <a:rPr lang="fr-FR" dirty="0">
                <a:latin typeface="Century Gothic" panose="020B0502020202020204" pitchFamily="34" charset="0"/>
              </a:rPr>
              <a:t> </a:t>
            </a:r>
            <a:r>
              <a:rPr lang="fr-FR" dirty="0" smtClean="0">
                <a:latin typeface="Century Gothic" panose="020B0502020202020204" pitchFamily="34" charset="0"/>
              </a:rPr>
              <a:t>:</a:t>
            </a:r>
          </a:p>
          <a:p>
            <a:pPr>
              <a:buFont typeface="Wingdings" panose="05000000000000000000" pitchFamily="2" charset="2"/>
              <a:buChar char="Ø"/>
            </a:pPr>
            <a:r>
              <a:rPr lang="fr-FR" b="1" dirty="0" smtClean="0">
                <a:latin typeface="Century Gothic" panose="020B0502020202020204" pitchFamily="34" charset="0"/>
              </a:rPr>
              <a:t>Un </a:t>
            </a:r>
            <a:r>
              <a:rPr lang="fr-FR" b="1" dirty="0">
                <a:latin typeface="Century Gothic" panose="020B0502020202020204" pitchFamily="34" charset="0"/>
              </a:rPr>
              <a:t>« pouvoir communal » toujours très </a:t>
            </a:r>
            <a:r>
              <a:rPr lang="fr-FR" b="1" dirty="0" smtClean="0">
                <a:latin typeface="Century Gothic" panose="020B0502020202020204" pitchFamily="34" charset="0"/>
              </a:rPr>
              <a:t>présent</a:t>
            </a:r>
          </a:p>
          <a:p>
            <a:pPr>
              <a:buFont typeface="Wingdings" panose="05000000000000000000" pitchFamily="2" charset="2"/>
              <a:buChar char="Ø"/>
            </a:pPr>
            <a:endParaRPr lang="fr-FR" dirty="0" smtClean="0"/>
          </a:p>
        </p:txBody>
      </p:sp>
      <p:sp>
        <p:nvSpPr>
          <p:cNvPr id="2" name="Espace réservé du pied de page 1"/>
          <p:cNvSpPr>
            <a:spLocks noGrp="1"/>
          </p:cNvSpPr>
          <p:nvPr>
            <p:ph type="ftr" sz="quarter" idx="11"/>
          </p:nvPr>
        </p:nvSpPr>
        <p:spPr/>
        <p:txBody>
          <a:bodyPr/>
          <a:lstStyle/>
          <a:p>
            <a:r>
              <a:rPr lang="fr-FR" dirty="0" smtClean="0"/>
              <a:t>Les CIA : une opportunité pour concilier la mixité sociale et l’égalité de traitement ?</a:t>
            </a:r>
            <a:endParaRPr lang="fr-FR" dirty="0"/>
          </a:p>
        </p:txBody>
      </p:sp>
      <p:pic>
        <p:nvPicPr>
          <p:cNvPr id="6" name="Image 5"/>
          <p:cNvPicPr>
            <a:picLocks noChangeAspect="1"/>
          </p:cNvPicPr>
          <p:nvPr/>
        </p:nvPicPr>
        <p:blipFill>
          <a:blip r:embed="rId3"/>
          <a:stretch>
            <a:fillRect/>
          </a:stretch>
        </p:blipFill>
        <p:spPr>
          <a:xfrm>
            <a:off x="10662859" y="5313171"/>
            <a:ext cx="1263223" cy="1256441"/>
          </a:xfrm>
          <a:prstGeom prst="rect">
            <a:avLst/>
          </a:prstGeom>
        </p:spPr>
      </p:pic>
    </p:spTree>
    <p:extLst>
      <p:ext uri="{BB962C8B-B14F-4D97-AF65-F5344CB8AC3E}">
        <p14:creationId xmlns:p14="http://schemas.microsoft.com/office/powerpoint/2010/main" val="22779377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677333" y="609600"/>
            <a:ext cx="8932333" cy="1320800"/>
          </a:xfrm>
        </p:spPr>
        <p:txBody>
          <a:bodyPr>
            <a:normAutofit fontScale="90000"/>
          </a:bodyPr>
          <a:lstStyle/>
          <a:p>
            <a:r>
              <a:rPr lang="fr-FR" b="1" dirty="0">
                <a:solidFill>
                  <a:srgbClr val="B00077"/>
                </a:solidFill>
                <a:latin typeface="Quicksand Bold" pitchFamily="50" charset="0"/>
              </a:rPr>
              <a:t>Impacts sur la prise en compte de la question des discriminations </a:t>
            </a:r>
            <a:br>
              <a:rPr lang="fr-FR" b="1" dirty="0">
                <a:solidFill>
                  <a:srgbClr val="B00077"/>
                </a:solidFill>
                <a:latin typeface="Quicksand Bold" pitchFamily="50" charset="0"/>
              </a:rPr>
            </a:br>
            <a:endParaRPr lang="fr-FR" dirty="0">
              <a:solidFill>
                <a:srgbClr val="B00077"/>
              </a:solidFill>
              <a:latin typeface="Quicksand Bold" pitchFamily="50" charset="0"/>
            </a:endParaRPr>
          </a:p>
        </p:txBody>
      </p:sp>
      <p:sp>
        <p:nvSpPr>
          <p:cNvPr id="3" name="Espace réservé du contenu 2"/>
          <p:cNvSpPr>
            <a:spLocks noGrp="1"/>
          </p:cNvSpPr>
          <p:nvPr>
            <p:ph idx="1"/>
          </p:nvPr>
        </p:nvSpPr>
        <p:spPr/>
        <p:txBody>
          <a:bodyPr>
            <a:normAutofit/>
          </a:bodyPr>
          <a:lstStyle/>
          <a:p>
            <a:pPr>
              <a:buFont typeface="Wingdings" panose="05000000000000000000" pitchFamily="2" charset="2"/>
              <a:buChar char="Ø"/>
            </a:pPr>
            <a:r>
              <a:rPr lang="fr-FR" b="1" dirty="0" smtClean="0">
                <a:latin typeface="Century Gothic" panose="020B0502020202020204" pitchFamily="34" charset="0"/>
              </a:rPr>
              <a:t>Des </a:t>
            </a:r>
            <a:r>
              <a:rPr lang="fr-FR" b="1" dirty="0">
                <a:latin typeface="Century Gothic" panose="020B0502020202020204" pitchFamily="34" charset="0"/>
              </a:rPr>
              <a:t>dérogations explicites aux seuils imposés par la loi </a:t>
            </a:r>
            <a:r>
              <a:rPr lang="fr-FR" dirty="0">
                <a:latin typeface="Century Gothic" panose="020B0502020202020204" pitchFamily="34" charset="0"/>
              </a:rPr>
              <a:t>(stratégies de contournement) :</a:t>
            </a:r>
            <a:r>
              <a:rPr lang="fr-FR" i="1" dirty="0">
                <a:latin typeface="Century Gothic" panose="020B0502020202020204" pitchFamily="34" charset="0"/>
              </a:rPr>
              <a:t> </a:t>
            </a:r>
            <a:r>
              <a:rPr lang="fr-FR" i="1" dirty="0" smtClean="0">
                <a:latin typeface="Century Gothic" panose="020B0502020202020204" pitchFamily="34" charset="0"/>
              </a:rPr>
              <a:t>Ex </a:t>
            </a:r>
            <a:r>
              <a:rPr lang="fr-FR" i="1" dirty="0">
                <a:latin typeface="Century Gothic" panose="020B0502020202020204" pitchFamily="34" charset="0"/>
              </a:rPr>
              <a:t>: objectif d’atteindre le taux de 25% à l’horizon de 6 ans, voire à 21%.</a:t>
            </a:r>
          </a:p>
          <a:p>
            <a:pPr>
              <a:buFont typeface="Wingdings" panose="05000000000000000000" pitchFamily="2" charset="2"/>
              <a:buChar char="Ø"/>
            </a:pPr>
            <a:r>
              <a:rPr lang="fr-FR" dirty="0">
                <a:latin typeface="Century Gothic" panose="020B0502020202020204" pitchFamily="34" charset="0"/>
              </a:rPr>
              <a:t>Une </a:t>
            </a:r>
            <a:r>
              <a:rPr lang="fr-FR" b="1" dirty="0">
                <a:latin typeface="Century Gothic" panose="020B0502020202020204" pitchFamily="34" charset="0"/>
              </a:rPr>
              <a:t>demande de renforcement des moyens d’accompagnements </a:t>
            </a:r>
            <a:r>
              <a:rPr lang="fr-FR" dirty="0">
                <a:latin typeface="Century Gothic" panose="020B0502020202020204" pitchFamily="34" charset="0"/>
              </a:rPr>
              <a:t>pour les ménages amenés à vivre hors QPV afin </a:t>
            </a:r>
            <a:r>
              <a:rPr lang="fr-FR" dirty="0" smtClean="0">
                <a:latin typeface="Century Gothic" panose="020B0502020202020204" pitchFamily="34" charset="0"/>
              </a:rPr>
              <a:t>« de </a:t>
            </a:r>
            <a:r>
              <a:rPr lang="fr-FR" dirty="0">
                <a:latin typeface="Century Gothic" panose="020B0502020202020204" pitchFamily="34" charset="0"/>
              </a:rPr>
              <a:t>ne pas fragiliser les </a:t>
            </a:r>
            <a:r>
              <a:rPr lang="fr-FR" dirty="0" smtClean="0">
                <a:latin typeface="Century Gothic" panose="020B0502020202020204" pitchFamily="34" charset="0"/>
              </a:rPr>
              <a:t>résidences ».</a:t>
            </a:r>
            <a:r>
              <a:rPr lang="fr-FR" dirty="0">
                <a:latin typeface="Century Gothic" panose="020B0502020202020204" pitchFamily="34" charset="0"/>
              </a:rPr>
              <a:t> </a:t>
            </a:r>
            <a:r>
              <a:rPr lang="fr-FR" i="1" dirty="0" smtClean="0">
                <a:latin typeface="Century Gothic" panose="020B0502020202020204" pitchFamily="34" charset="0"/>
              </a:rPr>
              <a:t>Ex : hors </a:t>
            </a:r>
            <a:r>
              <a:rPr lang="fr-FR" i="1" dirty="0">
                <a:latin typeface="Century Gothic" panose="020B0502020202020204" pitchFamily="34" charset="0"/>
              </a:rPr>
              <a:t>QPV et </a:t>
            </a:r>
            <a:r>
              <a:rPr lang="fr-FR" i="1" dirty="0" smtClean="0">
                <a:latin typeface="Century Gothic" panose="020B0502020202020204" pitchFamily="34" charset="0"/>
              </a:rPr>
              <a:t>quartiers </a:t>
            </a:r>
            <a:r>
              <a:rPr lang="fr-FR" i="1" dirty="0">
                <a:latin typeface="Century Gothic" panose="020B0502020202020204" pitchFamily="34" charset="0"/>
              </a:rPr>
              <a:t>de veille active</a:t>
            </a:r>
          </a:p>
          <a:p>
            <a:pPr>
              <a:buFont typeface="Wingdings" panose="05000000000000000000" pitchFamily="2" charset="2"/>
              <a:buChar char="Ø"/>
            </a:pPr>
            <a:r>
              <a:rPr lang="fr-FR" dirty="0">
                <a:latin typeface="Century Gothic" panose="020B0502020202020204" pitchFamily="34" charset="0"/>
              </a:rPr>
              <a:t>Un besoin de consolider certains outils ou données avec parfois </a:t>
            </a:r>
            <a:r>
              <a:rPr lang="fr-FR" b="1" dirty="0" smtClean="0">
                <a:latin typeface="Century Gothic" panose="020B0502020202020204" pitchFamily="34" charset="0"/>
              </a:rPr>
              <a:t>une </a:t>
            </a:r>
            <a:r>
              <a:rPr lang="fr-FR" b="1" dirty="0">
                <a:latin typeface="Century Gothic" panose="020B0502020202020204" pitchFamily="34" charset="0"/>
              </a:rPr>
              <a:t>connaissance des attributions très parcellaire</a:t>
            </a:r>
          </a:p>
          <a:p>
            <a:pPr>
              <a:buFont typeface="Wingdings" panose="05000000000000000000" pitchFamily="2" charset="2"/>
              <a:buChar char="Ø"/>
            </a:pPr>
            <a:r>
              <a:rPr lang="fr-FR" dirty="0">
                <a:latin typeface="Century Gothic" panose="020B0502020202020204" pitchFamily="34" charset="0"/>
              </a:rPr>
              <a:t>Très </a:t>
            </a:r>
            <a:r>
              <a:rPr lang="fr-FR" b="1" dirty="0">
                <a:latin typeface="Century Gothic" panose="020B0502020202020204" pitchFamily="34" charset="0"/>
              </a:rPr>
              <a:t>peu de réflexions autour de la question des loyers et de leur modulation</a:t>
            </a:r>
          </a:p>
          <a:p>
            <a:pPr>
              <a:buFont typeface="Wingdings" panose="05000000000000000000" pitchFamily="2" charset="2"/>
              <a:buChar char="Ø"/>
            </a:pPr>
            <a:r>
              <a:rPr lang="fr-FR" b="1" dirty="0">
                <a:latin typeface="Century Gothic" panose="020B0502020202020204" pitchFamily="34" charset="0"/>
              </a:rPr>
              <a:t>Le parc privé : grand absent </a:t>
            </a:r>
            <a:r>
              <a:rPr lang="fr-FR" dirty="0">
                <a:latin typeface="Century Gothic" panose="020B0502020202020204" pitchFamily="34" charset="0"/>
              </a:rPr>
              <a:t>des documents stratégiques</a:t>
            </a:r>
          </a:p>
        </p:txBody>
      </p:sp>
      <p:sp>
        <p:nvSpPr>
          <p:cNvPr id="2" name="Espace réservé du pied de page 1"/>
          <p:cNvSpPr>
            <a:spLocks noGrp="1"/>
          </p:cNvSpPr>
          <p:nvPr>
            <p:ph type="ftr" sz="quarter" idx="11"/>
          </p:nvPr>
        </p:nvSpPr>
        <p:spPr/>
        <p:txBody>
          <a:bodyPr/>
          <a:lstStyle/>
          <a:p>
            <a:r>
              <a:rPr lang="fr-FR" smtClean="0"/>
              <a:t>Les CIA : une opportunité pour concilier la mixité sociale et l’égalité de traitement ?</a:t>
            </a:r>
            <a:endParaRPr lang="fr-FR"/>
          </a:p>
        </p:txBody>
      </p:sp>
      <p:pic>
        <p:nvPicPr>
          <p:cNvPr id="6" name="Image 5"/>
          <p:cNvPicPr>
            <a:picLocks noChangeAspect="1"/>
          </p:cNvPicPr>
          <p:nvPr/>
        </p:nvPicPr>
        <p:blipFill>
          <a:blip r:embed="rId3"/>
          <a:stretch>
            <a:fillRect/>
          </a:stretch>
        </p:blipFill>
        <p:spPr>
          <a:xfrm>
            <a:off x="10662859" y="5313171"/>
            <a:ext cx="1263223" cy="1256441"/>
          </a:xfrm>
          <a:prstGeom prst="rect">
            <a:avLst/>
          </a:prstGeom>
        </p:spPr>
      </p:pic>
    </p:spTree>
    <p:extLst>
      <p:ext uri="{BB962C8B-B14F-4D97-AF65-F5344CB8AC3E}">
        <p14:creationId xmlns:p14="http://schemas.microsoft.com/office/powerpoint/2010/main" val="298636757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677333" y="609600"/>
            <a:ext cx="8932333" cy="1320800"/>
          </a:xfrm>
        </p:spPr>
        <p:txBody>
          <a:bodyPr>
            <a:normAutofit/>
          </a:bodyPr>
          <a:lstStyle/>
          <a:p>
            <a:pPr marL="0" indent="0"/>
            <a:r>
              <a:rPr lang="fr-FR" b="1" dirty="0">
                <a:solidFill>
                  <a:srgbClr val="B00077"/>
                </a:solidFill>
                <a:latin typeface="Quicksand Bold" pitchFamily="50" charset="0"/>
              </a:rPr>
              <a:t>Quelques pratiques </a:t>
            </a:r>
            <a:r>
              <a:rPr lang="fr-FR" b="1" dirty="0" smtClean="0">
                <a:solidFill>
                  <a:srgbClr val="B00077"/>
                </a:solidFill>
                <a:latin typeface="Quicksand Bold" pitchFamily="50" charset="0"/>
              </a:rPr>
              <a:t>« inspirantes » : </a:t>
            </a:r>
            <a:endParaRPr lang="fr-FR" b="1" dirty="0">
              <a:solidFill>
                <a:srgbClr val="B00077"/>
              </a:solidFill>
              <a:latin typeface="Quicksand Bold" pitchFamily="50" charset="0"/>
            </a:endParaRPr>
          </a:p>
        </p:txBody>
      </p:sp>
      <p:sp>
        <p:nvSpPr>
          <p:cNvPr id="3" name="Espace réservé du contenu 2"/>
          <p:cNvSpPr>
            <a:spLocks noGrp="1"/>
          </p:cNvSpPr>
          <p:nvPr>
            <p:ph idx="1"/>
          </p:nvPr>
        </p:nvSpPr>
        <p:spPr>
          <a:xfrm>
            <a:off x="677333" y="1739484"/>
            <a:ext cx="8596668" cy="3880773"/>
          </a:xfrm>
        </p:spPr>
        <p:txBody>
          <a:bodyPr>
            <a:normAutofit/>
          </a:bodyPr>
          <a:lstStyle/>
          <a:p>
            <a:pPr>
              <a:buFont typeface="Wingdings" panose="05000000000000000000" pitchFamily="2" charset="2"/>
              <a:buChar char="Ø"/>
            </a:pPr>
            <a:r>
              <a:rPr lang="fr-FR" dirty="0" smtClean="0">
                <a:latin typeface="Century Gothic" panose="020B0502020202020204" pitchFamily="34" charset="0"/>
              </a:rPr>
              <a:t>Privilégier, </a:t>
            </a:r>
            <a:r>
              <a:rPr lang="fr-FR" dirty="0">
                <a:latin typeface="Century Gothic" panose="020B0502020202020204" pitchFamily="34" charset="0"/>
              </a:rPr>
              <a:t>pour effectuer son diagnostic, </a:t>
            </a:r>
            <a:r>
              <a:rPr lang="fr-FR" b="1" dirty="0">
                <a:latin typeface="Century Gothic" panose="020B0502020202020204" pitchFamily="34" charset="0"/>
              </a:rPr>
              <a:t>l’observation </a:t>
            </a:r>
            <a:r>
              <a:rPr lang="fr-FR" b="1" dirty="0" smtClean="0">
                <a:latin typeface="Century Gothic" panose="020B0502020202020204" pitchFamily="34" charset="0"/>
              </a:rPr>
              <a:t>des secteurs </a:t>
            </a:r>
            <a:r>
              <a:rPr lang="fr-FR" b="1" dirty="0">
                <a:latin typeface="Century Gothic" panose="020B0502020202020204" pitchFamily="34" charset="0"/>
              </a:rPr>
              <a:t>considérés comme attractifs par les demandeurs de logements sociaux </a:t>
            </a:r>
            <a:r>
              <a:rPr lang="fr-FR" dirty="0">
                <a:latin typeface="Century Gothic" panose="020B0502020202020204" pitchFamily="34" charset="0"/>
              </a:rPr>
              <a:t>(l’Euro-Métropole de </a:t>
            </a:r>
            <a:r>
              <a:rPr lang="fr-FR" dirty="0" smtClean="0">
                <a:latin typeface="Century Gothic" panose="020B0502020202020204" pitchFamily="34" charset="0"/>
              </a:rPr>
              <a:t>Strasbourg)</a:t>
            </a:r>
          </a:p>
          <a:p>
            <a:pPr>
              <a:buFont typeface="Wingdings" panose="05000000000000000000" pitchFamily="2" charset="2"/>
              <a:buChar char="Ø"/>
            </a:pPr>
            <a:r>
              <a:rPr lang="fr-FR" b="1" dirty="0" smtClean="0">
                <a:latin typeface="Century Gothic" panose="020B0502020202020204" pitchFamily="34" charset="0"/>
              </a:rPr>
              <a:t>Viser l’accueil </a:t>
            </a:r>
            <a:r>
              <a:rPr lang="fr-FR" b="1" dirty="0">
                <a:latin typeface="Century Gothic" panose="020B0502020202020204" pitchFamily="34" charset="0"/>
              </a:rPr>
              <a:t>des ménages sous le seuil de </a:t>
            </a:r>
            <a:r>
              <a:rPr lang="fr-FR" b="1" dirty="0" smtClean="0">
                <a:latin typeface="Century Gothic" panose="020B0502020202020204" pitchFamily="34" charset="0"/>
              </a:rPr>
              <a:t>bas revenu </a:t>
            </a:r>
            <a:r>
              <a:rPr lang="fr-FR" b="1" dirty="0">
                <a:latin typeface="Century Gothic" panose="020B0502020202020204" pitchFamily="34" charset="0"/>
              </a:rPr>
              <a:t>à proportion comparable à leur représentation au sein des </a:t>
            </a:r>
            <a:r>
              <a:rPr lang="fr-FR" b="1" dirty="0" smtClean="0">
                <a:latin typeface="Century Gothic" panose="020B0502020202020204" pitchFamily="34" charset="0"/>
              </a:rPr>
              <a:t>demandes </a:t>
            </a:r>
            <a:r>
              <a:rPr lang="fr-FR" b="1" dirty="0">
                <a:latin typeface="Century Gothic" panose="020B0502020202020204" pitchFamily="34" charset="0"/>
              </a:rPr>
              <a:t>de logements </a:t>
            </a:r>
            <a:r>
              <a:rPr lang="fr-FR" dirty="0">
                <a:latin typeface="Century Gothic" panose="020B0502020202020204" pitchFamily="34" charset="0"/>
              </a:rPr>
              <a:t>(Communauté d’Agglomération </a:t>
            </a:r>
            <a:r>
              <a:rPr lang="fr-FR" dirty="0" smtClean="0">
                <a:latin typeface="Century Gothic" panose="020B0502020202020204" pitchFamily="34" charset="0"/>
              </a:rPr>
              <a:t>du </a:t>
            </a:r>
            <a:r>
              <a:rPr lang="fr-FR" dirty="0" err="1" smtClean="0">
                <a:latin typeface="Century Gothic" panose="020B0502020202020204" pitchFamily="34" charset="0"/>
              </a:rPr>
              <a:t>Douaisis</a:t>
            </a:r>
            <a:r>
              <a:rPr lang="fr-FR" dirty="0" smtClean="0">
                <a:latin typeface="Century Gothic" panose="020B0502020202020204" pitchFamily="34" charset="0"/>
              </a:rPr>
              <a:t>)</a:t>
            </a:r>
          </a:p>
          <a:p>
            <a:pPr>
              <a:buFont typeface="Wingdings" panose="05000000000000000000" pitchFamily="2" charset="2"/>
              <a:buChar char="Ø"/>
            </a:pPr>
            <a:r>
              <a:rPr lang="fr-FR" b="1" dirty="0" smtClean="0">
                <a:latin typeface="Century Gothic" panose="020B0502020202020204" pitchFamily="34" charset="0"/>
              </a:rPr>
              <a:t>Intégrer dans la CIA les enjeux de </a:t>
            </a:r>
            <a:r>
              <a:rPr lang="fr-FR" b="1" dirty="0">
                <a:latin typeface="Century Gothic" panose="020B0502020202020204" pitchFamily="34" charset="0"/>
              </a:rPr>
              <a:t>captation d’offre </a:t>
            </a:r>
            <a:r>
              <a:rPr lang="fr-FR" b="1" dirty="0" smtClean="0">
                <a:latin typeface="Century Gothic" panose="020B0502020202020204" pitchFamily="34" charset="0"/>
              </a:rPr>
              <a:t>dans le </a:t>
            </a:r>
            <a:r>
              <a:rPr lang="fr-FR" b="1" dirty="0">
                <a:latin typeface="Century Gothic" panose="020B0502020202020204" pitchFamily="34" charset="0"/>
              </a:rPr>
              <a:t>parc </a:t>
            </a:r>
            <a:r>
              <a:rPr lang="fr-FR" b="1" dirty="0" smtClean="0">
                <a:latin typeface="Century Gothic" panose="020B0502020202020204" pitchFamily="34" charset="0"/>
              </a:rPr>
              <a:t>privé </a:t>
            </a:r>
            <a:r>
              <a:rPr lang="fr-FR" dirty="0" smtClean="0">
                <a:latin typeface="Century Gothic" panose="020B0502020202020204" pitchFamily="34" charset="0"/>
              </a:rPr>
              <a:t>et dans l’atteinte des objectifs de </a:t>
            </a:r>
            <a:r>
              <a:rPr lang="fr-FR" dirty="0">
                <a:latin typeface="Century Gothic" panose="020B0502020202020204" pitchFamily="34" charset="0"/>
              </a:rPr>
              <a:t>répartition (Métropole de </a:t>
            </a:r>
            <a:r>
              <a:rPr lang="fr-FR" dirty="0" smtClean="0">
                <a:latin typeface="Century Gothic" panose="020B0502020202020204" pitchFamily="34" charset="0"/>
              </a:rPr>
              <a:t>Grenoble)</a:t>
            </a:r>
          </a:p>
          <a:p>
            <a:pPr>
              <a:buFont typeface="Wingdings" panose="05000000000000000000" pitchFamily="2" charset="2"/>
              <a:buChar char="Ø"/>
            </a:pPr>
            <a:r>
              <a:rPr lang="fr-FR" b="1" dirty="0" smtClean="0">
                <a:latin typeface="Century Gothic" panose="020B0502020202020204" pitchFamily="34" charset="0"/>
              </a:rPr>
              <a:t>Former </a:t>
            </a:r>
            <a:r>
              <a:rPr lang="fr-FR" dirty="0">
                <a:latin typeface="Century Gothic" panose="020B0502020202020204" pitchFamily="34" charset="0"/>
              </a:rPr>
              <a:t>les acteurs </a:t>
            </a:r>
            <a:r>
              <a:rPr lang="fr-FR" b="1" dirty="0" smtClean="0">
                <a:latin typeface="Century Gothic" panose="020B0502020202020204" pitchFamily="34" charset="0"/>
              </a:rPr>
              <a:t>aux </a:t>
            </a:r>
            <a:r>
              <a:rPr lang="fr-FR" b="1" dirty="0">
                <a:latin typeface="Century Gothic" panose="020B0502020202020204" pitchFamily="34" charset="0"/>
              </a:rPr>
              <a:t>questions de prévention des discriminations </a:t>
            </a:r>
            <a:r>
              <a:rPr lang="fr-FR" b="1" dirty="0" smtClean="0">
                <a:latin typeface="Century Gothic" panose="020B0502020202020204" pitchFamily="34" charset="0"/>
              </a:rPr>
              <a:t>dans le </a:t>
            </a:r>
            <a:r>
              <a:rPr lang="fr-FR" b="1" dirty="0">
                <a:latin typeface="Century Gothic" panose="020B0502020202020204" pitchFamily="34" charset="0"/>
              </a:rPr>
              <a:t>logement </a:t>
            </a:r>
            <a:r>
              <a:rPr lang="fr-FR" dirty="0" smtClean="0">
                <a:latin typeface="Century Gothic" panose="020B0502020202020204" pitchFamily="34" charset="0"/>
              </a:rPr>
              <a:t>et </a:t>
            </a:r>
            <a:r>
              <a:rPr lang="fr-FR" dirty="0">
                <a:latin typeface="Century Gothic" panose="020B0502020202020204" pitchFamily="34" charset="0"/>
              </a:rPr>
              <a:t>affirmer l’aspect non discriminatoire des critères de cotation en cours d’élaboration (Hauts-de-France)</a:t>
            </a:r>
          </a:p>
          <a:p>
            <a:pPr>
              <a:buFontTx/>
              <a:buChar char="-"/>
            </a:pPr>
            <a:endParaRPr lang="fr-FR" dirty="0" smtClean="0"/>
          </a:p>
        </p:txBody>
      </p:sp>
      <p:sp>
        <p:nvSpPr>
          <p:cNvPr id="2" name="Espace réservé du pied de page 1"/>
          <p:cNvSpPr>
            <a:spLocks noGrp="1"/>
          </p:cNvSpPr>
          <p:nvPr>
            <p:ph type="ftr" sz="quarter" idx="11"/>
          </p:nvPr>
        </p:nvSpPr>
        <p:spPr/>
        <p:txBody>
          <a:bodyPr/>
          <a:lstStyle/>
          <a:p>
            <a:r>
              <a:rPr lang="fr-FR" smtClean="0"/>
              <a:t>Les CIA : une opportunité pour concilier la mixité sociale et l’égalité de traitement ?</a:t>
            </a:r>
            <a:endParaRPr lang="fr-FR"/>
          </a:p>
        </p:txBody>
      </p:sp>
      <p:pic>
        <p:nvPicPr>
          <p:cNvPr id="6" name="Image 5"/>
          <p:cNvPicPr>
            <a:picLocks noChangeAspect="1"/>
          </p:cNvPicPr>
          <p:nvPr/>
        </p:nvPicPr>
        <p:blipFill>
          <a:blip r:embed="rId3"/>
          <a:stretch>
            <a:fillRect/>
          </a:stretch>
        </p:blipFill>
        <p:spPr>
          <a:xfrm>
            <a:off x="10662859" y="5313171"/>
            <a:ext cx="1263223" cy="1256441"/>
          </a:xfrm>
          <a:prstGeom prst="rect">
            <a:avLst/>
          </a:prstGeom>
        </p:spPr>
      </p:pic>
    </p:spTree>
    <p:extLst>
      <p:ext uri="{BB962C8B-B14F-4D97-AF65-F5344CB8AC3E}">
        <p14:creationId xmlns:p14="http://schemas.microsoft.com/office/powerpoint/2010/main" val="2751562235"/>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677333" y="609600"/>
            <a:ext cx="8932333" cy="1320800"/>
          </a:xfrm>
        </p:spPr>
        <p:txBody>
          <a:bodyPr>
            <a:normAutofit/>
          </a:bodyPr>
          <a:lstStyle/>
          <a:p>
            <a:r>
              <a:rPr lang="fr-FR" b="1" dirty="0">
                <a:solidFill>
                  <a:srgbClr val="B00077"/>
                </a:solidFill>
                <a:latin typeface="Quicksand Bold" pitchFamily="50" charset="0"/>
              </a:rPr>
              <a:t>Enseignements pour une pratique non discriminatoire (bilan très provisoire)</a:t>
            </a:r>
            <a:endParaRPr lang="fr-FR" dirty="0">
              <a:solidFill>
                <a:srgbClr val="B00077"/>
              </a:solidFill>
              <a:latin typeface="Quicksand Bold" pitchFamily="50" charset="0"/>
            </a:endParaRPr>
          </a:p>
        </p:txBody>
      </p:sp>
      <p:sp>
        <p:nvSpPr>
          <p:cNvPr id="3" name="Espace réservé du contenu 2"/>
          <p:cNvSpPr>
            <a:spLocks noGrp="1"/>
          </p:cNvSpPr>
          <p:nvPr>
            <p:ph idx="1"/>
          </p:nvPr>
        </p:nvSpPr>
        <p:spPr/>
        <p:txBody>
          <a:bodyPr>
            <a:normAutofit/>
          </a:bodyPr>
          <a:lstStyle/>
          <a:p>
            <a:pPr marL="0" indent="0">
              <a:buNone/>
            </a:pPr>
            <a:r>
              <a:rPr lang="fr-FR" sz="2000" b="1" dirty="0" smtClean="0">
                <a:latin typeface="Century Gothic" panose="020B0502020202020204" pitchFamily="34" charset="0"/>
              </a:rPr>
              <a:t>Les éléments de cadrage : </a:t>
            </a:r>
          </a:p>
          <a:p>
            <a:pPr>
              <a:buFont typeface="Wingdings" panose="05000000000000000000" pitchFamily="2" charset="2"/>
              <a:buChar char="Ø"/>
            </a:pPr>
            <a:r>
              <a:rPr lang="fr-FR" b="1" dirty="0">
                <a:latin typeface="Century Gothic" panose="020B0502020202020204" pitchFamily="34" charset="0"/>
              </a:rPr>
              <a:t>Une fois de plus, la mobilisation du concept de mixité sociale crée les mêmes effets négatifs que par le passé </a:t>
            </a:r>
            <a:r>
              <a:rPr lang="fr-FR" dirty="0">
                <a:latin typeface="Century Gothic" panose="020B0502020202020204" pitchFamily="34" charset="0"/>
              </a:rPr>
              <a:t>: risque de limiter, pour les ménages les plus pauvres, l’accès au parc de logements existants et adaptés à leurs ressources en QPV sans leur créer de nouvelles opportunités en </a:t>
            </a:r>
            <a:r>
              <a:rPr lang="fr-FR" dirty="0" smtClean="0">
                <a:latin typeface="Century Gothic" panose="020B0502020202020204" pitchFamily="34" charset="0"/>
              </a:rPr>
              <a:t>dehors</a:t>
            </a:r>
          </a:p>
          <a:p>
            <a:pPr marL="0" indent="0">
              <a:buNone/>
            </a:pPr>
            <a:endParaRPr lang="fr-FR" dirty="0">
              <a:latin typeface="Century Gothic" panose="020B0502020202020204" pitchFamily="34" charset="0"/>
            </a:endParaRPr>
          </a:p>
          <a:p>
            <a:pPr>
              <a:buFont typeface="Wingdings" panose="05000000000000000000" pitchFamily="2" charset="2"/>
              <a:buChar char="Ø"/>
            </a:pPr>
            <a:r>
              <a:rPr lang="fr-FR" b="1" dirty="0">
                <a:latin typeface="Century Gothic" panose="020B0502020202020204" pitchFamily="34" charset="0"/>
              </a:rPr>
              <a:t>Quand l’enjeu de lutter contre les discriminations n’est pas explicité dans les textes et posé de manière centrale dans les orientations nationales, il est absent de sa déclinaison territoriale et opérationnelle</a:t>
            </a:r>
          </a:p>
          <a:p>
            <a:pPr>
              <a:buFont typeface="Wingdings" panose="05000000000000000000" pitchFamily="2" charset="2"/>
              <a:buChar char="Ø"/>
            </a:pPr>
            <a:endParaRPr lang="fr-FR" b="1" dirty="0"/>
          </a:p>
          <a:p>
            <a:pPr>
              <a:buFont typeface="Wingdings" panose="05000000000000000000" pitchFamily="2" charset="2"/>
              <a:buChar char="Ø"/>
            </a:pPr>
            <a:endParaRPr lang="fr-FR" b="1" dirty="0" smtClean="0"/>
          </a:p>
          <a:p>
            <a:pPr>
              <a:buFont typeface="Wingdings" panose="05000000000000000000" pitchFamily="2" charset="2"/>
              <a:buChar char="Ø"/>
            </a:pPr>
            <a:endParaRPr lang="fr-FR" b="1" dirty="0" smtClean="0"/>
          </a:p>
        </p:txBody>
      </p:sp>
      <p:sp>
        <p:nvSpPr>
          <p:cNvPr id="2" name="Espace réservé du pied de page 1"/>
          <p:cNvSpPr>
            <a:spLocks noGrp="1"/>
          </p:cNvSpPr>
          <p:nvPr>
            <p:ph type="ftr" sz="quarter" idx="11"/>
          </p:nvPr>
        </p:nvSpPr>
        <p:spPr/>
        <p:txBody>
          <a:bodyPr/>
          <a:lstStyle/>
          <a:p>
            <a:r>
              <a:rPr lang="fr-FR" smtClean="0"/>
              <a:t>Les CIA : une opportunité pour concilier la mixité sociale et l’égalité de traitement ?</a:t>
            </a:r>
            <a:endParaRPr lang="fr-FR"/>
          </a:p>
        </p:txBody>
      </p:sp>
      <p:pic>
        <p:nvPicPr>
          <p:cNvPr id="6" name="Image 5"/>
          <p:cNvPicPr>
            <a:picLocks noChangeAspect="1"/>
          </p:cNvPicPr>
          <p:nvPr/>
        </p:nvPicPr>
        <p:blipFill>
          <a:blip r:embed="rId3"/>
          <a:stretch>
            <a:fillRect/>
          </a:stretch>
        </p:blipFill>
        <p:spPr>
          <a:xfrm>
            <a:off x="10662859" y="5313171"/>
            <a:ext cx="1263223" cy="1256441"/>
          </a:xfrm>
          <a:prstGeom prst="rect">
            <a:avLst/>
          </a:prstGeom>
        </p:spPr>
      </p:pic>
    </p:spTree>
    <p:extLst>
      <p:ext uri="{BB962C8B-B14F-4D97-AF65-F5344CB8AC3E}">
        <p14:creationId xmlns:p14="http://schemas.microsoft.com/office/powerpoint/2010/main" val="27850958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677333" y="609600"/>
            <a:ext cx="8932333" cy="1320800"/>
          </a:xfrm>
        </p:spPr>
        <p:txBody>
          <a:bodyPr>
            <a:normAutofit/>
          </a:bodyPr>
          <a:lstStyle/>
          <a:p>
            <a:r>
              <a:rPr lang="fr-FR" b="1" dirty="0" smtClean="0">
                <a:solidFill>
                  <a:srgbClr val="B00077"/>
                </a:solidFill>
                <a:latin typeface="Quicksand Bold" pitchFamily="50" charset="0"/>
              </a:rPr>
              <a:t>Enseignements pour une pratique non discriminatoire (bilan très provisoire) </a:t>
            </a:r>
            <a:endParaRPr lang="fr-FR" b="1" dirty="0">
              <a:solidFill>
                <a:srgbClr val="B00077"/>
              </a:solidFill>
              <a:latin typeface="Quicksand Bold" pitchFamily="50" charset="0"/>
            </a:endParaRPr>
          </a:p>
        </p:txBody>
      </p:sp>
      <p:sp>
        <p:nvSpPr>
          <p:cNvPr id="3" name="Espace réservé du contenu 2"/>
          <p:cNvSpPr>
            <a:spLocks noGrp="1"/>
          </p:cNvSpPr>
          <p:nvPr>
            <p:ph idx="1"/>
          </p:nvPr>
        </p:nvSpPr>
        <p:spPr>
          <a:xfrm>
            <a:off x="677333" y="2060618"/>
            <a:ext cx="8596668" cy="3880773"/>
          </a:xfrm>
        </p:spPr>
        <p:txBody>
          <a:bodyPr>
            <a:normAutofit fontScale="70000" lnSpcReduction="20000"/>
          </a:bodyPr>
          <a:lstStyle/>
          <a:p>
            <a:pPr marL="0" indent="0">
              <a:buNone/>
            </a:pPr>
            <a:r>
              <a:rPr lang="fr-FR" sz="2400" b="1" dirty="0" smtClean="0">
                <a:latin typeface="Century Gothic" panose="020B0502020202020204" pitchFamily="34" charset="0"/>
              </a:rPr>
              <a:t>L’essaimage de pratiques repérées </a:t>
            </a:r>
            <a:r>
              <a:rPr lang="fr-FR" sz="2400" dirty="0" smtClean="0">
                <a:latin typeface="Century Gothic" panose="020B0502020202020204" pitchFamily="34" charset="0"/>
              </a:rPr>
              <a:t>: </a:t>
            </a:r>
          </a:p>
          <a:p>
            <a:pPr>
              <a:buFont typeface="Wingdings" panose="05000000000000000000" pitchFamily="2" charset="2"/>
              <a:buChar char="Ø"/>
            </a:pPr>
            <a:r>
              <a:rPr lang="fr-FR" sz="2400" dirty="0" smtClean="0">
                <a:latin typeface="Century Gothic" panose="020B0502020202020204" pitchFamily="34" charset="0"/>
              </a:rPr>
              <a:t>Avoir </a:t>
            </a:r>
            <a:r>
              <a:rPr lang="fr-FR" sz="2400" b="1" dirty="0" smtClean="0">
                <a:latin typeface="Century Gothic" panose="020B0502020202020204" pitchFamily="34" charset="0"/>
              </a:rPr>
              <a:t>une approche plus globale </a:t>
            </a:r>
            <a:r>
              <a:rPr lang="fr-FR" sz="2400" dirty="0" smtClean="0">
                <a:latin typeface="Century Gothic" panose="020B0502020202020204" pitchFamily="34" charset="0"/>
              </a:rPr>
              <a:t>des facteurs de ségrégation (emploi, offre éducative, mobilité…), </a:t>
            </a:r>
          </a:p>
          <a:p>
            <a:pPr>
              <a:buFont typeface="Wingdings" panose="05000000000000000000" pitchFamily="2" charset="2"/>
              <a:buChar char="Ø"/>
            </a:pPr>
            <a:r>
              <a:rPr lang="fr-FR" sz="2400" b="1" dirty="0" smtClean="0">
                <a:latin typeface="Century Gothic" panose="020B0502020202020204" pitchFamily="34" charset="0"/>
              </a:rPr>
              <a:t>Intégrer les différents secteurs de la ville</a:t>
            </a:r>
            <a:r>
              <a:rPr lang="fr-FR" sz="2400" dirty="0" smtClean="0">
                <a:latin typeface="Century Gothic" panose="020B0502020202020204" pitchFamily="34" charset="0"/>
              </a:rPr>
              <a:t>, dont ceux du parc privé et </a:t>
            </a:r>
            <a:r>
              <a:rPr lang="fr-FR" sz="2400" b="1" dirty="0" smtClean="0">
                <a:latin typeface="Century Gothic" panose="020B0502020202020204" pitchFamily="34" charset="0"/>
              </a:rPr>
              <a:t>travailler à la question de la production de logements abordables aux catégories populaires en dehors des QPV ;</a:t>
            </a:r>
          </a:p>
          <a:p>
            <a:pPr>
              <a:buFont typeface="Wingdings" panose="05000000000000000000" pitchFamily="2" charset="2"/>
              <a:buChar char="Ø"/>
            </a:pPr>
            <a:r>
              <a:rPr lang="fr-FR" sz="2400" b="1" dirty="0" smtClean="0">
                <a:latin typeface="Century Gothic" panose="020B0502020202020204" pitchFamily="34" charset="0"/>
              </a:rPr>
              <a:t>Se doter de critères objectivés et non discriminatoires </a:t>
            </a:r>
            <a:r>
              <a:rPr lang="fr-FR" sz="2400" dirty="0" smtClean="0">
                <a:latin typeface="Century Gothic" panose="020B0502020202020204" pitchFamily="34" charset="0"/>
              </a:rPr>
              <a:t>dans la qualification des indices de fragilités;</a:t>
            </a:r>
          </a:p>
          <a:p>
            <a:pPr>
              <a:buFont typeface="Wingdings" panose="05000000000000000000" pitchFamily="2" charset="2"/>
              <a:buChar char="Ø"/>
            </a:pPr>
            <a:r>
              <a:rPr lang="fr-FR" sz="2400" b="1" dirty="0" smtClean="0">
                <a:latin typeface="Century Gothic" panose="020B0502020202020204" pitchFamily="34" charset="0"/>
              </a:rPr>
              <a:t>S’appuyer sur la perception et les souhaits des ménages </a:t>
            </a:r>
            <a:r>
              <a:rPr lang="fr-FR" sz="2400" dirty="0" smtClean="0">
                <a:latin typeface="Century Gothic" panose="020B0502020202020204" pitchFamily="34" charset="0"/>
              </a:rPr>
              <a:t>afin de qualifier le niveau d’attractivité d’un territoire</a:t>
            </a:r>
          </a:p>
          <a:p>
            <a:pPr>
              <a:buFont typeface="Wingdings" panose="05000000000000000000" pitchFamily="2" charset="2"/>
              <a:buChar char="Ø"/>
            </a:pPr>
            <a:r>
              <a:rPr lang="fr-FR" sz="2400" dirty="0" smtClean="0">
                <a:latin typeface="Century Gothic" panose="020B0502020202020204" pitchFamily="34" charset="0"/>
              </a:rPr>
              <a:t>Mettre en place des </a:t>
            </a:r>
            <a:r>
              <a:rPr lang="fr-FR" sz="2400" b="1" dirty="0" smtClean="0">
                <a:latin typeface="Century Gothic" panose="020B0502020202020204" pitchFamily="34" charset="0"/>
              </a:rPr>
              <a:t>formations visant à prévenir le risque de discrimination</a:t>
            </a:r>
          </a:p>
          <a:p>
            <a:pPr>
              <a:buFont typeface="Wingdings" panose="05000000000000000000" pitchFamily="2" charset="2"/>
              <a:buChar char="Ø"/>
            </a:pPr>
            <a:r>
              <a:rPr lang="fr-FR" sz="2400" b="1" dirty="0" smtClean="0">
                <a:latin typeface="Century Gothic" panose="020B0502020202020204" pitchFamily="34" charset="0"/>
              </a:rPr>
              <a:t>Saisir l’opportunité de la mise en place des </a:t>
            </a:r>
            <a:r>
              <a:rPr lang="fr-FR" sz="2400" b="1" dirty="0" smtClean="0">
                <a:latin typeface="Century Gothic" panose="020B0502020202020204" pitchFamily="34" charset="0"/>
              </a:rPr>
              <a:t>cotations </a:t>
            </a:r>
            <a:r>
              <a:rPr lang="fr-FR" sz="2400" dirty="0" smtClean="0">
                <a:latin typeface="Century Gothic" panose="020B0502020202020204" pitchFamily="34" charset="0"/>
              </a:rPr>
              <a:t>de la demande pour faire </a:t>
            </a:r>
            <a:r>
              <a:rPr lang="fr-FR" sz="2400" dirty="0" smtClean="0">
                <a:latin typeface="Century Gothic" panose="020B0502020202020204" pitchFamily="34" charset="0"/>
              </a:rPr>
              <a:t>avancer </a:t>
            </a:r>
            <a:r>
              <a:rPr lang="fr-FR" sz="2400" dirty="0" smtClean="0">
                <a:latin typeface="Century Gothic" panose="020B0502020202020204" pitchFamily="34" charset="0"/>
              </a:rPr>
              <a:t>la question de l’égalité de traitement</a:t>
            </a:r>
          </a:p>
          <a:p>
            <a:pPr>
              <a:buFont typeface="Wingdings" panose="05000000000000000000" pitchFamily="2" charset="2"/>
              <a:buChar char="Ø"/>
            </a:pPr>
            <a:endParaRPr lang="fr-FR" dirty="0" smtClean="0">
              <a:latin typeface="Quicksand Bold" pitchFamily="50" charset="0"/>
            </a:endParaRPr>
          </a:p>
        </p:txBody>
      </p:sp>
      <p:sp>
        <p:nvSpPr>
          <p:cNvPr id="2" name="Espace réservé du pied de page 1"/>
          <p:cNvSpPr>
            <a:spLocks noGrp="1"/>
          </p:cNvSpPr>
          <p:nvPr>
            <p:ph type="ftr" sz="quarter" idx="11"/>
          </p:nvPr>
        </p:nvSpPr>
        <p:spPr/>
        <p:txBody>
          <a:bodyPr/>
          <a:lstStyle/>
          <a:p>
            <a:r>
              <a:rPr lang="fr-FR" smtClean="0"/>
              <a:t>Les CIA : une opportunité pour concilier la mixité sociale et l’égalité de traitement ?</a:t>
            </a:r>
            <a:endParaRPr lang="fr-FR"/>
          </a:p>
        </p:txBody>
      </p:sp>
      <p:pic>
        <p:nvPicPr>
          <p:cNvPr id="6" name="Image 5"/>
          <p:cNvPicPr>
            <a:picLocks noChangeAspect="1"/>
          </p:cNvPicPr>
          <p:nvPr/>
        </p:nvPicPr>
        <p:blipFill>
          <a:blip r:embed="rId3"/>
          <a:stretch>
            <a:fillRect/>
          </a:stretch>
        </p:blipFill>
        <p:spPr>
          <a:xfrm>
            <a:off x="10662859" y="5313171"/>
            <a:ext cx="1263223" cy="1256441"/>
          </a:xfrm>
          <a:prstGeom prst="rect">
            <a:avLst/>
          </a:prstGeom>
        </p:spPr>
      </p:pic>
    </p:spTree>
    <p:extLst>
      <p:ext uri="{BB962C8B-B14F-4D97-AF65-F5344CB8AC3E}">
        <p14:creationId xmlns:p14="http://schemas.microsoft.com/office/powerpoint/2010/main" val="4217194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re 3"/>
          <p:cNvSpPr>
            <a:spLocks noGrp="1"/>
          </p:cNvSpPr>
          <p:nvPr>
            <p:ph type="title"/>
          </p:nvPr>
        </p:nvSpPr>
        <p:spPr>
          <a:xfrm>
            <a:off x="677333" y="609600"/>
            <a:ext cx="8932333" cy="1320800"/>
          </a:xfrm>
        </p:spPr>
        <p:txBody>
          <a:bodyPr>
            <a:normAutofit/>
          </a:bodyPr>
          <a:lstStyle/>
          <a:p>
            <a:r>
              <a:rPr lang="fr-FR" b="1" dirty="0">
                <a:solidFill>
                  <a:srgbClr val="B00077"/>
                </a:solidFill>
                <a:latin typeface="Quicksand Bold" pitchFamily="50" charset="0"/>
              </a:rPr>
              <a:t>Enseignements pour une pratique non discriminatoire (bilan très provisoire) </a:t>
            </a:r>
            <a:endParaRPr lang="fr-FR" dirty="0">
              <a:solidFill>
                <a:srgbClr val="B00077"/>
              </a:solidFill>
              <a:latin typeface="Quicksand Bold" pitchFamily="50" charset="0"/>
            </a:endParaRPr>
          </a:p>
        </p:txBody>
      </p:sp>
      <p:sp>
        <p:nvSpPr>
          <p:cNvPr id="3" name="Espace réservé du contenu 2"/>
          <p:cNvSpPr>
            <a:spLocks noGrp="1"/>
          </p:cNvSpPr>
          <p:nvPr>
            <p:ph idx="1"/>
          </p:nvPr>
        </p:nvSpPr>
        <p:spPr/>
        <p:txBody>
          <a:bodyPr>
            <a:normAutofit/>
          </a:bodyPr>
          <a:lstStyle/>
          <a:p>
            <a:pPr marL="0" indent="0">
              <a:buNone/>
            </a:pPr>
            <a:r>
              <a:rPr lang="fr-FR" b="1" dirty="0" smtClean="0">
                <a:latin typeface="Quicksand Bold" pitchFamily="50" charset="0"/>
              </a:rPr>
              <a:t>L’essaimage de pratiques repérées : </a:t>
            </a:r>
            <a:endParaRPr lang="fr-FR" dirty="0" smtClean="0">
              <a:latin typeface="Quicksand Bold" pitchFamily="50" charset="0"/>
            </a:endParaRPr>
          </a:p>
          <a:p>
            <a:pPr>
              <a:buFont typeface="Wingdings" panose="05000000000000000000" pitchFamily="2" charset="2"/>
              <a:buChar char="Ø"/>
            </a:pPr>
            <a:r>
              <a:rPr lang="fr-FR" dirty="0" smtClean="0">
                <a:latin typeface="Quicksand Bold" pitchFamily="50" charset="0"/>
              </a:rPr>
              <a:t>Mettre </a:t>
            </a:r>
            <a:r>
              <a:rPr lang="fr-FR" dirty="0">
                <a:latin typeface="Quicksand Bold" pitchFamily="50" charset="0"/>
              </a:rPr>
              <a:t>en place </a:t>
            </a:r>
            <a:r>
              <a:rPr lang="fr-FR" dirty="0" smtClean="0">
                <a:latin typeface="Quicksand Bold" pitchFamily="50" charset="0"/>
              </a:rPr>
              <a:t>des </a:t>
            </a:r>
            <a:r>
              <a:rPr lang="fr-FR" b="1" dirty="0">
                <a:latin typeface="Quicksand Bold" pitchFamily="50" charset="0"/>
              </a:rPr>
              <a:t>formations visant à prévenir le risque de </a:t>
            </a:r>
            <a:r>
              <a:rPr lang="fr-FR" b="1" dirty="0" smtClean="0">
                <a:latin typeface="Quicksand Bold" pitchFamily="50" charset="0"/>
              </a:rPr>
              <a:t>discrimination</a:t>
            </a:r>
          </a:p>
          <a:p>
            <a:pPr>
              <a:buFont typeface="Wingdings" panose="05000000000000000000" pitchFamily="2" charset="2"/>
              <a:buChar char="Ø"/>
            </a:pPr>
            <a:r>
              <a:rPr lang="fr-FR" b="1" dirty="0" smtClean="0">
                <a:latin typeface="Quicksand Bold" pitchFamily="50" charset="0"/>
              </a:rPr>
              <a:t>Saisir l’opportunité de la mise en place des cotation </a:t>
            </a:r>
            <a:r>
              <a:rPr lang="fr-FR" dirty="0" smtClean="0">
                <a:latin typeface="Quicksand Bold" pitchFamily="50" charset="0"/>
              </a:rPr>
              <a:t>de la demande pour faire avance la question de l’égalité de traitement</a:t>
            </a:r>
          </a:p>
          <a:p>
            <a:pPr>
              <a:buFont typeface="Wingdings" panose="05000000000000000000" pitchFamily="2" charset="2"/>
              <a:buChar char="Ø"/>
            </a:pPr>
            <a:r>
              <a:rPr lang="fr-FR" b="1" dirty="0" smtClean="0">
                <a:solidFill>
                  <a:schemeClr val="tx1"/>
                </a:solidFill>
                <a:latin typeface="Quicksand Bold" pitchFamily="50" charset="0"/>
              </a:rPr>
              <a:t>Ne </a:t>
            </a:r>
            <a:r>
              <a:rPr lang="fr-FR" b="1" dirty="0">
                <a:solidFill>
                  <a:schemeClr val="tx1"/>
                </a:solidFill>
                <a:latin typeface="Quicksand Bold" pitchFamily="50" charset="0"/>
              </a:rPr>
              <a:t>pas se cantonner à la prise en compte des </a:t>
            </a:r>
            <a:r>
              <a:rPr lang="fr-FR" b="1" dirty="0" smtClean="0">
                <a:solidFill>
                  <a:schemeClr val="tx1"/>
                </a:solidFill>
                <a:latin typeface="Quicksand Bold" pitchFamily="50" charset="0"/>
              </a:rPr>
              <a:t>luttes contre </a:t>
            </a:r>
            <a:r>
              <a:rPr lang="fr-FR" b="1" dirty="0">
                <a:solidFill>
                  <a:schemeClr val="tx1"/>
                </a:solidFill>
                <a:latin typeface="Quicksand Bold" pitchFamily="50" charset="0"/>
              </a:rPr>
              <a:t>les discriminations uniquement aux quartiers en politique de la ville et </a:t>
            </a:r>
            <a:r>
              <a:rPr lang="fr-FR" b="1" dirty="0" smtClean="0">
                <a:solidFill>
                  <a:schemeClr val="tx1"/>
                </a:solidFill>
                <a:latin typeface="Quicksand Bold" pitchFamily="50" charset="0"/>
              </a:rPr>
              <a:t>à leurs </a:t>
            </a:r>
            <a:r>
              <a:rPr lang="fr-FR" b="1" dirty="0">
                <a:solidFill>
                  <a:schemeClr val="tx1"/>
                </a:solidFill>
                <a:latin typeface="Quicksand Bold" pitchFamily="50" charset="0"/>
              </a:rPr>
              <a:t>habitants</a:t>
            </a:r>
            <a:endParaRPr lang="fr-FR" b="1" dirty="0" smtClean="0">
              <a:solidFill>
                <a:schemeClr val="tx1"/>
              </a:solidFill>
              <a:latin typeface="Quicksand Bold" pitchFamily="50" charset="0"/>
            </a:endParaRPr>
          </a:p>
        </p:txBody>
      </p:sp>
      <p:sp>
        <p:nvSpPr>
          <p:cNvPr id="2" name="Espace réservé du pied de page 1"/>
          <p:cNvSpPr>
            <a:spLocks noGrp="1"/>
          </p:cNvSpPr>
          <p:nvPr>
            <p:ph type="ftr" sz="quarter" idx="11"/>
          </p:nvPr>
        </p:nvSpPr>
        <p:spPr/>
        <p:txBody>
          <a:bodyPr/>
          <a:lstStyle/>
          <a:p>
            <a:r>
              <a:rPr lang="fr-FR" smtClean="0"/>
              <a:t>Les CIA : une opportunité pour concilier la mixité sociale et l’égalité de traitement ?</a:t>
            </a:r>
            <a:endParaRPr lang="fr-FR"/>
          </a:p>
        </p:txBody>
      </p:sp>
      <p:pic>
        <p:nvPicPr>
          <p:cNvPr id="6" name="Image 5"/>
          <p:cNvPicPr>
            <a:picLocks noChangeAspect="1"/>
          </p:cNvPicPr>
          <p:nvPr/>
        </p:nvPicPr>
        <p:blipFill>
          <a:blip r:embed="rId3"/>
          <a:stretch>
            <a:fillRect/>
          </a:stretch>
        </p:blipFill>
        <p:spPr>
          <a:xfrm>
            <a:off x="10662859" y="5313171"/>
            <a:ext cx="1263223" cy="1256441"/>
          </a:xfrm>
          <a:prstGeom prst="rect">
            <a:avLst/>
          </a:prstGeom>
        </p:spPr>
      </p:pic>
    </p:spTree>
    <p:extLst>
      <p:ext uri="{BB962C8B-B14F-4D97-AF65-F5344CB8AC3E}">
        <p14:creationId xmlns:p14="http://schemas.microsoft.com/office/powerpoint/2010/main" val="39213814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759868" y="575733"/>
            <a:ext cx="7817202" cy="2624667"/>
          </a:xfrm>
        </p:spPr>
        <p:txBody>
          <a:bodyPr/>
          <a:lstStyle/>
          <a:p>
            <a:pPr algn="l"/>
            <a:r>
              <a:rPr lang="fr-FR" sz="3200" dirty="0" smtClean="0">
                <a:solidFill>
                  <a:srgbClr val="B00077"/>
                </a:solidFill>
                <a:latin typeface="Quicksand Bold" pitchFamily="50" charset="0"/>
              </a:rPr>
              <a:t>Les </a:t>
            </a:r>
            <a:r>
              <a:rPr lang="fr-FR" sz="3200" dirty="0">
                <a:solidFill>
                  <a:srgbClr val="B00077"/>
                </a:solidFill>
                <a:latin typeface="Quicksand Bold" pitchFamily="50" charset="0"/>
              </a:rPr>
              <a:t>Conventions Intercommunales</a:t>
            </a:r>
            <a:br>
              <a:rPr lang="fr-FR" sz="3200" dirty="0">
                <a:solidFill>
                  <a:srgbClr val="B00077"/>
                </a:solidFill>
                <a:latin typeface="Quicksand Bold" pitchFamily="50" charset="0"/>
              </a:rPr>
            </a:br>
            <a:r>
              <a:rPr lang="fr-FR" sz="3200" dirty="0">
                <a:solidFill>
                  <a:srgbClr val="B00077"/>
                </a:solidFill>
                <a:latin typeface="Quicksand Bold" pitchFamily="50" charset="0"/>
              </a:rPr>
              <a:t>d’Attribution : une opportunité </a:t>
            </a:r>
            <a:r>
              <a:rPr lang="fr-FR" sz="3200" dirty="0" smtClean="0">
                <a:solidFill>
                  <a:srgbClr val="B00077"/>
                </a:solidFill>
                <a:latin typeface="Quicksand Bold" pitchFamily="50" charset="0"/>
              </a:rPr>
              <a:t>pour concilier </a:t>
            </a:r>
            <a:r>
              <a:rPr lang="fr-FR" sz="3200" dirty="0">
                <a:solidFill>
                  <a:srgbClr val="B00077"/>
                </a:solidFill>
                <a:latin typeface="Quicksand Bold" pitchFamily="50" charset="0"/>
              </a:rPr>
              <a:t>la mixité sociale et l’égalité </a:t>
            </a:r>
            <a:r>
              <a:rPr lang="fr-FR" sz="3200" dirty="0" smtClean="0">
                <a:solidFill>
                  <a:srgbClr val="B00077"/>
                </a:solidFill>
                <a:latin typeface="Quicksand Bold" pitchFamily="50" charset="0"/>
              </a:rPr>
              <a:t>de traitement ?</a:t>
            </a:r>
            <a:br>
              <a:rPr lang="fr-FR" sz="3200" dirty="0" smtClean="0">
                <a:solidFill>
                  <a:srgbClr val="B00077"/>
                </a:solidFill>
                <a:latin typeface="Quicksand Bold" pitchFamily="50" charset="0"/>
              </a:rPr>
            </a:br>
            <a:r>
              <a:rPr lang="fr-FR" sz="3200" dirty="0" smtClean="0"/>
              <a:t>									</a:t>
            </a:r>
            <a:endParaRPr lang="fr-FR" sz="2400" dirty="0"/>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906" y="3772829"/>
            <a:ext cx="2769924" cy="2753181"/>
          </a:xfrm>
          <a:prstGeom prst="rect">
            <a:avLst/>
          </a:prstGeom>
        </p:spPr>
      </p:pic>
      <p:sp>
        <p:nvSpPr>
          <p:cNvPr id="3" name="Rectangle 2"/>
          <p:cNvSpPr/>
          <p:nvPr/>
        </p:nvSpPr>
        <p:spPr>
          <a:xfrm>
            <a:off x="4919133" y="4971619"/>
            <a:ext cx="31750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accent1">
                    <a:lumMod val="75000"/>
                  </a:schemeClr>
                </a:solidFill>
              </a:rPr>
              <a:t>IREV </a:t>
            </a:r>
            <a:r>
              <a:rPr lang="fr-FR" dirty="0">
                <a:solidFill>
                  <a:schemeClr val="accent1">
                    <a:lumMod val="75000"/>
                  </a:schemeClr>
                </a:solidFill>
              </a:rPr>
              <a:t>06/11/20</a:t>
            </a:r>
          </a:p>
        </p:txBody>
      </p:sp>
      <p:sp>
        <p:nvSpPr>
          <p:cNvPr id="6" name="ZoneTexte 5"/>
          <p:cNvSpPr txBox="1"/>
          <p:nvPr/>
        </p:nvSpPr>
        <p:spPr>
          <a:xfrm>
            <a:off x="3743325" y="3200400"/>
            <a:ext cx="5833745" cy="646331"/>
          </a:xfrm>
          <a:prstGeom prst="rect">
            <a:avLst/>
          </a:prstGeom>
          <a:noFill/>
        </p:spPr>
        <p:txBody>
          <a:bodyPr wrap="square" rtlCol="0">
            <a:spAutoFit/>
          </a:bodyPr>
          <a:lstStyle/>
          <a:p>
            <a:r>
              <a:rPr lang="fr-FR" dirty="0" smtClean="0">
                <a:latin typeface="Century Gothic" panose="020B0502020202020204" pitchFamily="34" charset="0"/>
              </a:rPr>
              <a:t>A télécharger sur le site du </a:t>
            </a:r>
            <a:r>
              <a:rPr lang="fr-FR" dirty="0" smtClean="0">
                <a:latin typeface="Century Gothic" panose="020B0502020202020204" pitchFamily="34" charset="0"/>
                <a:hlinkClick r:id="rId4"/>
              </a:rPr>
              <a:t>Réseau RECI</a:t>
            </a:r>
            <a:endParaRPr lang="fr-FR" dirty="0" smtClean="0">
              <a:latin typeface="Century Gothic" panose="020B0502020202020204" pitchFamily="34" charset="0"/>
            </a:endParaRPr>
          </a:p>
          <a:p>
            <a:endParaRPr lang="fr-FR" dirty="0" smtClean="0"/>
          </a:p>
        </p:txBody>
      </p:sp>
    </p:spTree>
    <p:extLst>
      <p:ext uri="{BB962C8B-B14F-4D97-AF65-F5344CB8AC3E}">
        <p14:creationId xmlns:p14="http://schemas.microsoft.com/office/powerpoint/2010/main" val="1730269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p:cNvPicPr>
            <a:picLocks noChangeAspect="1"/>
          </p:cNvPicPr>
          <p:nvPr/>
        </p:nvPicPr>
        <p:blipFill>
          <a:blip r:embed="rId3"/>
          <a:stretch>
            <a:fillRect/>
          </a:stretch>
        </p:blipFill>
        <p:spPr>
          <a:xfrm>
            <a:off x="10662859" y="5313171"/>
            <a:ext cx="1263223" cy="1256441"/>
          </a:xfrm>
          <a:prstGeom prst="rect">
            <a:avLst/>
          </a:prstGeom>
        </p:spPr>
      </p:pic>
      <p:pic>
        <p:nvPicPr>
          <p:cNvPr id="7" name="Image 6"/>
          <p:cNvPicPr/>
          <p:nvPr/>
        </p:nvPicPr>
        <p:blipFill>
          <a:blip r:embed="rId4" cstate="print">
            <a:extLst>
              <a:ext uri="{28A0092B-C50C-407E-A947-70E740481C1C}">
                <a14:useLocalDpi xmlns:a14="http://schemas.microsoft.com/office/drawing/2010/main" val="0"/>
              </a:ext>
            </a:extLst>
          </a:blip>
          <a:stretch>
            <a:fillRect/>
          </a:stretch>
        </p:blipFill>
        <p:spPr>
          <a:xfrm>
            <a:off x="677334" y="496389"/>
            <a:ext cx="6297612" cy="5910098"/>
          </a:xfrm>
          <a:prstGeom prst="rect">
            <a:avLst/>
          </a:prstGeom>
        </p:spPr>
      </p:pic>
      <p:sp>
        <p:nvSpPr>
          <p:cNvPr id="2" name="Espace réservé du pied de page 1"/>
          <p:cNvSpPr>
            <a:spLocks noGrp="1"/>
          </p:cNvSpPr>
          <p:nvPr>
            <p:ph type="ftr" sz="quarter" idx="11"/>
          </p:nvPr>
        </p:nvSpPr>
        <p:spPr/>
        <p:txBody>
          <a:bodyPr/>
          <a:lstStyle/>
          <a:p>
            <a:r>
              <a:rPr lang="fr-FR" smtClean="0"/>
              <a:t>Les CIA : une opportunité pour concilier la mixité sociale et l’égalité de traitement ?</a:t>
            </a:r>
            <a:endParaRPr lang="fr-FR"/>
          </a:p>
        </p:txBody>
      </p:sp>
    </p:spTree>
    <p:extLst>
      <p:ext uri="{BB962C8B-B14F-4D97-AF65-F5344CB8AC3E}">
        <p14:creationId xmlns:p14="http://schemas.microsoft.com/office/powerpoint/2010/main" val="3588910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re 3"/>
          <p:cNvSpPr>
            <a:spLocks noGrp="1"/>
          </p:cNvSpPr>
          <p:nvPr>
            <p:ph type="title"/>
          </p:nvPr>
        </p:nvSpPr>
        <p:spPr>
          <a:xfrm>
            <a:off x="677333" y="609600"/>
            <a:ext cx="8932333" cy="1320800"/>
          </a:xfrm>
        </p:spPr>
        <p:txBody>
          <a:bodyPr>
            <a:normAutofit/>
          </a:bodyPr>
          <a:lstStyle/>
          <a:p>
            <a:r>
              <a:rPr lang="fr-FR" dirty="0"/>
              <a:t>Les </a:t>
            </a:r>
            <a:r>
              <a:rPr lang="fr-FR" dirty="0" smtClean="0"/>
              <a:t>CIA : </a:t>
            </a:r>
            <a:r>
              <a:rPr lang="fr-FR" dirty="0"/>
              <a:t>une opportunité pour concilier la mixité sociale et l’égalité de traitement ?</a:t>
            </a:r>
          </a:p>
        </p:txBody>
      </p:sp>
      <p:sp>
        <p:nvSpPr>
          <p:cNvPr id="5" name="Espace réservé du contenu 4"/>
          <p:cNvSpPr>
            <a:spLocks noGrp="1"/>
          </p:cNvSpPr>
          <p:nvPr>
            <p:ph idx="1"/>
          </p:nvPr>
        </p:nvSpPr>
        <p:spPr>
          <a:xfrm>
            <a:off x="125948" y="1930400"/>
            <a:ext cx="10953383" cy="4409023"/>
          </a:xfrm>
        </p:spPr>
        <p:txBody>
          <a:bodyPr>
            <a:normAutofit/>
          </a:bodyPr>
          <a:lstStyle/>
          <a:p>
            <a:pPr>
              <a:buFont typeface="Wingdings" panose="05000000000000000000" pitchFamily="2" charset="2"/>
              <a:buChar char="Ø"/>
            </a:pPr>
            <a:r>
              <a:rPr lang="fr-FR" dirty="0" smtClean="0"/>
              <a:t>2015 : une note rédigée par le réseau RECI qui faisait le point sur « l’état des savoirs » concernant </a:t>
            </a:r>
          </a:p>
          <a:p>
            <a:pPr marL="0" indent="0">
              <a:buNone/>
            </a:pPr>
            <a:r>
              <a:rPr lang="fr-FR" dirty="0"/>
              <a:t>l</a:t>
            </a:r>
            <a:r>
              <a:rPr lang="fr-FR" dirty="0" smtClean="0"/>
              <a:t>es discriminations liées à l’origine dans le logement </a:t>
            </a:r>
          </a:p>
          <a:p>
            <a:pPr>
              <a:buFont typeface="Wingdings" panose="05000000000000000000" pitchFamily="2" charset="2"/>
              <a:buChar char="Ø"/>
            </a:pPr>
            <a:r>
              <a:rPr lang="fr-FR" dirty="0" smtClean="0"/>
              <a:t>2018-2019 </a:t>
            </a:r>
            <a:r>
              <a:rPr lang="fr-FR" dirty="0"/>
              <a:t>: </a:t>
            </a:r>
            <a:endParaRPr lang="fr-FR" dirty="0" smtClean="0"/>
          </a:p>
          <a:p>
            <a:pPr>
              <a:buFont typeface="Wingdings" panose="05000000000000000000" pitchFamily="2" charset="2"/>
              <a:buChar char="Ø"/>
            </a:pPr>
            <a:r>
              <a:rPr lang="fr-FR" dirty="0" smtClean="0"/>
              <a:t>A </a:t>
            </a:r>
            <a:r>
              <a:rPr lang="fr-FR" dirty="0"/>
              <a:t>travers cette nouvelle note, le Réseau RECI étudie </a:t>
            </a:r>
            <a:r>
              <a:rPr lang="fr-FR" b="1" dirty="0"/>
              <a:t>si et comment les risques de discriminations ont été pris en compte </a:t>
            </a:r>
            <a:r>
              <a:rPr lang="fr-FR" dirty="0"/>
              <a:t>dans la déclinaison opérationnelle des </a:t>
            </a:r>
            <a:r>
              <a:rPr lang="fr-FR" dirty="0" smtClean="0"/>
              <a:t>lois </a:t>
            </a:r>
            <a:r>
              <a:rPr lang="fr-FR" dirty="0"/>
              <a:t>publiées depuis </a:t>
            </a:r>
            <a:r>
              <a:rPr lang="fr-FR" dirty="0" smtClean="0"/>
              <a:t>2014 </a:t>
            </a:r>
            <a:r>
              <a:rPr lang="fr-FR" dirty="0"/>
              <a:t>et </a:t>
            </a:r>
            <a:r>
              <a:rPr lang="fr-FR" dirty="0" smtClean="0"/>
              <a:t>plus particulièrement </a:t>
            </a:r>
            <a:r>
              <a:rPr lang="fr-FR" b="1" dirty="0"/>
              <a:t>dans les Conventions Intercommunales d’Attribution</a:t>
            </a:r>
            <a:r>
              <a:rPr lang="fr-FR" b="1" dirty="0" smtClean="0"/>
              <a:t>.</a:t>
            </a:r>
          </a:p>
          <a:p>
            <a:pPr>
              <a:buFont typeface="Wingdings" panose="05000000000000000000" pitchFamily="2" charset="2"/>
              <a:buChar char="Ø"/>
            </a:pPr>
            <a:r>
              <a:rPr lang="fr-FR" dirty="0"/>
              <a:t>Attention dans ce cadre également à l’utilisation du </a:t>
            </a:r>
            <a:r>
              <a:rPr lang="fr-FR" b="1" dirty="0"/>
              <a:t>concept de mixité </a:t>
            </a:r>
            <a:r>
              <a:rPr lang="fr-FR" b="1" dirty="0" smtClean="0"/>
              <a:t>sociale</a:t>
            </a:r>
            <a:r>
              <a:rPr lang="fr-FR" dirty="0" smtClean="0"/>
              <a:t>, concept central mais largement interrogé</a:t>
            </a:r>
            <a:endParaRPr lang="fr-FR" dirty="0"/>
          </a:p>
          <a:p>
            <a:pPr>
              <a:buFont typeface="Wingdings" panose="05000000000000000000" pitchFamily="2" charset="2"/>
              <a:buChar char="Ø"/>
            </a:pPr>
            <a:endParaRPr lang="fr-FR" dirty="0"/>
          </a:p>
        </p:txBody>
      </p:sp>
      <p:sp>
        <p:nvSpPr>
          <p:cNvPr id="2" name="Espace réservé du pied de page 1"/>
          <p:cNvSpPr>
            <a:spLocks noGrp="1"/>
          </p:cNvSpPr>
          <p:nvPr>
            <p:ph type="ftr" sz="quarter" idx="11"/>
          </p:nvPr>
        </p:nvSpPr>
        <p:spPr/>
        <p:txBody>
          <a:bodyPr/>
          <a:lstStyle/>
          <a:p>
            <a:r>
              <a:rPr lang="fr-FR" smtClean="0"/>
              <a:t>Les CIA : une opportunité pour concilier la mixité sociale et l’égalité de traitement ?</a:t>
            </a:r>
            <a:endParaRPr lang="fr-FR"/>
          </a:p>
        </p:txBody>
      </p:sp>
      <p:pic>
        <p:nvPicPr>
          <p:cNvPr id="6" name="Image 5"/>
          <p:cNvPicPr>
            <a:picLocks noChangeAspect="1"/>
          </p:cNvPicPr>
          <p:nvPr/>
        </p:nvPicPr>
        <p:blipFill>
          <a:blip r:embed="rId3"/>
          <a:stretch>
            <a:fillRect/>
          </a:stretch>
        </p:blipFill>
        <p:spPr>
          <a:xfrm>
            <a:off x="10662859" y="5313171"/>
            <a:ext cx="1263223" cy="1256441"/>
          </a:xfrm>
          <a:prstGeom prst="rect">
            <a:avLst/>
          </a:prstGeom>
        </p:spPr>
      </p:pic>
    </p:spTree>
    <p:extLst>
      <p:ext uri="{BB962C8B-B14F-4D97-AF65-F5344CB8AC3E}">
        <p14:creationId xmlns:p14="http://schemas.microsoft.com/office/powerpoint/2010/main" val="3606584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re 3"/>
          <p:cNvSpPr>
            <a:spLocks noGrp="1"/>
          </p:cNvSpPr>
          <p:nvPr>
            <p:ph type="title"/>
          </p:nvPr>
        </p:nvSpPr>
        <p:spPr>
          <a:xfrm>
            <a:off x="677333" y="609600"/>
            <a:ext cx="8932333" cy="1320800"/>
          </a:xfrm>
        </p:spPr>
        <p:txBody>
          <a:bodyPr>
            <a:normAutofit/>
          </a:bodyPr>
          <a:lstStyle/>
          <a:p>
            <a:r>
              <a:rPr lang="fr-FR" dirty="0"/>
              <a:t>Les </a:t>
            </a:r>
            <a:r>
              <a:rPr lang="fr-FR" dirty="0" smtClean="0"/>
              <a:t>CIA : </a:t>
            </a:r>
            <a:r>
              <a:rPr lang="fr-FR" dirty="0"/>
              <a:t>une opportunité pour concilier la mixité sociale et l’égalité de traitement ?</a:t>
            </a:r>
          </a:p>
        </p:txBody>
      </p:sp>
      <p:sp>
        <p:nvSpPr>
          <p:cNvPr id="5" name="Espace réservé du contenu 4"/>
          <p:cNvSpPr>
            <a:spLocks noGrp="1"/>
          </p:cNvSpPr>
          <p:nvPr>
            <p:ph idx="1"/>
          </p:nvPr>
        </p:nvSpPr>
        <p:spPr>
          <a:xfrm>
            <a:off x="125948" y="1930400"/>
            <a:ext cx="10953383" cy="4409023"/>
          </a:xfrm>
        </p:spPr>
        <p:txBody>
          <a:bodyPr>
            <a:normAutofit lnSpcReduction="10000"/>
          </a:bodyPr>
          <a:lstStyle/>
          <a:p>
            <a:pPr marL="0" indent="0">
              <a:buNone/>
            </a:pPr>
            <a:r>
              <a:rPr lang="fr-FR" dirty="0" smtClean="0"/>
              <a:t>Quelques repères préalables : </a:t>
            </a:r>
          </a:p>
          <a:p>
            <a:pPr marL="0" indent="0">
              <a:buNone/>
            </a:pPr>
            <a:endParaRPr lang="fr-FR" dirty="0" smtClean="0"/>
          </a:p>
          <a:p>
            <a:pPr marL="0" indent="0">
              <a:buNone/>
            </a:pPr>
            <a:r>
              <a:rPr lang="fr-FR" dirty="0" smtClean="0"/>
              <a:t>Des lois successives qui :</a:t>
            </a:r>
          </a:p>
          <a:p>
            <a:pPr>
              <a:buFont typeface="Wingdings" panose="05000000000000000000" pitchFamily="2" charset="2"/>
              <a:buChar char="Ø"/>
            </a:pPr>
            <a:r>
              <a:rPr lang="fr-FR" dirty="0"/>
              <a:t>I</a:t>
            </a:r>
            <a:r>
              <a:rPr lang="fr-FR" dirty="0" smtClean="0"/>
              <a:t>mposent </a:t>
            </a:r>
            <a:r>
              <a:rPr lang="fr-FR" dirty="0"/>
              <a:t>aux acteurs du logement social </a:t>
            </a:r>
            <a:r>
              <a:rPr lang="fr-FR" b="1" dirty="0" smtClean="0"/>
              <a:t>des </a:t>
            </a:r>
            <a:r>
              <a:rPr lang="fr-FR" b="1" dirty="0"/>
              <a:t>mécanismes techniques permettant plus </a:t>
            </a:r>
            <a:r>
              <a:rPr lang="fr-FR" b="1" dirty="0" smtClean="0"/>
              <a:t>de transparence </a:t>
            </a:r>
            <a:r>
              <a:rPr lang="fr-FR" b="1" dirty="0"/>
              <a:t>et d’objectivité</a:t>
            </a:r>
            <a:r>
              <a:rPr lang="fr-FR" dirty="0"/>
              <a:t> dans le processus de sélection et d’attribution </a:t>
            </a:r>
            <a:r>
              <a:rPr lang="fr-FR" dirty="0" smtClean="0"/>
              <a:t>du logement </a:t>
            </a:r>
            <a:r>
              <a:rPr lang="fr-FR" dirty="0"/>
              <a:t>social </a:t>
            </a:r>
            <a:endParaRPr lang="fr-FR" dirty="0" smtClean="0"/>
          </a:p>
          <a:p>
            <a:r>
              <a:rPr lang="fr-FR" dirty="0" smtClean="0"/>
              <a:t>Par exemple, </a:t>
            </a:r>
            <a:r>
              <a:rPr lang="fr-FR" b="1" dirty="0" smtClean="0"/>
              <a:t>consacrer 25% minimum </a:t>
            </a:r>
            <a:r>
              <a:rPr lang="fr-FR" b="1" dirty="0"/>
              <a:t>des attributions réalisées hors </a:t>
            </a:r>
            <a:r>
              <a:rPr lang="fr-FR" b="1" dirty="0" smtClean="0"/>
              <a:t>QPV </a:t>
            </a:r>
            <a:r>
              <a:rPr lang="fr-FR" b="1" dirty="0"/>
              <a:t>au 1er quartile </a:t>
            </a:r>
            <a:r>
              <a:rPr lang="fr-FR" dirty="0"/>
              <a:t>des demandeurs et à l’inverse, </a:t>
            </a:r>
            <a:r>
              <a:rPr lang="fr-FR" b="1" dirty="0" smtClean="0"/>
              <a:t>consacrer au moins 50% </a:t>
            </a:r>
            <a:r>
              <a:rPr lang="fr-FR" b="1" dirty="0"/>
              <a:t>des attributions réalisées en QPV aux </a:t>
            </a:r>
            <a:r>
              <a:rPr lang="fr-FR" b="1" dirty="0" smtClean="0"/>
              <a:t>demandeurs des </a:t>
            </a:r>
            <a:r>
              <a:rPr lang="fr-FR" b="1" dirty="0"/>
              <a:t>3 autres quartiles </a:t>
            </a:r>
            <a:endParaRPr lang="fr-FR" b="1" dirty="0" smtClean="0"/>
          </a:p>
          <a:p>
            <a:r>
              <a:rPr lang="fr-FR" b="1" dirty="0" smtClean="0"/>
              <a:t>Encadrent plus le </a:t>
            </a:r>
            <a:r>
              <a:rPr lang="fr-FR" b="1" dirty="0"/>
              <a:t>concept de </a:t>
            </a:r>
            <a:r>
              <a:rPr lang="fr-FR" b="1" dirty="0" smtClean="0"/>
              <a:t>mixité sociale </a:t>
            </a:r>
            <a:r>
              <a:rPr lang="fr-FR" dirty="0"/>
              <a:t>et sa mise en </a:t>
            </a:r>
            <a:r>
              <a:rPr lang="fr-FR" dirty="0" smtClean="0"/>
              <a:t>œuvre </a:t>
            </a:r>
            <a:r>
              <a:rPr lang="fr-FR" dirty="0"/>
              <a:t>opérationnelle </a:t>
            </a:r>
            <a:endParaRPr lang="fr-FR" dirty="0" smtClean="0"/>
          </a:p>
          <a:p>
            <a:pPr>
              <a:buFont typeface="Wingdings" panose="05000000000000000000" pitchFamily="2" charset="2"/>
              <a:buChar char="Ø"/>
            </a:pPr>
            <a:r>
              <a:rPr lang="fr-FR" b="1" dirty="0" smtClean="0"/>
              <a:t>Déplacent la </a:t>
            </a:r>
            <a:r>
              <a:rPr lang="fr-FR" b="1" dirty="0"/>
              <a:t>responsabilité </a:t>
            </a:r>
            <a:r>
              <a:rPr lang="fr-FR" b="1" dirty="0" smtClean="0"/>
              <a:t>des politiques </a:t>
            </a:r>
            <a:r>
              <a:rPr lang="fr-FR" b="1" dirty="0"/>
              <a:t>d’habitat social </a:t>
            </a:r>
            <a:r>
              <a:rPr lang="fr-FR" dirty="0"/>
              <a:t>et des attributions des communes vers </a:t>
            </a:r>
            <a:r>
              <a:rPr lang="fr-FR" dirty="0" smtClean="0"/>
              <a:t>les établissements </a:t>
            </a:r>
            <a:r>
              <a:rPr lang="fr-FR" dirty="0"/>
              <a:t>publics de coopération intercommunale (EPCI). </a:t>
            </a:r>
          </a:p>
          <a:p>
            <a:pPr>
              <a:buFont typeface="Wingdings" panose="05000000000000000000" pitchFamily="2" charset="2"/>
              <a:buChar char="Ø"/>
            </a:pPr>
            <a:r>
              <a:rPr lang="fr-FR" dirty="0" smtClean="0"/>
              <a:t>Imposent </a:t>
            </a:r>
            <a:r>
              <a:rPr lang="fr-FR" dirty="0"/>
              <a:t>à ces EPCI concernés par la politique de la ville </a:t>
            </a:r>
            <a:r>
              <a:rPr lang="fr-FR" dirty="0" smtClean="0"/>
              <a:t>de </a:t>
            </a:r>
            <a:r>
              <a:rPr lang="fr-FR" b="1" dirty="0" smtClean="0"/>
              <a:t>mettre </a:t>
            </a:r>
            <a:r>
              <a:rPr lang="fr-FR" b="1" dirty="0"/>
              <a:t>en place de nouveaux outils de pilotage</a:t>
            </a:r>
            <a:r>
              <a:rPr lang="fr-FR" dirty="0"/>
              <a:t> </a:t>
            </a:r>
            <a:r>
              <a:rPr lang="fr-FR" b="1" dirty="0" smtClean="0"/>
              <a:t>dont la Convention </a:t>
            </a:r>
            <a:r>
              <a:rPr lang="fr-FR" b="1" dirty="0"/>
              <a:t>Intercommunale </a:t>
            </a:r>
            <a:r>
              <a:rPr lang="fr-FR" b="1" dirty="0" smtClean="0"/>
              <a:t>d’Attribution</a:t>
            </a:r>
            <a:endParaRPr lang="fr-FR" dirty="0"/>
          </a:p>
        </p:txBody>
      </p:sp>
      <p:sp>
        <p:nvSpPr>
          <p:cNvPr id="2" name="Espace réservé du pied de page 1"/>
          <p:cNvSpPr>
            <a:spLocks noGrp="1"/>
          </p:cNvSpPr>
          <p:nvPr>
            <p:ph type="ftr" sz="quarter" idx="11"/>
          </p:nvPr>
        </p:nvSpPr>
        <p:spPr/>
        <p:txBody>
          <a:bodyPr/>
          <a:lstStyle/>
          <a:p>
            <a:r>
              <a:rPr lang="fr-FR" smtClean="0"/>
              <a:t>Les CIA : une opportunité pour concilier la mixité sociale et l’égalité de traitement ?</a:t>
            </a:r>
            <a:endParaRPr lang="fr-FR"/>
          </a:p>
        </p:txBody>
      </p:sp>
      <p:pic>
        <p:nvPicPr>
          <p:cNvPr id="6" name="Image 5"/>
          <p:cNvPicPr>
            <a:picLocks noChangeAspect="1"/>
          </p:cNvPicPr>
          <p:nvPr/>
        </p:nvPicPr>
        <p:blipFill>
          <a:blip r:embed="rId3"/>
          <a:stretch>
            <a:fillRect/>
          </a:stretch>
        </p:blipFill>
        <p:spPr>
          <a:xfrm>
            <a:off x="10662859" y="5313171"/>
            <a:ext cx="1263223" cy="1256441"/>
          </a:xfrm>
          <a:prstGeom prst="rect">
            <a:avLst/>
          </a:prstGeom>
        </p:spPr>
      </p:pic>
    </p:spTree>
    <p:extLst>
      <p:ext uri="{BB962C8B-B14F-4D97-AF65-F5344CB8AC3E}">
        <p14:creationId xmlns:p14="http://schemas.microsoft.com/office/powerpoint/2010/main" val="293174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677333" y="609600"/>
            <a:ext cx="8932333" cy="1320800"/>
          </a:xfrm>
        </p:spPr>
        <p:txBody>
          <a:bodyPr>
            <a:normAutofit fontScale="90000"/>
          </a:bodyPr>
          <a:lstStyle/>
          <a:p>
            <a:r>
              <a:rPr lang="fr-FR" dirty="0">
                <a:solidFill>
                  <a:srgbClr val="B00077"/>
                </a:solidFill>
                <a:latin typeface="Quicksand Bold" pitchFamily="50" charset="0"/>
              </a:rPr>
              <a:t>Les </a:t>
            </a:r>
            <a:r>
              <a:rPr lang="fr-FR" dirty="0" smtClean="0">
                <a:solidFill>
                  <a:srgbClr val="B00077"/>
                </a:solidFill>
                <a:latin typeface="Quicksand Bold" pitchFamily="50" charset="0"/>
              </a:rPr>
              <a:t>CIA : </a:t>
            </a:r>
            <a:r>
              <a:rPr lang="fr-FR" dirty="0">
                <a:solidFill>
                  <a:srgbClr val="B00077"/>
                </a:solidFill>
                <a:latin typeface="Quicksand Bold" pitchFamily="50" charset="0"/>
              </a:rPr>
              <a:t>une opportunité pour concilier la mixité sociale et l’égalité de traitement ?</a:t>
            </a:r>
          </a:p>
        </p:txBody>
      </p:sp>
      <p:sp>
        <p:nvSpPr>
          <p:cNvPr id="3" name="Espace réservé du contenu 2"/>
          <p:cNvSpPr>
            <a:spLocks noGrp="1"/>
          </p:cNvSpPr>
          <p:nvPr>
            <p:ph idx="1"/>
          </p:nvPr>
        </p:nvSpPr>
        <p:spPr/>
        <p:txBody>
          <a:bodyPr>
            <a:normAutofit/>
          </a:bodyPr>
          <a:lstStyle/>
          <a:p>
            <a:pPr marL="0" indent="0">
              <a:buNone/>
            </a:pPr>
            <a:r>
              <a:rPr lang="fr-FR" dirty="0" smtClean="0">
                <a:latin typeface="Century Gothic" panose="020B0502020202020204" pitchFamily="34" charset="0"/>
              </a:rPr>
              <a:t>La note : </a:t>
            </a:r>
          </a:p>
          <a:p>
            <a:pPr>
              <a:buFont typeface="Wingdings" panose="05000000000000000000" pitchFamily="2" charset="2"/>
              <a:buChar char="Ø"/>
            </a:pPr>
            <a:r>
              <a:rPr lang="fr-FR" dirty="0" smtClean="0">
                <a:latin typeface="Century Gothic" panose="020B0502020202020204" pitchFamily="34" charset="0"/>
              </a:rPr>
              <a:t>Rappelle </a:t>
            </a:r>
            <a:r>
              <a:rPr lang="fr-FR" b="1" dirty="0">
                <a:latin typeface="Century Gothic" panose="020B0502020202020204" pitchFamily="34" charset="0"/>
              </a:rPr>
              <a:t>pourquoi le </a:t>
            </a:r>
            <a:r>
              <a:rPr lang="fr-FR" b="1" dirty="0" smtClean="0">
                <a:latin typeface="Century Gothic" panose="020B0502020202020204" pitchFamily="34" charset="0"/>
              </a:rPr>
              <a:t>processus d’attribution </a:t>
            </a:r>
            <a:r>
              <a:rPr lang="fr-FR" b="1" dirty="0">
                <a:latin typeface="Century Gothic" panose="020B0502020202020204" pitchFamily="34" charset="0"/>
              </a:rPr>
              <a:t>dans le parc social et la mise en </a:t>
            </a:r>
            <a:r>
              <a:rPr lang="fr-FR" b="1" dirty="0" smtClean="0">
                <a:latin typeface="Century Gothic" panose="020B0502020202020204" pitchFamily="34" charset="0"/>
              </a:rPr>
              <a:t>œuvre </a:t>
            </a:r>
            <a:r>
              <a:rPr lang="fr-FR" b="1" dirty="0">
                <a:latin typeface="Century Gothic" panose="020B0502020202020204" pitchFamily="34" charset="0"/>
              </a:rPr>
              <a:t>du principe de mixité </a:t>
            </a:r>
            <a:r>
              <a:rPr lang="fr-FR" b="1" dirty="0" smtClean="0">
                <a:latin typeface="Century Gothic" panose="020B0502020202020204" pitchFamily="34" charset="0"/>
              </a:rPr>
              <a:t>sociale nécessitent </a:t>
            </a:r>
            <a:r>
              <a:rPr lang="fr-FR" b="1" dirty="0">
                <a:latin typeface="Century Gothic" panose="020B0502020202020204" pitchFamily="34" charset="0"/>
              </a:rPr>
              <a:t>une attention spécifique </a:t>
            </a:r>
            <a:r>
              <a:rPr lang="fr-FR" dirty="0">
                <a:latin typeface="Century Gothic" panose="020B0502020202020204" pitchFamily="34" charset="0"/>
              </a:rPr>
              <a:t>en termes d’égalité de traitement et de </a:t>
            </a:r>
            <a:r>
              <a:rPr lang="fr-FR" dirty="0" smtClean="0">
                <a:latin typeface="Century Gothic" panose="020B0502020202020204" pitchFamily="34" charset="0"/>
              </a:rPr>
              <a:t>lutte contre </a:t>
            </a:r>
            <a:r>
              <a:rPr lang="fr-FR" dirty="0">
                <a:latin typeface="Century Gothic" panose="020B0502020202020204" pitchFamily="34" charset="0"/>
              </a:rPr>
              <a:t>les discriminations (I</a:t>
            </a:r>
            <a:r>
              <a:rPr lang="fr-FR" dirty="0" smtClean="0">
                <a:latin typeface="Century Gothic" panose="020B0502020202020204" pitchFamily="34" charset="0"/>
              </a:rPr>
              <a:t>);</a:t>
            </a:r>
          </a:p>
          <a:p>
            <a:pPr>
              <a:buFont typeface="Wingdings" panose="05000000000000000000" pitchFamily="2" charset="2"/>
              <a:buChar char="Ø"/>
            </a:pPr>
            <a:r>
              <a:rPr lang="fr-FR" b="1" dirty="0" smtClean="0">
                <a:latin typeface="Century Gothic" panose="020B0502020202020204" pitchFamily="34" charset="0"/>
              </a:rPr>
              <a:t>Relit les </a:t>
            </a:r>
            <a:r>
              <a:rPr lang="fr-FR" b="1" dirty="0">
                <a:latin typeface="Century Gothic" panose="020B0502020202020204" pitchFamily="34" charset="0"/>
              </a:rPr>
              <a:t>évolutions législatives </a:t>
            </a:r>
            <a:r>
              <a:rPr lang="fr-FR" dirty="0">
                <a:latin typeface="Century Gothic" panose="020B0502020202020204" pitchFamily="34" charset="0"/>
              </a:rPr>
              <a:t>et </a:t>
            </a:r>
            <a:r>
              <a:rPr lang="fr-FR" dirty="0" smtClean="0">
                <a:latin typeface="Century Gothic" panose="020B0502020202020204" pitchFamily="34" charset="0"/>
              </a:rPr>
              <a:t>retrace celles autour </a:t>
            </a:r>
            <a:r>
              <a:rPr lang="fr-FR" dirty="0">
                <a:latin typeface="Century Gothic" panose="020B0502020202020204" pitchFamily="34" charset="0"/>
              </a:rPr>
              <a:t>de l’enjeu de mixité </a:t>
            </a:r>
            <a:r>
              <a:rPr lang="fr-FR" dirty="0" smtClean="0">
                <a:latin typeface="Century Gothic" panose="020B0502020202020204" pitchFamily="34" charset="0"/>
              </a:rPr>
              <a:t>sociale : enjeu </a:t>
            </a:r>
            <a:r>
              <a:rPr lang="fr-FR" dirty="0">
                <a:latin typeface="Century Gothic" panose="020B0502020202020204" pitchFamily="34" charset="0"/>
              </a:rPr>
              <a:t>réaffirmé mais au </a:t>
            </a:r>
            <a:r>
              <a:rPr lang="fr-FR" dirty="0" smtClean="0">
                <a:latin typeface="Century Gothic" panose="020B0502020202020204" pitchFamily="34" charset="0"/>
              </a:rPr>
              <a:t>cadre renouvelé </a:t>
            </a:r>
            <a:r>
              <a:rPr lang="fr-FR" dirty="0">
                <a:latin typeface="Century Gothic" panose="020B0502020202020204" pitchFamily="34" charset="0"/>
              </a:rPr>
              <a:t>(II</a:t>
            </a:r>
            <a:r>
              <a:rPr lang="fr-FR" dirty="0" smtClean="0">
                <a:latin typeface="Century Gothic" panose="020B0502020202020204" pitchFamily="34" charset="0"/>
              </a:rPr>
              <a:t>);</a:t>
            </a:r>
          </a:p>
          <a:p>
            <a:pPr>
              <a:buFont typeface="Wingdings" panose="05000000000000000000" pitchFamily="2" charset="2"/>
              <a:buChar char="Ø"/>
            </a:pPr>
            <a:r>
              <a:rPr lang="fr-FR" b="1" dirty="0" smtClean="0">
                <a:latin typeface="Century Gothic" panose="020B0502020202020204" pitchFamily="34" charset="0"/>
              </a:rPr>
              <a:t>Analyse dix </a:t>
            </a:r>
            <a:r>
              <a:rPr lang="fr-FR" b="1" dirty="0">
                <a:latin typeface="Century Gothic" panose="020B0502020202020204" pitchFamily="34" charset="0"/>
              </a:rPr>
              <a:t>Conventions Intercommunales d’Attribution </a:t>
            </a:r>
            <a:r>
              <a:rPr lang="fr-FR" dirty="0">
                <a:latin typeface="Century Gothic" panose="020B0502020202020204" pitchFamily="34" charset="0"/>
              </a:rPr>
              <a:t>réparties sur trois </a:t>
            </a:r>
            <a:r>
              <a:rPr lang="fr-FR" dirty="0" smtClean="0">
                <a:latin typeface="Century Gothic" panose="020B0502020202020204" pitchFamily="34" charset="0"/>
              </a:rPr>
              <a:t>régions (III)</a:t>
            </a:r>
          </a:p>
          <a:p>
            <a:pPr>
              <a:buFont typeface="Wingdings" panose="05000000000000000000" pitchFamily="2" charset="2"/>
              <a:buChar char="Ø"/>
            </a:pPr>
            <a:r>
              <a:rPr lang="fr-FR" b="1" dirty="0" smtClean="0">
                <a:latin typeface="Century Gothic" panose="020B0502020202020204" pitchFamily="34" charset="0"/>
              </a:rPr>
              <a:t>Aborde la </a:t>
            </a:r>
            <a:r>
              <a:rPr lang="fr-FR" b="1" dirty="0">
                <a:latin typeface="Century Gothic" panose="020B0502020202020204" pitchFamily="34" charset="0"/>
              </a:rPr>
              <a:t>question de l’impact de ces </a:t>
            </a:r>
            <a:r>
              <a:rPr lang="fr-FR" b="1" dirty="0" smtClean="0">
                <a:latin typeface="Century Gothic" panose="020B0502020202020204" pitchFamily="34" charset="0"/>
              </a:rPr>
              <a:t>évolutions</a:t>
            </a:r>
            <a:r>
              <a:rPr lang="fr-FR" dirty="0" smtClean="0">
                <a:latin typeface="Century Gothic" panose="020B0502020202020204" pitchFamily="34" charset="0"/>
              </a:rPr>
              <a:t> sur </a:t>
            </a:r>
            <a:r>
              <a:rPr lang="fr-FR" dirty="0">
                <a:latin typeface="Century Gothic" panose="020B0502020202020204" pitchFamily="34" charset="0"/>
              </a:rPr>
              <a:t>la prise en compte de la question des discriminations (IV)</a:t>
            </a:r>
          </a:p>
        </p:txBody>
      </p:sp>
      <p:sp>
        <p:nvSpPr>
          <p:cNvPr id="2" name="Espace réservé du pied de page 1"/>
          <p:cNvSpPr>
            <a:spLocks noGrp="1"/>
          </p:cNvSpPr>
          <p:nvPr>
            <p:ph type="ftr" sz="quarter" idx="11"/>
          </p:nvPr>
        </p:nvSpPr>
        <p:spPr>
          <a:xfrm>
            <a:off x="677334" y="6041362"/>
            <a:ext cx="8803550" cy="230189"/>
          </a:xfrm>
        </p:spPr>
        <p:txBody>
          <a:bodyPr/>
          <a:lstStyle/>
          <a:p>
            <a:r>
              <a:rPr lang="fr-FR" sz="1200" dirty="0" smtClean="0">
                <a:latin typeface="Century Gothic" panose="020B0502020202020204" pitchFamily="34" charset="0"/>
              </a:rPr>
              <a:t>Les CIA : une opportunité pour concilier la mixité sociale et l’égalité de traitement ?</a:t>
            </a:r>
            <a:endParaRPr lang="fr-FR" sz="1200" dirty="0">
              <a:latin typeface="Century Gothic" panose="020B0502020202020204" pitchFamily="34" charset="0"/>
            </a:endParaRPr>
          </a:p>
        </p:txBody>
      </p:sp>
      <p:pic>
        <p:nvPicPr>
          <p:cNvPr id="6" name="Image 5"/>
          <p:cNvPicPr>
            <a:picLocks noChangeAspect="1"/>
          </p:cNvPicPr>
          <p:nvPr/>
        </p:nvPicPr>
        <p:blipFill>
          <a:blip r:embed="rId3"/>
          <a:stretch>
            <a:fillRect/>
          </a:stretch>
        </p:blipFill>
        <p:spPr>
          <a:xfrm>
            <a:off x="10662859" y="5313171"/>
            <a:ext cx="1263223" cy="1256441"/>
          </a:xfrm>
          <a:prstGeom prst="rect">
            <a:avLst/>
          </a:prstGeom>
        </p:spPr>
      </p:pic>
    </p:spTree>
    <p:extLst>
      <p:ext uri="{BB962C8B-B14F-4D97-AF65-F5344CB8AC3E}">
        <p14:creationId xmlns:p14="http://schemas.microsoft.com/office/powerpoint/2010/main" val="40770405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re 3"/>
          <p:cNvSpPr>
            <a:spLocks noGrp="1"/>
          </p:cNvSpPr>
          <p:nvPr>
            <p:ph type="title"/>
          </p:nvPr>
        </p:nvSpPr>
        <p:spPr>
          <a:xfrm>
            <a:off x="677333" y="609600"/>
            <a:ext cx="8932333" cy="1320800"/>
          </a:xfrm>
        </p:spPr>
        <p:txBody>
          <a:bodyPr>
            <a:normAutofit/>
          </a:bodyPr>
          <a:lstStyle/>
          <a:p>
            <a:r>
              <a:rPr lang="fr-FR" dirty="0"/>
              <a:t>Les </a:t>
            </a:r>
            <a:r>
              <a:rPr lang="fr-FR" dirty="0" smtClean="0"/>
              <a:t>CIA : </a:t>
            </a:r>
            <a:r>
              <a:rPr lang="fr-FR" dirty="0"/>
              <a:t>une opportunité pour concilier la mixité sociale et l’égalité de traitement ?</a:t>
            </a:r>
          </a:p>
        </p:txBody>
      </p:sp>
      <p:pic>
        <p:nvPicPr>
          <p:cNvPr id="7" name="Espace réservé du contenu 6"/>
          <p:cNvPicPr>
            <a:picLocks noGrp="1"/>
          </p:cNvPicPr>
          <p:nvPr>
            <p:ph idx="1"/>
          </p:nvPr>
        </p:nvPicPr>
        <p:blipFill>
          <a:blip r:embed="rId3" cstate="print">
            <a:extLst>
              <a:ext uri="{28A0092B-C50C-407E-A947-70E740481C1C}">
                <a14:useLocalDpi xmlns:a14="http://schemas.microsoft.com/office/drawing/2010/main" val="0"/>
              </a:ext>
            </a:extLst>
          </a:blip>
          <a:stretch>
            <a:fillRect/>
          </a:stretch>
        </p:blipFill>
        <p:spPr>
          <a:xfrm>
            <a:off x="461727" y="2118470"/>
            <a:ext cx="8788829" cy="4528195"/>
          </a:xfrm>
          <a:prstGeom prst="rect">
            <a:avLst/>
          </a:prstGeom>
        </p:spPr>
      </p:pic>
      <p:sp>
        <p:nvSpPr>
          <p:cNvPr id="5" name="Espace réservé du pied de page 4"/>
          <p:cNvSpPr>
            <a:spLocks noGrp="1"/>
          </p:cNvSpPr>
          <p:nvPr>
            <p:ph type="ftr" sz="quarter" idx="11"/>
          </p:nvPr>
        </p:nvSpPr>
        <p:spPr/>
        <p:txBody>
          <a:bodyPr/>
          <a:lstStyle/>
          <a:p>
            <a:r>
              <a:rPr lang="fr-FR" smtClean="0"/>
              <a:t>Les CIA : une opportunité pour concilier la mixité sociale et l’égalité de traitement ?</a:t>
            </a:r>
            <a:endParaRPr lang="fr-FR"/>
          </a:p>
        </p:txBody>
      </p:sp>
      <p:pic>
        <p:nvPicPr>
          <p:cNvPr id="6" name="Image 5"/>
          <p:cNvPicPr>
            <a:picLocks noChangeAspect="1"/>
          </p:cNvPicPr>
          <p:nvPr/>
        </p:nvPicPr>
        <p:blipFill>
          <a:blip r:embed="rId4"/>
          <a:stretch>
            <a:fillRect/>
          </a:stretch>
        </p:blipFill>
        <p:spPr>
          <a:xfrm>
            <a:off x="10662859" y="5313171"/>
            <a:ext cx="1263223" cy="1256441"/>
          </a:xfrm>
          <a:prstGeom prst="rect">
            <a:avLst/>
          </a:prstGeom>
        </p:spPr>
      </p:pic>
      <p:sp>
        <p:nvSpPr>
          <p:cNvPr id="2" name="ZoneTexte 1"/>
          <p:cNvSpPr txBox="1"/>
          <p:nvPr/>
        </p:nvSpPr>
        <p:spPr>
          <a:xfrm>
            <a:off x="1149790" y="6338888"/>
            <a:ext cx="9361283" cy="307777"/>
          </a:xfrm>
          <a:prstGeom prst="rect">
            <a:avLst/>
          </a:prstGeom>
          <a:noFill/>
        </p:spPr>
        <p:txBody>
          <a:bodyPr wrap="square" rtlCol="0">
            <a:spAutoFit/>
          </a:bodyPr>
          <a:lstStyle/>
          <a:p>
            <a:r>
              <a:rPr lang="fr-FR" sz="1400" i="1" dirty="0">
                <a:solidFill>
                  <a:schemeClr val="accent1">
                    <a:lumMod val="75000"/>
                  </a:schemeClr>
                </a:solidFill>
              </a:rPr>
              <a:t>Source : </a:t>
            </a:r>
            <a:r>
              <a:rPr lang="fr-FR" sz="1400" i="1" dirty="0" smtClean="0">
                <a:solidFill>
                  <a:schemeClr val="accent1">
                    <a:lumMod val="75000"/>
                  </a:schemeClr>
                </a:solidFill>
              </a:rPr>
              <a:t>CGET</a:t>
            </a:r>
            <a:endParaRPr lang="fr-FR" sz="1400" dirty="0">
              <a:solidFill>
                <a:schemeClr val="accent1">
                  <a:lumMod val="75000"/>
                </a:schemeClr>
              </a:solidFill>
            </a:endParaRPr>
          </a:p>
        </p:txBody>
      </p:sp>
      <p:sp>
        <p:nvSpPr>
          <p:cNvPr id="3" name="ZoneTexte 2"/>
          <p:cNvSpPr txBox="1"/>
          <p:nvPr/>
        </p:nvSpPr>
        <p:spPr>
          <a:xfrm>
            <a:off x="677333" y="1747436"/>
            <a:ext cx="7269933" cy="276999"/>
          </a:xfrm>
          <a:prstGeom prst="rect">
            <a:avLst/>
          </a:prstGeom>
          <a:noFill/>
        </p:spPr>
        <p:txBody>
          <a:bodyPr wrap="square" rtlCol="0">
            <a:spAutoFit/>
          </a:bodyPr>
          <a:lstStyle/>
          <a:p>
            <a:r>
              <a:rPr lang="fr-FR" sz="1200" dirty="0"/>
              <a:t>Quelques repères préalables </a:t>
            </a:r>
            <a:r>
              <a:rPr lang="fr-FR" sz="1200" dirty="0" smtClean="0"/>
              <a:t>…</a:t>
            </a:r>
            <a:endParaRPr lang="fr-FR" sz="1200" dirty="0"/>
          </a:p>
        </p:txBody>
      </p:sp>
    </p:spTree>
    <p:extLst>
      <p:ext uri="{BB962C8B-B14F-4D97-AF65-F5344CB8AC3E}">
        <p14:creationId xmlns:p14="http://schemas.microsoft.com/office/powerpoint/2010/main" val="37563735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677333" y="609600"/>
            <a:ext cx="8932333" cy="1320800"/>
          </a:xfrm>
        </p:spPr>
        <p:txBody>
          <a:bodyPr>
            <a:normAutofit/>
          </a:bodyPr>
          <a:lstStyle/>
          <a:p>
            <a:r>
              <a:rPr lang="fr-FR" dirty="0">
                <a:solidFill>
                  <a:srgbClr val="B00077"/>
                </a:solidFill>
                <a:latin typeface="Quicksand Bold" pitchFamily="50" charset="0"/>
              </a:rPr>
              <a:t>Quelques repères préalables</a:t>
            </a:r>
          </a:p>
        </p:txBody>
      </p:sp>
      <p:sp>
        <p:nvSpPr>
          <p:cNvPr id="5" name="Espace réservé du contenu 4"/>
          <p:cNvSpPr>
            <a:spLocks noGrp="1"/>
          </p:cNvSpPr>
          <p:nvPr>
            <p:ph idx="1"/>
          </p:nvPr>
        </p:nvSpPr>
        <p:spPr>
          <a:xfrm>
            <a:off x="677333" y="1775578"/>
            <a:ext cx="8596668" cy="3880773"/>
          </a:xfrm>
        </p:spPr>
        <p:txBody>
          <a:bodyPr>
            <a:normAutofit/>
          </a:bodyPr>
          <a:lstStyle/>
          <a:p>
            <a:pPr marL="0" indent="0">
              <a:buNone/>
            </a:pPr>
            <a:r>
              <a:rPr lang="fr-FR" b="1" dirty="0" smtClean="0">
                <a:latin typeface="Century Gothic" panose="020B0502020202020204" pitchFamily="34" charset="0"/>
              </a:rPr>
              <a:t>Le document-cadre </a:t>
            </a:r>
            <a:r>
              <a:rPr lang="fr-FR" b="1" dirty="0">
                <a:latin typeface="Century Gothic" panose="020B0502020202020204" pitchFamily="34" charset="0"/>
              </a:rPr>
              <a:t>sur les orientations</a:t>
            </a:r>
            <a:r>
              <a:rPr lang="fr-FR" dirty="0">
                <a:latin typeface="Century Gothic" panose="020B0502020202020204" pitchFamily="34" charset="0"/>
              </a:rPr>
              <a:t> contient l’ensemble des objectifs (sur </a:t>
            </a:r>
            <a:r>
              <a:rPr lang="fr-FR" dirty="0" smtClean="0">
                <a:latin typeface="Century Gothic" panose="020B0502020202020204" pitchFamily="34" charset="0"/>
              </a:rPr>
              <a:t>le logement </a:t>
            </a:r>
            <a:r>
              <a:rPr lang="fr-FR" dirty="0">
                <a:latin typeface="Century Gothic" panose="020B0502020202020204" pitchFamily="34" charset="0"/>
              </a:rPr>
              <a:t>des publics prioritaires et leur répartition territoriale</a:t>
            </a:r>
            <a:r>
              <a:rPr lang="fr-FR" dirty="0" smtClean="0">
                <a:latin typeface="Century Gothic" panose="020B0502020202020204" pitchFamily="34" charset="0"/>
              </a:rPr>
              <a:t>)</a:t>
            </a:r>
          </a:p>
          <a:p>
            <a:pPr marL="0" indent="0">
              <a:buNone/>
            </a:pPr>
            <a:r>
              <a:rPr lang="fr-FR" b="1" dirty="0" smtClean="0">
                <a:latin typeface="Century Gothic" panose="020B0502020202020204" pitchFamily="34" charset="0"/>
              </a:rPr>
              <a:t>La Convention </a:t>
            </a:r>
            <a:r>
              <a:rPr lang="fr-FR" b="1" dirty="0">
                <a:latin typeface="Century Gothic" panose="020B0502020202020204" pitchFamily="34" charset="0"/>
              </a:rPr>
              <a:t>Intercommunale d’Attribution (CIA</a:t>
            </a:r>
            <a:r>
              <a:rPr lang="fr-FR" b="1" dirty="0" smtClean="0">
                <a:latin typeface="Century Gothic" panose="020B0502020202020204" pitchFamily="34" charset="0"/>
              </a:rPr>
              <a:t>) : </a:t>
            </a:r>
          </a:p>
          <a:p>
            <a:pPr>
              <a:buFont typeface="Wingdings" panose="05000000000000000000" pitchFamily="2" charset="2"/>
              <a:buChar char="Ø"/>
            </a:pPr>
            <a:r>
              <a:rPr lang="fr-FR" dirty="0" smtClean="0">
                <a:latin typeface="Century Gothic" panose="020B0502020202020204" pitchFamily="34" charset="0"/>
              </a:rPr>
              <a:t>Mise en œuvre </a:t>
            </a:r>
            <a:r>
              <a:rPr lang="fr-FR" dirty="0">
                <a:latin typeface="Century Gothic" panose="020B0502020202020204" pitchFamily="34" charset="0"/>
              </a:rPr>
              <a:t>d</a:t>
            </a:r>
            <a:r>
              <a:rPr lang="fr-FR" dirty="0" smtClean="0">
                <a:latin typeface="Century Gothic" panose="020B0502020202020204" pitchFamily="34" charset="0"/>
              </a:rPr>
              <a:t>es </a:t>
            </a:r>
            <a:r>
              <a:rPr lang="fr-FR" dirty="0">
                <a:latin typeface="Century Gothic" panose="020B0502020202020204" pitchFamily="34" charset="0"/>
              </a:rPr>
              <a:t>orientations en matière d’attribution et </a:t>
            </a:r>
            <a:r>
              <a:rPr lang="fr-FR" dirty="0" smtClean="0">
                <a:latin typeface="Century Gothic" panose="020B0502020202020204" pitchFamily="34" charset="0"/>
              </a:rPr>
              <a:t>répartition entre </a:t>
            </a:r>
            <a:r>
              <a:rPr lang="fr-FR" dirty="0">
                <a:latin typeface="Century Gothic" panose="020B0502020202020204" pitchFamily="34" charset="0"/>
              </a:rPr>
              <a:t>les bailleurs présents sur le territoire de l’EPCI </a:t>
            </a:r>
            <a:r>
              <a:rPr lang="fr-FR" dirty="0" smtClean="0">
                <a:latin typeface="Century Gothic" panose="020B0502020202020204" pitchFamily="34" charset="0"/>
              </a:rPr>
              <a:t> ;</a:t>
            </a:r>
          </a:p>
          <a:p>
            <a:pPr>
              <a:buFont typeface="Wingdings" panose="05000000000000000000" pitchFamily="2" charset="2"/>
              <a:buChar char="Ø"/>
            </a:pPr>
            <a:r>
              <a:rPr lang="fr-FR" dirty="0" smtClean="0">
                <a:latin typeface="Century Gothic" panose="020B0502020202020204" pitchFamily="34" charset="0"/>
              </a:rPr>
              <a:t>Comporte </a:t>
            </a:r>
            <a:r>
              <a:rPr lang="fr-FR" dirty="0">
                <a:latin typeface="Century Gothic" panose="020B0502020202020204" pitchFamily="34" charset="0"/>
              </a:rPr>
              <a:t>les engagements </a:t>
            </a:r>
            <a:r>
              <a:rPr lang="fr-FR" dirty="0" smtClean="0">
                <a:latin typeface="Century Gothic" panose="020B0502020202020204" pitchFamily="34" charset="0"/>
              </a:rPr>
              <a:t>de chaque </a:t>
            </a:r>
            <a:r>
              <a:rPr lang="fr-FR" dirty="0">
                <a:latin typeface="Century Gothic" panose="020B0502020202020204" pitchFamily="34" charset="0"/>
              </a:rPr>
              <a:t>acteur (en premier lieu les bailleurs sociaux et les réservataires). </a:t>
            </a:r>
            <a:endParaRPr lang="fr-FR" dirty="0" smtClean="0">
              <a:latin typeface="Century Gothic" panose="020B0502020202020204" pitchFamily="34" charset="0"/>
            </a:endParaRPr>
          </a:p>
          <a:p>
            <a:pPr marL="0" indent="0">
              <a:buNone/>
            </a:pPr>
            <a:endParaRPr lang="fr-FR" dirty="0" smtClean="0">
              <a:latin typeface="Century Gothic" panose="020B0502020202020204" pitchFamily="34" charset="0"/>
            </a:endParaRPr>
          </a:p>
          <a:p>
            <a:pPr marL="0" indent="0">
              <a:buNone/>
            </a:pPr>
            <a:r>
              <a:rPr lang="fr-FR" dirty="0" smtClean="0">
                <a:latin typeface="Century Gothic" panose="020B0502020202020204" pitchFamily="34" charset="0"/>
              </a:rPr>
              <a:t>=&gt; </a:t>
            </a:r>
            <a:r>
              <a:rPr lang="fr-FR" b="1" dirty="0" smtClean="0">
                <a:latin typeface="Century Gothic" panose="020B0502020202020204" pitchFamily="34" charset="0"/>
              </a:rPr>
              <a:t>Bilan mitigé </a:t>
            </a:r>
            <a:r>
              <a:rPr lang="fr-FR" dirty="0" smtClean="0">
                <a:latin typeface="Century Gothic" panose="020B0502020202020204" pitchFamily="34" charset="0"/>
              </a:rPr>
              <a:t>de la mise en œuvre de ce cadre opérationnel renouvelé (rythme d’installation, objectifs peu ambitieux, absence de modalités de suivi et d’évaluation…)</a:t>
            </a:r>
            <a:endParaRPr lang="fr-FR" dirty="0">
              <a:latin typeface="Century Gothic" panose="020B0502020202020204" pitchFamily="34" charset="0"/>
            </a:endParaRPr>
          </a:p>
        </p:txBody>
      </p:sp>
      <p:sp>
        <p:nvSpPr>
          <p:cNvPr id="2" name="Espace réservé du pied de page 1"/>
          <p:cNvSpPr>
            <a:spLocks noGrp="1"/>
          </p:cNvSpPr>
          <p:nvPr>
            <p:ph type="ftr" sz="quarter" idx="11"/>
          </p:nvPr>
        </p:nvSpPr>
        <p:spPr>
          <a:xfrm>
            <a:off x="773586" y="5941391"/>
            <a:ext cx="8836079" cy="290967"/>
          </a:xfrm>
        </p:spPr>
        <p:txBody>
          <a:bodyPr/>
          <a:lstStyle/>
          <a:p>
            <a:r>
              <a:rPr lang="fr-FR" sz="1200" dirty="0" smtClean="0">
                <a:latin typeface="Century Gothic" panose="020B0502020202020204" pitchFamily="34" charset="0"/>
              </a:rPr>
              <a:t>Les CIA : une opportunité pour concilier la mixité sociale et l’égalité de traitement ?</a:t>
            </a:r>
            <a:endParaRPr lang="fr-FR" sz="1200" dirty="0">
              <a:latin typeface="Century Gothic" panose="020B0502020202020204" pitchFamily="34" charset="0"/>
            </a:endParaRPr>
          </a:p>
        </p:txBody>
      </p:sp>
      <p:pic>
        <p:nvPicPr>
          <p:cNvPr id="6" name="Image 5"/>
          <p:cNvPicPr>
            <a:picLocks noChangeAspect="1"/>
          </p:cNvPicPr>
          <p:nvPr/>
        </p:nvPicPr>
        <p:blipFill>
          <a:blip r:embed="rId3"/>
          <a:stretch>
            <a:fillRect/>
          </a:stretch>
        </p:blipFill>
        <p:spPr>
          <a:xfrm>
            <a:off x="10662859" y="5313171"/>
            <a:ext cx="1263223" cy="1256441"/>
          </a:xfrm>
          <a:prstGeom prst="rect">
            <a:avLst/>
          </a:prstGeom>
        </p:spPr>
      </p:pic>
    </p:spTree>
    <p:extLst>
      <p:ext uri="{BB962C8B-B14F-4D97-AF65-F5344CB8AC3E}">
        <p14:creationId xmlns:p14="http://schemas.microsoft.com/office/powerpoint/2010/main" val="30401297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re 3"/>
          <p:cNvSpPr>
            <a:spLocks noGrp="1"/>
          </p:cNvSpPr>
          <p:nvPr>
            <p:ph type="title"/>
          </p:nvPr>
        </p:nvSpPr>
        <p:spPr>
          <a:xfrm>
            <a:off x="677333" y="609600"/>
            <a:ext cx="8932333" cy="1320800"/>
          </a:xfrm>
        </p:spPr>
        <p:txBody>
          <a:bodyPr>
            <a:normAutofit/>
          </a:bodyPr>
          <a:lstStyle/>
          <a:p>
            <a:r>
              <a:rPr lang="fr-FR" dirty="0"/>
              <a:t>Les </a:t>
            </a:r>
            <a:r>
              <a:rPr lang="fr-FR" dirty="0" smtClean="0"/>
              <a:t>CIA : </a:t>
            </a:r>
            <a:r>
              <a:rPr lang="fr-FR" dirty="0"/>
              <a:t>une opportunité pour concilier la mixité sociale et l’égalité de traitement ?</a:t>
            </a:r>
          </a:p>
        </p:txBody>
      </p:sp>
      <p:sp>
        <p:nvSpPr>
          <p:cNvPr id="3" name="Espace réservé du contenu 2"/>
          <p:cNvSpPr>
            <a:spLocks noGrp="1"/>
          </p:cNvSpPr>
          <p:nvPr>
            <p:ph idx="1"/>
          </p:nvPr>
        </p:nvSpPr>
        <p:spPr/>
        <p:txBody>
          <a:bodyPr>
            <a:normAutofit fontScale="92500" lnSpcReduction="10000"/>
          </a:bodyPr>
          <a:lstStyle/>
          <a:p>
            <a:pPr marL="0" indent="0">
              <a:buNone/>
            </a:pPr>
            <a:r>
              <a:rPr lang="fr-FR" b="1" dirty="0" smtClean="0"/>
              <a:t>Les constats généraux sur la mise en place des CIA :</a:t>
            </a:r>
          </a:p>
          <a:p>
            <a:pPr>
              <a:buFont typeface="Wingdings" panose="05000000000000000000" pitchFamily="2" charset="2"/>
              <a:buChar char="Ø"/>
            </a:pPr>
            <a:r>
              <a:rPr lang="fr-FR" dirty="0" smtClean="0"/>
              <a:t>Une </a:t>
            </a:r>
            <a:r>
              <a:rPr lang="fr-FR" dirty="0"/>
              <a:t>dynamique de création et d’installation des conférences </a:t>
            </a:r>
            <a:r>
              <a:rPr lang="fr-FR" dirty="0" smtClean="0"/>
              <a:t>intercommunales au </a:t>
            </a:r>
            <a:r>
              <a:rPr lang="fr-FR" b="1" dirty="0"/>
              <a:t>rythme trop lent </a:t>
            </a:r>
            <a:r>
              <a:rPr lang="fr-FR" dirty="0" smtClean="0"/>
              <a:t>: moins </a:t>
            </a:r>
            <a:r>
              <a:rPr lang="fr-FR" dirty="0"/>
              <a:t>de 10% des territoires ont signé leur CIA à la date imposée par la </a:t>
            </a:r>
            <a:r>
              <a:rPr lang="fr-FR" dirty="0" smtClean="0"/>
              <a:t>loi </a:t>
            </a:r>
          </a:p>
          <a:p>
            <a:pPr>
              <a:buFont typeface="Wingdings" panose="05000000000000000000" pitchFamily="2" charset="2"/>
              <a:buChar char="Ø"/>
            </a:pPr>
            <a:r>
              <a:rPr lang="fr-FR" dirty="0"/>
              <a:t>B</a:t>
            </a:r>
            <a:r>
              <a:rPr lang="fr-FR" dirty="0" smtClean="0"/>
              <a:t>ien </a:t>
            </a:r>
            <a:r>
              <a:rPr lang="fr-FR" dirty="0"/>
              <a:t>que régulier : </a:t>
            </a:r>
            <a:r>
              <a:rPr lang="fr-FR" dirty="0" smtClean="0"/>
              <a:t>une quarantaine d’installation des CIL par </a:t>
            </a:r>
            <a:r>
              <a:rPr lang="fr-FR" dirty="0"/>
              <a:t>an</a:t>
            </a:r>
            <a:endParaRPr lang="fr-FR" dirty="0" smtClean="0"/>
          </a:p>
          <a:p>
            <a:pPr>
              <a:buFont typeface="Wingdings" panose="05000000000000000000" pitchFamily="2" charset="2"/>
              <a:buChar char="Ø"/>
            </a:pPr>
            <a:r>
              <a:rPr lang="fr-FR" dirty="0"/>
              <a:t>Des </a:t>
            </a:r>
            <a:r>
              <a:rPr lang="fr-FR" b="1" dirty="0"/>
              <a:t>écarts significatifs </a:t>
            </a:r>
            <a:r>
              <a:rPr lang="fr-FR" dirty="0"/>
              <a:t>suivant les régions concernées </a:t>
            </a:r>
            <a:endParaRPr lang="fr-FR" dirty="0" smtClean="0"/>
          </a:p>
          <a:p>
            <a:pPr>
              <a:buFont typeface="Wingdings" panose="05000000000000000000" pitchFamily="2" charset="2"/>
              <a:buChar char="Ø"/>
            </a:pPr>
            <a:r>
              <a:rPr lang="fr-FR" dirty="0" smtClean="0"/>
              <a:t>Un </a:t>
            </a:r>
            <a:r>
              <a:rPr lang="fr-FR" b="1" dirty="0"/>
              <a:t>objectif d’attribution en QPV aux ménages ne relevant pas du </a:t>
            </a:r>
            <a:r>
              <a:rPr lang="fr-FR" b="1" dirty="0" smtClean="0"/>
              <a:t>1er quartile </a:t>
            </a:r>
            <a:r>
              <a:rPr lang="fr-FR" b="1" dirty="0"/>
              <a:t>largement </a:t>
            </a:r>
            <a:r>
              <a:rPr lang="fr-FR" b="1" dirty="0" smtClean="0"/>
              <a:t>atteint </a:t>
            </a:r>
            <a:r>
              <a:rPr lang="fr-FR" dirty="0"/>
              <a:t>: la moyenne </a:t>
            </a:r>
            <a:r>
              <a:rPr lang="fr-FR" dirty="0" smtClean="0"/>
              <a:t>était, </a:t>
            </a:r>
            <a:r>
              <a:rPr lang="fr-FR" dirty="0"/>
              <a:t>fin </a:t>
            </a:r>
            <a:r>
              <a:rPr lang="fr-FR" dirty="0" smtClean="0"/>
              <a:t>2016, de </a:t>
            </a:r>
            <a:r>
              <a:rPr lang="fr-FR" dirty="0"/>
              <a:t>73%</a:t>
            </a:r>
            <a:endParaRPr lang="fr-FR" dirty="0" smtClean="0"/>
          </a:p>
          <a:p>
            <a:pPr>
              <a:buFont typeface="Wingdings" panose="05000000000000000000" pitchFamily="2" charset="2"/>
              <a:buChar char="Ø"/>
            </a:pPr>
            <a:r>
              <a:rPr lang="fr-FR" dirty="0" smtClean="0"/>
              <a:t>Un </a:t>
            </a:r>
            <a:r>
              <a:rPr lang="fr-FR" b="1" dirty="0" smtClean="0"/>
              <a:t>bilan qualitatif </a:t>
            </a:r>
            <a:r>
              <a:rPr lang="fr-FR" b="1" dirty="0"/>
              <a:t>peu </a:t>
            </a:r>
            <a:r>
              <a:rPr lang="fr-FR" b="1" dirty="0" smtClean="0"/>
              <a:t>satisfaisant avec </a:t>
            </a:r>
            <a:r>
              <a:rPr lang="fr-FR" b="1" dirty="0"/>
              <a:t>des objectifs souvent sans ambition </a:t>
            </a:r>
            <a:r>
              <a:rPr lang="fr-FR" dirty="0" smtClean="0"/>
              <a:t>: absence </a:t>
            </a:r>
            <a:r>
              <a:rPr lang="fr-FR" dirty="0"/>
              <a:t>de </a:t>
            </a:r>
            <a:r>
              <a:rPr lang="fr-FR" dirty="0" smtClean="0"/>
              <a:t>territorialisation fine </a:t>
            </a:r>
            <a:r>
              <a:rPr lang="fr-FR" dirty="0"/>
              <a:t>des objectifs </a:t>
            </a:r>
            <a:r>
              <a:rPr lang="fr-FR" dirty="0" smtClean="0"/>
              <a:t>d’attribution, </a:t>
            </a:r>
            <a:r>
              <a:rPr lang="fr-FR" dirty="0"/>
              <a:t>peu </a:t>
            </a:r>
            <a:r>
              <a:rPr lang="fr-FR" dirty="0" smtClean="0"/>
              <a:t>de déclinaison </a:t>
            </a:r>
            <a:r>
              <a:rPr lang="fr-FR" dirty="0"/>
              <a:t>des objectifs par bailleurs et réservataires</a:t>
            </a:r>
            <a:r>
              <a:rPr lang="fr-FR" dirty="0" smtClean="0"/>
              <a:t>, aucune commission spécialement </a:t>
            </a:r>
            <a:r>
              <a:rPr lang="fr-FR" dirty="0"/>
              <a:t>dédiée aux QPV </a:t>
            </a:r>
            <a:r>
              <a:rPr lang="fr-FR" dirty="0" smtClean="0"/>
              <a:t>de mise </a:t>
            </a:r>
            <a:r>
              <a:rPr lang="fr-FR" dirty="0"/>
              <a:t>en place, modalités de pilotage, de suivi et d’évaluation </a:t>
            </a:r>
            <a:r>
              <a:rPr lang="fr-FR" dirty="0" smtClean="0"/>
              <a:t>pas </a:t>
            </a:r>
            <a:r>
              <a:rPr lang="fr-FR" dirty="0"/>
              <a:t>toujours </a:t>
            </a:r>
            <a:r>
              <a:rPr lang="fr-FR" dirty="0" smtClean="0"/>
              <a:t>explicitées </a:t>
            </a:r>
            <a:r>
              <a:rPr lang="fr-FR" dirty="0"/>
              <a:t>dans les documents …</a:t>
            </a:r>
            <a:endParaRPr lang="fr-FR" dirty="0" smtClean="0"/>
          </a:p>
          <a:p>
            <a:pPr>
              <a:buFont typeface="Wingdings" panose="05000000000000000000" pitchFamily="2" charset="2"/>
              <a:buChar char="Ø"/>
            </a:pPr>
            <a:endParaRPr lang="fr-FR" dirty="0" smtClean="0"/>
          </a:p>
        </p:txBody>
      </p:sp>
      <p:sp>
        <p:nvSpPr>
          <p:cNvPr id="2" name="Espace réservé du pied de page 1"/>
          <p:cNvSpPr>
            <a:spLocks noGrp="1"/>
          </p:cNvSpPr>
          <p:nvPr>
            <p:ph type="ftr" sz="quarter" idx="11"/>
          </p:nvPr>
        </p:nvSpPr>
        <p:spPr/>
        <p:txBody>
          <a:bodyPr/>
          <a:lstStyle/>
          <a:p>
            <a:r>
              <a:rPr lang="fr-FR" smtClean="0"/>
              <a:t>Les CIA : une opportunité pour concilier la mixité sociale et l’égalité de traitement ?</a:t>
            </a:r>
            <a:endParaRPr lang="fr-FR"/>
          </a:p>
        </p:txBody>
      </p:sp>
      <p:pic>
        <p:nvPicPr>
          <p:cNvPr id="6" name="Image 5"/>
          <p:cNvPicPr>
            <a:picLocks noChangeAspect="1"/>
          </p:cNvPicPr>
          <p:nvPr/>
        </p:nvPicPr>
        <p:blipFill>
          <a:blip r:embed="rId3"/>
          <a:stretch>
            <a:fillRect/>
          </a:stretch>
        </p:blipFill>
        <p:spPr>
          <a:xfrm>
            <a:off x="10662859" y="5313171"/>
            <a:ext cx="1263223" cy="1256441"/>
          </a:xfrm>
          <a:prstGeom prst="rect">
            <a:avLst/>
          </a:prstGeom>
        </p:spPr>
      </p:pic>
    </p:spTree>
    <p:extLst>
      <p:ext uri="{BB962C8B-B14F-4D97-AF65-F5344CB8AC3E}">
        <p14:creationId xmlns:p14="http://schemas.microsoft.com/office/powerpoint/2010/main" val="36671939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re 3"/>
          <p:cNvSpPr>
            <a:spLocks noGrp="1"/>
          </p:cNvSpPr>
          <p:nvPr>
            <p:ph type="title"/>
          </p:nvPr>
        </p:nvSpPr>
        <p:spPr>
          <a:xfrm>
            <a:off x="677333" y="609600"/>
            <a:ext cx="8932333" cy="1320800"/>
          </a:xfrm>
        </p:spPr>
        <p:txBody>
          <a:bodyPr>
            <a:normAutofit/>
          </a:bodyPr>
          <a:lstStyle/>
          <a:p>
            <a:r>
              <a:rPr lang="fr-FR" dirty="0"/>
              <a:t>Les </a:t>
            </a:r>
            <a:r>
              <a:rPr lang="fr-FR" dirty="0" smtClean="0"/>
              <a:t>CIA : </a:t>
            </a:r>
            <a:r>
              <a:rPr lang="fr-FR" dirty="0"/>
              <a:t>une opportunité pour concilier la mixité sociale et l’égalité de traitement ?</a:t>
            </a:r>
          </a:p>
        </p:txBody>
      </p:sp>
      <p:sp>
        <p:nvSpPr>
          <p:cNvPr id="3" name="Espace réservé du contenu 2"/>
          <p:cNvSpPr>
            <a:spLocks noGrp="1"/>
          </p:cNvSpPr>
          <p:nvPr>
            <p:ph idx="1"/>
          </p:nvPr>
        </p:nvSpPr>
        <p:spPr/>
        <p:txBody>
          <a:bodyPr>
            <a:normAutofit/>
          </a:bodyPr>
          <a:lstStyle/>
          <a:p>
            <a:pPr marL="0" indent="0">
              <a:buNone/>
            </a:pPr>
            <a:r>
              <a:rPr lang="fr-FR" b="1" dirty="0" smtClean="0"/>
              <a:t>Les </a:t>
            </a:r>
            <a:r>
              <a:rPr lang="fr-FR" b="1" dirty="0"/>
              <a:t>différents freins évoqués par les acteurs des territoires </a:t>
            </a:r>
            <a:r>
              <a:rPr lang="fr-FR" b="1" dirty="0" smtClean="0"/>
              <a:t>:</a:t>
            </a:r>
            <a:endParaRPr lang="fr-FR" b="1" dirty="0"/>
          </a:p>
          <a:p>
            <a:pPr>
              <a:buFont typeface="Wingdings" panose="05000000000000000000" pitchFamily="2" charset="2"/>
              <a:buChar char="Ø"/>
            </a:pPr>
            <a:r>
              <a:rPr lang="fr-FR" dirty="0"/>
              <a:t>Un monde de l’habitat social faisant face à de profonds changements</a:t>
            </a:r>
          </a:p>
          <a:p>
            <a:pPr>
              <a:buFont typeface="Wingdings" panose="05000000000000000000" pitchFamily="2" charset="2"/>
              <a:buChar char="Ø"/>
            </a:pPr>
            <a:r>
              <a:rPr lang="fr-FR" dirty="0" smtClean="0"/>
              <a:t>Des </a:t>
            </a:r>
            <a:r>
              <a:rPr lang="fr-FR" dirty="0"/>
              <a:t>dispositifs requérant une technicité trop </a:t>
            </a:r>
            <a:r>
              <a:rPr lang="fr-FR" dirty="0" smtClean="0"/>
              <a:t>importante </a:t>
            </a:r>
          </a:p>
          <a:p>
            <a:pPr>
              <a:buFont typeface="Wingdings" panose="05000000000000000000" pitchFamily="2" charset="2"/>
              <a:buChar char="Ø"/>
            </a:pPr>
            <a:r>
              <a:rPr lang="fr-FR" dirty="0" smtClean="0"/>
              <a:t>Un </a:t>
            </a:r>
            <a:r>
              <a:rPr lang="fr-FR" dirty="0"/>
              <a:t>cadre unique perçu comme inadapté à certaines spécificités </a:t>
            </a:r>
            <a:r>
              <a:rPr lang="fr-FR" dirty="0" smtClean="0"/>
              <a:t>territoriales</a:t>
            </a:r>
          </a:p>
          <a:p>
            <a:pPr>
              <a:buFont typeface="Wingdings" panose="05000000000000000000" pitchFamily="2" charset="2"/>
              <a:buChar char="Ø"/>
            </a:pPr>
            <a:r>
              <a:rPr lang="fr-FR" dirty="0" smtClean="0"/>
              <a:t>Une </a:t>
            </a:r>
            <a:r>
              <a:rPr lang="fr-FR" dirty="0"/>
              <a:t>redistribution des </a:t>
            </a:r>
            <a:r>
              <a:rPr lang="fr-FR" dirty="0" smtClean="0"/>
              <a:t>rôles</a:t>
            </a:r>
          </a:p>
          <a:p>
            <a:pPr>
              <a:buFont typeface="Wingdings" panose="05000000000000000000" pitchFamily="2" charset="2"/>
              <a:buChar char="Ø"/>
            </a:pPr>
            <a:r>
              <a:rPr lang="fr-FR" dirty="0" smtClean="0"/>
              <a:t> Des </a:t>
            </a:r>
            <a:r>
              <a:rPr lang="fr-FR" dirty="0"/>
              <a:t>résistances de l’échelon communal à perdre la responsabilité des </a:t>
            </a:r>
            <a:r>
              <a:rPr lang="fr-FR" dirty="0" smtClean="0"/>
              <a:t>attributions</a:t>
            </a:r>
          </a:p>
        </p:txBody>
      </p:sp>
      <p:sp>
        <p:nvSpPr>
          <p:cNvPr id="2" name="Espace réservé du pied de page 1"/>
          <p:cNvSpPr>
            <a:spLocks noGrp="1"/>
          </p:cNvSpPr>
          <p:nvPr>
            <p:ph type="ftr" sz="quarter" idx="11"/>
          </p:nvPr>
        </p:nvSpPr>
        <p:spPr/>
        <p:txBody>
          <a:bodyPr/>
          <a:lstStyle/>
          <a:p>
            <a:r>
              <a:rPr lang="fr-FR" smtClean="0"/>
              <a:t>Les CIA : une opportunité pour concilier la mixité sociale et l’égalité de traitement ?</a:t>
            </a:r>
            <a:endParaRPr lang="fr-FR"/>
          </a:p>
        </p:txBody>
      </p:sp>
      <p:pic>
        <p:nvPicPr>
          <p:cNvPr id="6" name="Image 5"/>
          <p:cNvPicPr>
            <a:picLocks noChangeAspect="1"/>
          </p:cNvPicPr>
          <p:nvPr/>
        </p:nvPicPr>
        <p:blipFill>
          <a:blip r:embed="rId3"/>
          <a:stretch>
            <a:fillRect/>
          </a:stretch>
        </p:blipFill>
        <p:spPr>
          <a:xfrm>
            <a:off x="10662859" y="5313171"/>
            <a:ext cx="1263223" cy="1256441"/>
          </a:xfrm>
          <a:prstGeom prst="rect">
            <a:avLst/>
          </a:prstGeom>
        </p:spPr>
      </p:pic>
    </p:spTree>
    <p:extLst>
      <p:ext uri="{BB962C8B-B14F-4D97-AF65-F5344CB8AC3E}">
        <p14:creationId xmlns:p14="http://schemas.microsoft.com/office/powerpoint/2010/main" val="14010314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Facette">
  <a:themeElements>
    <a:clrScheme name="RECI">
      <a:dk1>
        <a:sysClr val="windowText" lastClr="000000"/>
      </a:dk1>
      <a:lt1>
        <a:sysClr val="window" lastClr="FFFFFF"/>
      </a:lt1>
      <a:dk2>
        <a:srgbClr val="632E62"/>
      </a:dk2>
      <a:lt2>
        <a:srgbClr val="EAE5EB"/>
      </a:lt2>
      <a:accent1>
        <a:srgbClr val="B00077"/>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543920B7A942D4592383BEA3F578EFC" ma:contentTypeVersion="10" ma:contentTypeDescription="Create a new document." ma:contentTypeScope="" ma:versionID="3bdc345293c770c087e2bca5e2f8e8fa">
  <xsd:schema xmlns:xsd="http://www.w3.org/2001/XMLSchema" xmlns:xs="http://www.w3.org/2001/XMLSchema" xmlns:p="http://schemas.microsoft.com/office/2006/metadata/properties" xmlns:ns3="55cd2ac3-0955-4b8b-89b5-7a1340cbbe21" targetNamespace="http://schemas.microsoft.com/office/2006/metadata/properties" ma:root="true" ma:fieldsID="a161655cdd7d12da74e1fc1f540fbf5a" ns3:_="">
    <xsd:import namespace="55cd2ac3-0955-4b8b-89b5-7a1340cbbe2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cd2ac3-0955-4b8b-89b5-7a1340cbbe2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EDC0F3-3BED-45BA-9CD0-49B49CF79E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cd2ac3-0955-4b8b-89b5-7a1340cbbe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35E8E0D-27EE-4145-A8F7-ECFC142E4E53}">
  <ds:schemaRefs>
    <ds:schemaRef ds:uri="http://schemas.openxmlformats.org/package/2006/metadata/core-properties"/>
    <ds:schemaRef ds:uri="http://schemas.microsoft.com/office/2006/documentManagement/types"/>
    <ds:schemaRef ds:uri="http://schemas.microsoft.com/office/infopath/2007/PartnerControls"/>
    <ds:schemaRef ds:uri="55cd2ac3-0955-4b8b-89b5-7a1340cbbe21"/>
    <ds:schemaRef ds:uri="http://purl.org/dc/elements/1.1/"/>
    <ds:schemaRef ds:uri="http://schemas.microsoft.com/office/2006/metadata/properties"/>
    <ds:schemaRef ds:uri="http://purl.org/dc/terms/"/>
    <ds:schemaRef ds:uri="http://www.w3.org/XML/1998/namespace"/>
    <ds:schemaRef ds:uri="http://purl.org/dc/dcmitype/"/>
  </ds:schemaRefs>
</ds:datastoreItem>
</file>

<file path=customXml/itemProps3.xml><?xml version="1.0" encoding="utf-8"?>
<ds:datastoreItem xmlns:ds="http://schemas.openxmlformats.org/officeDocument/2006/customXml" ds:itemID="{F3263F5E-5804-472D-AA94-4702A535963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911</TotalTime>
  <Words>2010</Words>
  <Application>Microsoft Office PowerPoint</Application>
  <PresentationFormat>Grand écran</PresentationFormat>
  <Paragraphs>166</Paragraphs>
  <Slides>16</Slides>
  <Notes>16</Notes>
  <HiddenSlides>6</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16</vt:i4>
      </vt:variant>
    </vt:vector>
  </HeadingPairs>
  <TitlesOfParts>
    <vt:vector size="24" baseType="lpstr">
      <vt:lpstr>Arial</vt:lpstr>
      <vt:lpstr>Calibri</vt:lpstr>
      <vt:lpstr>Century Gothic</vt:lpstr>
      <vt:lpstr>Quicksand Bold</vt:lpstr>
      <vt:lpstr>Trebuchet MS</vt:lpstr>
      <vt:lpstr>Wingdings</vt:lpstr>
      <vt:lpstr>Wingdings 3</vt:lpstr>
      <vt:lpstr>Facette</vt:lpstr>
      <vt:lpstr>Les Conventions Intercommunales d’Attribution : une opportunité pour concilier la mixité sociale et l’égalité de traitement ?          </vt:lpstr>
      <vt:lpstr>Présentation PowerPoint</vt:lpstr>
      <vt:lpstr>Les CIA : une opportunité pour concilier la mixité sociale et l’égalité de traitement ?</vt:lpstr>
      <vt:lpstr>Les CIA : une opportunité pour concilier la mixité sociale et l’égalité de traitement ?</vt:lpstr>
      <vt:lpstr>Les CIA : une opportunité pour concilier la mixité sociale et l’égalité de traitement ?</vt:lpstr>
      <vt:lpstr>Les CIA : une opportunité pour concilier la mixité sociale et l’égalité de traitement ?</vt:lpstr>
      <vt:lpstr>Quelques repères préalables</vt:lpstr>
      <vt:lpstr>Les CIA : une opportunité pour concilier la mixité sociale et l’égalité de traitement ?</vt:lpstr>
      <vt:lpstr>Les CIA : une opportunité pour concilier la mixité sociale et l’égalité de traitement ?</vt:lpstr>
      <vt:lpstr>Impacts sur la prise en compte de la question des discriminations </vt:lpstr>
      <vt:lpstr>Impacts sur la prise en compte de la question des discriminations  </vt:lpstr>
      <vt:lpstr>Quelques pratiques « inspirantes » : </vt:lpstr>
      <vt:lpstr>Enseignements pour une pratique non discriminatoire (bilan très provisoire)</vt:lpstr>
      <vt:lpstr>Enseignements pour une pratique non discriminatoire (bilan très provisoire) </vt:lpstr>
      <vt:lpstr>Enseignements pour une pratique non discriminatoire (bilan très provisoire) </vt:lpstr>
      <vt:lpstr>Les Conventions Intercommunales d’Attribution : une opportunité pour concilier la mixité sociale et l’égalité de traitement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Réseau RECI</dc:title>
  <dc:creator>Murielle MAFFESSOLI</dc:creator>
  <cp:lastModifiedBy>morgane petit</cp:lastModifiedBy>
  <cp:revision>71</cp:revision>
  <cp:lastPrinted>2018-12-17T06:26:31Z</cp:lastPrinted>
  <dcterms:created xsi:type="dcterms:W3CDTF">2018-12-16T17:21:46Z</dcterms:created>
  <dcterms:modified xsi:type="dcterms:W3CDTF">2020-11-06T07:33:59Z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0x010100A543920B7A942D4592383BEA3F578EFC</vt:lpwstr>
  </property>
</Properties>
</file>