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45"/>
  </p:notesMasterIdLst>
  <p:handoutMasterIdLst>
    <p:handoutMasterId r:id="rId46"/>
  </p:handoutMasterIdLst>
  <p:sldIdLst>
    <p:sldId id="256" r:id="rId6"/>
    <p:sldId id="258" r:id="rId7"/>
    <p:sldId id="257" r:id="rId8"/>
    <p:sldId id="279" r:id="rId9"/>
    <p:sldId id="475" r:id="rId10"/>
    <p:sldId id="472" r:id="rId11"/>
    <p:sldId id="451" r:id="rId12"/>
    <p:sldId id="263" r:id="rId13"/>
    <p:sldId id="453" r:id="rId14"/>
    <p:sldId id="265" r:id="rId15"/>
    <p:sldId id="428" r:id="rId16"/>
    <p:sldId id="486" r:id="rId17"/>
    <p:sldId id="487" r:id="rId18"/>
    <p:sldId id="488" r:id="rId19"/>
    <p:sldId id="489" r:id="rId20"/>
    <p:sldId id="495" r:id="rId21"/>
    <p:sldId id="490" r:id="rId22"/>
    <p:sldId id="492" r:id="rId23"/>
    <p:sldId id="493" r:id="rId24"/>
    <p:sldId id="494" r:id="rId25"/>
    <p:sldId id="496" r:id="rId26"/>
    <p:sldId id="497" r:id="rId27"/>
    <p:sldId id="479" r:id="rId28"/>
    <p:sldId id="498" r:id="rId29"/>
    <p:sldId id="482" r:id="rId30"/>
    <p:sldId id="269" r:id="rId31"/>
    <p:sldId id="481" r:id="rId32"/>
    <p:sldId id="499" r:id="rId33"/>
    <p:sldId id="480" r:id="rId34"/>
    <p:sldId id="500" r:id="rId35"/>
    <p:sldId id="521" r:id="rId36"/>
    <p:sldId id="522" r:id="rId37"/>
    <p:sldId id="523" r:id="rId38"/>
    <p:sldId id="524" r:id="rId39"/>
    <p:sldId id="272" r:id="rId40"/>
    <p:sldId id="505" r:id="rId41"/>
    <p:sldId id="506" r:id="rId42"/>
    <p:sldId id="507" r:id="rId43"/>
    <p:sldId id="508" r:id="rId44"/>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32" userDrawn="1">
          <p15:clr>
            <a:srgbClr val="A4A3A4"/>
          </p15:clr>
        </p15:guide>
        <p15:guide id="4" orient="horz" pos="4110" userDrawn="1">
          <p15:clr>
            <a:srgbClr val="A4A3A4"/>
          </p15:clr>
        </p15:guide>
        <p15:guide id="5" pos="234" userDrawn="1">
          <p15:clr>
            <a:srgbClr val="A4A3A4"/>
          </p15:clr>
        </p15:guide>
        <p15:guide id="6" pos="7423" userDrawn="1">
          <p15:clr>
            <a:srgbClr val="A4A3A4"/>
          </p15:clr>
        </p15:guide>
        <p15:guide id="7" orient="horz" pos="107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rre-Edouard Martin" initials="PM" lastIdx="12" clrIdx="0">
    <p:extLst>
      <p:ext uri="{19B8F6BF-5375-455C-9EA6-DF929625EA0E}">
        <p15:presenceInfo xmlns:p15="http://schemas.microsoft.com/office/powerpoint/2012/main" userId="S-1-5-21-1079863959-2638659145-1769247717-1680" providerId="AD"/>
      </p:ext>
    </p:extLst>
  </p:cmAuthor>
  <p:cmAuthor id="2" name="Mathilde Leborgne" initials="ML" lastIdx="1" clrIdx="1">
    <p:extLst>
      <p:ext uri="{19B8F6BF-5375-455C-9EA6-DF929625EA0E}">
        <p15:presenceInfo xmlns:p15="http://schemas.microsoft.com/office/powerpoint/2012/main" userId="S-1-5-21-1079863959-2638659145-1769247717-2119" providerId="AD"/>
      </p:ext>
    </p:extLst>
  </p:cmAuthor>
  <p:cmAuthor id="3" name="morgane petit" initials="mp" lastIdx="3" clrIdx="2">
    <p:extLst>
      <p:ext uri="{19B8F6BF-5375-455C-9EA6-DF929625EA0E}">
        <p15:presenceInfo xmlns:p15="http://schemas.microsoft.com/office/powerpoint/2012/main" userId="S-1-5-21-1079863959-2638659145-1769247717-11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C99"/>
    <a:srgbClr val="8DC63F"/>
    <a:srgbClr val="8EC63F"/>
    <a:srgbClr val="143C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4F524B-4C66-4651-B63A-5023634B1DAA}" v="2" dt="2023-09-11T14:27:55.780"/>
    <p1510:client id="{D039000A-4B6F-4633-AAAF-D5F9CB68D7B7}" v="69" dt="2023-12-07T16:07:59.24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26803" autoAdjust="0"/>
    <p:restoredTop sz="0" autoAdjust="0"/>
  </p:normalViewPr>
  <p:slideViewPr>
    <p:cSldViewPr snapToGrid="0">
      <p:cViewPr varScale="1">
        <p:scale>
          <a:sx n="17" d="100"/>
          <a:sy n="17" d="100"/>
        </p:scale>
        <p:origin x="2112" y="24"/>
      </p:cViewPr>
      <p:guideLst>
        <p:guide orient="horz" pos="2160"/>
        <p:guide pos="3840"/>
        <p:guide orient="horz" pos="232"/>
        <p:guide orient="horz" pos="4110"/>
        <p:guide pos="234"/>
        <p:guide pos="7423"/>
        <p:guide orient="horz" pos="10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ata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ata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ata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ata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ata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9F35E1-2CF9-4A6C-A92C-E22DEFC7BD7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2F48E03-BB2D-41CA-ABD7-1CD624E7B403}">
      <dgm:prSet/>
      <dgm:spPr/>
      <dgm:t>
        <a:bodyPr/>
        <a:lstStyle/>
        <a:p>
          <a:r>
            <a:rPr lang="fr-FR" b="0" i="0" baseline="0"/>
            <a:t>Ce livret est un élément du module de sensibilisation à la prévention des discriminations destiné aux acteurs du logement en charge des attributions de logements sociaux</a:t>
          </a:r>
          <a:endParaRPr lang="en-US"/>
        </a:p>
      </dgm:t>
    </dgm:pt>
    <dgm:pt modelId="{42D368A1-C1CF-4761-9771-2B0D65372A4F}" type="parTrans" cxnId="{0508DA73-6EAB-4733-8A10-866B160A8A22}">
      <dgm:prSet/>
      <dgm:spPr/>
      <dgm:t>
        <a:bodyPr/>
        <a:lstStyle/>
        <a:p>
          <a:endParaRPr lang="en-US"/>
        </a:p>
      </dgm:t>
    </dgm:pt>
    <dgm:pt modelId="{921038AC-E245-4B2E-ACAA-A2047284712F}" type="sibTrans" cxnId="{0508DA73-6EAB-4733-8A10-866B160A8A22}">
      <dgm:prSet/>
      <dgm:spPr/>
      <dgm:t>
        <a:bodyPr/>
        <a:lstStyle/>
        <a:p>
          <a:endParaRPr lang="en-US"/>
        </a:p>
      </dgm:t>
    </dgm:pt>
    <dgm:pt modelId="{6CF1436A-D2CD-4ACA-B7AE-854FDE1E2FD6}">
      <dgm:prSet/>
      <dgm:spPr/>
      <dgm:t>
        <a:bodyPr/>
        <a:lstStyle/>
        <a:p>
          <a:r>
            <a:rPr lang="fr-FR" b="0" i="0" baseline="0" dirty="0"/>
            <a:t>Il vise à répondre aux besoins de qualification et d’accompagnement des acteurs afin d’exercer leur mission dans un cadre non-discriminant au regard des obligations de mixité sociale, de transparence des procédures d’attribution et d’objectivation des décisions</a:t>
          </a:r>
          <a:endParaRPr lang="en-US" dirty="0"/>
        </a:p>
      </dgm:t>
    </dgm:pt>
    <dgm:pt modelId="{994E9A68-1109-4CF5-AEFA-A94E1E25BAD7}" type="parTrans" cxnId="{A8DA0FA9-642F-48BA-A78D-30DC4D0D704D}">
      <dgm:prSet/>
      <dgm:spPr/>
      <dgm:t>
        <a:bodyPr/>
        <a:lstStyle/>
        <a:p>
          <a:endParaRPr lang="en-US"/>
        </a:p>
      </dgm:t>
    </dgm:pt>
    <dgm:pt modelId="{7B97A84B-D4F4-40FA-B33A-0E3D770E60B7}" type="sibTrans" cxnId="{A8DA0FA9-642F-48BA-A78D-30DC4D0D704D}">
      <dgm:prSet/>
      <dgm:spPr/>
      <dgm:t>
        <a:bodyPr/>
        <a:lstStyle/>
        <a:p>
          <a:endParaRPr lang="en-US"/>
        </a:p>
      </dgm:t>
    </dgm:pt>
    <dgm:pt modelId="{3EF37C0E-F884-4E3A-B1D0-DD0A47115A49}">
      <dgm:prSet/>
      <dgm:spPr/>
      <dgm:t>
        <a:bodyPr/>
        <a:lstStyle/>
        <a:p>
          <a:r>
            <a:rPr lang="fr-FR" b="0" i="0" baseline="0" dirty="0"/>
            <a:t>Le module de sensibilisation permet de délivrer le premier niveau de qualification</a:t>
          </a:r>
          <a:endParaRPr lang="en-US" dirty="0"/>
        </a:p>
      </dgm:t>
    </dgm:pt>
    <dgm:pt modelId="{670CF206-F7AB-4BBE-862A-E0A3753FCD75}" type="parTrans" cxnId="{8D51F048-3C1D-4408-A606-15B95DFF3DEB}">
      <dgm:prSet/>
      <dgm:spPr/>
      <dgm:t>
        <a:bodyPr/>
        <a:lstStyle/>
        <a:p>
          <a:endParaRPr lang="en-US"/>
        </a:p>
      </dgm:t>
    </dgm:pt>
    <dgm:pt modelId="{2E3D6330-6979-4556-AE0E-795F82400CD9}" type="sibTrans" cxnId="{8D51F048-3C1D-4408-A606-15B95DFF3DEB}">
      <dgm:prSet/>
      <dgm:spPr/>
      <dgm:t>
        <a:bodyPr/>
        <a:lstStyle/>
        <a:p>
          <a:endParaRPr lang="en-US"/>
        </a:p>
      </dgm:t>
    </dgm:pt>
    <dgm:pt modelId="{4338EDE0-1529-4529-831C-F6232909BD05}">
      <dgm:prSet/>
      <dgm:spPr/>
      <dgm:t>
        <a:bodyPr/>
        <a:lstStyle/>
        <a:p>
          <a:r>
            <a:rPr lang="fr-FR" b="0" i="0" baseline="0" dirty="0"/>
            <a:t>Il est le fruit d’un partenariat entre l’IREV, centre de ressources politique de la ville Hauts-de-France, et l’Union Régionale Habitat.</a:t>
          </a:r>
          <a:endParaRPr lang="en-US" dirty="0"/>
        </a:p>
      </dgm:t>
    </dgm:pt>
    <dgm:pt modelId="{C316B0C4-E440-4811-82A6-33CA8F5E8FF8}" type="parTrans" cxnId="{3FD1BA13-82E3-4206-AF8A-EBE960AE6B98}">
      <dgm:prSet/>
      <dgm:spPr/>
      <dgm:t>
        <a:bodyPr/>
        <a:lstStyle/>
        <a:p>
          <a:endParaRPr lang="en-US"/>
        </a:p>
      </dgm:t>
    </dgm:pt>
    <dgm:pt modelId="{E2305B8D-DD00-40E2-B356-29F4A5A2B756}" type="sibTrans" cxnId="{3FD1BA13-82E3-4206-AF8A-EBE960AE6B98}">
      <dgm:prSet/>
      <dgm:spPr/>
      <dgm:t>
        <a:bodyPr/>
        <a:lstStyle/>
        <a:p>
          <a:endParaRPr lang="en-US"/>
        </a:p>
      </dgm:t>
    </dgm:pt>
    <dgm:pt modelId="{B89A94A2-3CEC-4BDD-9968-F0E56BCC85A7}" type="pres">
      <dgm:prSet presAssocID="{EA9F35E1-2CF9-4A6C-A92C-E22DEFC7BD7C}" presName="diagram" presStyleCnt="0">
        <dgm:presLayoutVars>
          <dgm:dir/>
          <dgm:resizeHandles val="exact"/>
        </dgm:presLayoutVars>
      </dgm:prSet>
      <dgm:spPr/>
    </dgm:pt>
    <dgm:pt modelId="{D467EBA8-DB52-4105-8BF2-32EB9DBB1F08}" type="pres">
      <dgm:prSet presAssocID="{A2F48E03-BB2D-41CA-ABD7-1CD624E7B403}" presName="node" presStyleLbl="node1" presStyleIdx="0" presStyleCnt="4">
        <dgm:presLayoutVars>
          <dgm:bulletEnabled val="1"/>
        </dgm:presLayoutVars>
      </dgm:prSet>
      <dgm:spPr/>
    </dgm:pt>
    <dgm:pt modelId="{44A8D12B-B5E6-4A3C-ACD2-B1A0359FC655}" type="pres">
      <dgm:prSet presAssocID="{921038AC-E245-4B2E-ACAA-A2047284712F}" presName="sibTrans" presStyleCnt="0"/>
      <dgm:spPr/>
    </dgm:pt>
    <dgm:pt modelId="{0D9A700B-DE66-4102-AE70-22506C4C7131}" type="pres">
      <dgm:prSet presAssocID="{6CF1436A-D2CD-4ACA-B7AE-854FDE1E2FD6}" presName="node" presStyleLbl="node1" presStyleIdx="1" presStyleCnt="4">
        <dgm:presLayoutVars>
          <dgm:bulletEnabled val="1"/>
        </dgm:presLayoutVars>
      </dgm:prSet>
      <dgm:spPr/>
    </dgm:pt>
    <dgm:pt modelId="{B6F1ECED-14E6-471D-96B8-8E8D970771A5}" type="pres">
      <dgm:prSet presAssocID="{7B97A84B-D4F4-40FA-B33A-0E3D770E60B7}" presName="sibTrans" presStyleCnt="0"/>
      <dgm:spPr/>
    </dgm:pt>
    <dgm:pt modelId="{FA5F8A37-0C77-480B-99D4-F570FD255194}" type="pres">
      <dgm:prSet presAssocID="{3EF37C0E-F884-4E3A-B1D0-DD0A47115A49}" presName="node" presStyleLbl="node1" presStyleIdx="2" presStyleCnt="4">
        <dgm:presLayoutVars>
          <dgm:bulletEnabled val="1"/>
        </dgm:presLayoutVars>
      </dgm:prSet>
      <dgm:spPr/>
    </dgm:pt>
    <dgm:pt modelId="{B5FDD893-49EC-4B0D-B9C8-910657FB3A4A}" type="pres">
      <dgm:prSet presAssocID="{2E3D6330-6979-4556-AE0E-795F82400CD9}" presName="sibTrans" presStyleCnt="0"/>
      <dgm:spPr/>
    </dgm:pt>
    <dgm:pt modelId="{10E92ADE-CFE2-489D-9F25-200046DE9F99}" type="pres">
      <dgm:prSet presAssocID="{4338EDE0-1529-4529-831C-F6232909BD05}" presName="node" presStyleLbl="node1" presStyleIdx="3" presStyleCnt="4">
        <dgm:presLayoutVars>
          <dgm:bulletEnabled val="1"/>
        </dgm:presLayoutVars>
      </dgm:prSet>
      <dgm:spPr/>
    </dgm:pt>
  </dgm:ptLst>
  <dgm:cxnLst>
    <dgm:cxn modelId="{3FD1BA13-82E3-4206-AF8A-EBE960AE6B98}" srcId="{EA9F35E1-2CF9-4A6C-A92C-E22DEFC7BD7C}" destId="{4338EDE0-1529-4529-831C-F6232909BD05}" srcOrd="3" destOrd="0" parTransId="{C316B0C4-E440-4811-82A6-33CA8F5E8FF8}" sibTransId="{E2305B8D-DD00-40E2-B356-29F4A5A2B756}"/>
    <dgm:cxn modelId="{CCCD4C26-7567-405C-9BB5-B68B26AB219F}" type="presOf" srcId="{3EF37C0E-F884-4E3A-B1D0-DD0A47115A49}" destId="{FA5F8A37-0C77-480B-99D4-F570FD255194}" srcOrd="0" destOrd="0" presId="urn:microsoft.com/office/officeart/2005/8/layout/default"/>
    <dgm:cxn modelId="{8D51F048-3C1D-4408-A606-15B95DFF3DEB}" srcId="{EA9F35E1-2CF9-4A6C-A92C-E22DEFC7BD7C}" destId="{3EF37C0E-F884-4E3A-B1D0-DD0A47115A49}" srcOrd="2" destOrd="0" parTransId="{670CF206-F7AB-4BBE-862A-E0A3753FCD75}" sibTransId="{2E3D6330-6979-4556-AE0E-795F82400CD9}"/>
    <dgm:cxn modelId="{0508DA73-6EAB-4733-8A10-866B160A8A22}" srcId="{EA9F35E1-2CF9-4A6C-A92C-E22DEFC7BD7C}" destId="{A2F48E03-BB2D-41CA-ABD7-1CD624E7B403}" srcOrd="0" destOrd="0" parTransId="{42D368A1-C1CF-4761-9771-2B0D65372A4F}" sibTransId="{921038AC-E245-4B2E-ACAA-A2047284712F}"/>
    <dgm:cxn modelId="{3ACD0F74-EAF5-475F-98B1-F22734F9DC9F}" type="presOf" srcId="{EA9F35E1-2CF9-4A6C-A92C-E22DEFC7BD7C}" destId="{B89A94A2-3CEC-4BDD-9968-F0E56BCC85A7}" srcOrd="0" destOrd="0" presId="urn:microsoft.com/office/officeart/2005/8/layout/default"/>
    <dgm:cxn modelId="{A8DA0FA9-642F-48BA-A78D-30DC4D0D704D}" srcId="{EA9F35E1-2CF9-4A6C-A92C-E22DEFC7BD7C}" destId="{6CF1436A-D2CD-4ACA-B7AE-854FDE1E2FD6}" srcOrd="1" destOrd="0" parTransId="{994E9A68-1109-4CF5-AEFA-A94E1E25BAD7}" sibTransId="{7B97A84B-D4F4-40FA-B33A-0E3D770E60B7}"/>
    <dgm:cxn modelId="{024B0EBC-AB1F-4F82-B9C0-2E066889616B}" type="presOf" srcId="{4338EDE0-1529-4529-831C-F6232909BD05}" destId="{10E92ADE-CFE2-489D-9F25-200046DE9F99}" srcOrd="0" destOrd="0" presId="urn:microsoft.com/office/officeart/2005/8/layout/default"/>
    <dgm:cxn modelId="{050F4DD1-D25A-47D4-82AC-3833BEDD61CE}" type="presOf" srcId="{A2F48E03-BB2D-41CA-ABD7-1CD624E7B403}" destId="{D467EBA8-DB52-4105-8BF2-32EB9DBB1F08}" srcOrd="0" destOrd="0" presId="urn:microsoft.com/office/officeart/2005/8/layout/default"/>
    <dgm:cxn modelId="{FE5479FC-0514-4D0B-9BED-8DD18279B54E}" type="presOf" srcId="{6CF1436A-D2CD-4ACA-B7AE-854FDE1E2FD6}" destId="{0D9A700B-DE66-4102-AE70-22506C4C7131}" srcOrd="0" destOrd="0" presId="urn:microsoft.com/office/officeart/2005/8/layout/default"/>
    <dgm:cxn modelId="{CDBF266C-C8AC-4622-940D-3BDFF7265964}" type="presParOf" srcId="{B89A94A2-3CEC-4BDD-9968-F0E56BCC85A7}" destId="{D467EBA8-DB52-4105-8BF2-32EB9DBB1F08}" srcOrd="0" destOrd="0" presId="urn:microsoft.com/office/officeart/2005/8/layout/default"/>
    <dgm:cxn modelId="{959AA8C0-F622-4D4F-92E9-0CE0ED9A27F4}" type="presParOf" srcId="{B89A94A2-3CEC-4BDD-9968-F0E56BCC85A7}" destId="{44A8D12B-B5E6-4A3C-ACD2-B1A0359FC655}" srcOrd="1" destOrd="0" presId="urn:microsoft.com/office/officeart/2005/8/layout/default"/>
    <dgm:cxn modelId="{4CAF0648-1C08-4A35-8FA9-B4D6B08292EA}" type="presParOf" srcId="{B89A94A2-3CEC-4BDD-9968-F0E56BCC85A7}" destId="{0D9A700B-DE66-4102-AE70-22506C4C7131}" srcOrd="2" destOrd="0" presId="urn:microsoft.com/office/officeart/2005/8/layout/default"/>
    <dgm:cxn modelId="{D979D8FE-8B12-4428-A854-B1466AB69B50}" type="presParOf" srcId="{B89A94A2-3CEC-4BDD-9968-F0E56BCC85A7}" destId="{B6F1ECED-14E6-471D-96B8-8E8D970771A5}" srcOrd="3" destOrd="0" presId="urn:microsoft.com/office/officeart/2005/8/layout/default"/>
    <dgm:cxn modelId="{8DCDD0B6-F156-491D-91EE-9B93BBEFB4D2}" type="presParOf" srcId="{B89A94A2-3CEC-4BDD-9968-F0E56BCC85A7}" destId="{FA5F8A37-0C77-480B-99D4-F570FD255194}" srcOrd="4" destOrd="0" presId="urn:microsoft.com/office/officeart/2005/8/layout/default"/>
    <dgm:cxn modelId="{E01E47C2-E37F-4918-8AA9-834811D3B217}" type="presParOf" srcId="{B89A94A2-3CEC-4BDD-9968-F0E56BCC85A7}" destId="{B5FDD893-49EC-4B0D-B9C8-910657FB3A4A}" srcOrd="5" destOrd="0" presId="urn:microsoft.com/office/officeart/2005/8/layout/default"/>
    <dgm:cxn modelId="{E97F494B-872C-4509-8A1C-FF009F797F2D}" type="presParOf" srcId="{B89A94A2-3CEC-4BDD-9968-F0E56BCC85A7}" destId="{10E92ADE-CFE2-489D-9F25-200046DE9F99}" srcOrd="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A06FA-A12B-4A41-98DA-4C13CA68DA5F}"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A1F4974-755F-4FC1-B9F0-0CDF152DE933}">
      <dgm:prSet/>
      <dgm:spPr/>
      <dgm:t>
        <a:bodyPr/>
        <a:lstStyle/>
        <a:p>
          <a:r>
            <a:rPr lang="fr-FR"/>
            <a:t>De prendre des décisions éclairées et non-discriminantes en matière d’information et d’accueil des demandeurs de logement, mais aussi d’attribution et de gestion locative ;</a:t>
          </a:r>
          <a:endParaRPr lang="en-US"/>
        </a:p>
      </dgm:t>
    </dgm:pt>
    <dgm:pt modelId="{195EB815-7A61-429A-B99E-3FF4915DE536}" type="parTrans" cxnId="{32B82459-D0B5-45FD-8A1B-8325BD0D30CE}">
      <dgm:prSet/>
      <dgm:spPr/>
      <dgm:t>
        <a:bodyPr/>
        <a:lstStyle/>
        <a:p>
          <a:endParaRPr lang="en-US"/>
        </a:p>
      </dgm:t>
    </dgm:pt>
    <dgm:pt modelId="{B41AFF83-2ACE-4C2C-A12A-702D5F26E8CE}" type="sibTrans" cxnId="{32B82459-D0B5-45FD-8A1B-8325BD0D30CE}">
      <dgm:prSet/>
      <dgm:spPr/>
      <dgm:t>
        <a:bodyPr/>
        <a:lstStyle/>
        <a:p>
          <a:endParaRPr lang="en-US"/>
        </a:p>
      </dgm:t>
    </dgm:pt>
    <dgm:pt modelId="{2DBDC17C-9CB4-4E22-9F7C-2DF5EC56803D}">
      <dgm:prSet/>
      <dgm:spPr/>
      <dgm:t>
        <a:bodyPr/>
        <a:lstStyle/>
        <a:p>
          <a:r>
            <a:rPr lang="fr-FR"/>
            <a:t>De repérer une situation discriminante et d’apporter des éléments de cadrage fondés sur le droit de la non-discrimination pour alerter des collègues, supérieurs, élus, demandeurs, partenaires…du caractère illégal des propos et des décisions ;</a:t>
          </a:r>
          <a:endParaRPr lang="en-US"/>
        </a:p>
      </dgm:t>
    </dgm:pt>
    <dgm:pt modelId="{F3737DB2-C7B0-487B-958D-C237C989C16A}" type="parTrans" cxnId="{FD0F5619-B74F-4267-AC5F-6E8610D6B0BD}">
      <dgm:prSet/>
      <dgm:spPr/>
      <dgm:t>
        <a:bodyPr/>
        <a:lstStyle/>
        <a:p>
          <a:endParaRPr lang="en-US"/>
        </a:p>
      </dgm:t>
    </dgm:pt>
    <dgm:pt modelId="{D6ECFA23-3DE8-4A06-AA01-75E5B113EFD6}" type="sibTrans" cxnId="{FD0F5619-B74F-4267-AC5F-6E8610D6B0BD}">
      <dgm:prSet/>
      <dgm:spPr/>
      <dgm:t>
        <a:bodyPr/>
        <a:lstStyle/>
        <a:p>
          <a:endParaRPr lang="en-US"/>
        </a:p>
      </dgm:t>
    </dgm:pt>
    <dgm:pt modelId="{D01A3866-B319-4C1B-82FB-34F62CD1B9C4}" type="pres">
      <dgm:prSet presAssocID="{4D7A06FA-A12B-4A41-98DA-4C13CA68DA5F}" presName="hierChild1" presStyleCnt="0">
        <dgm:presLayoutVars>
          <dgm:chPref val="1"/>
          <dgm:dir/>
          <dgm:animOne val="branch"/>
          <dgm:animLvl val="lvl"/>
          <dgm:resizeHandles/>
        </dgm:presLayoutVars>
      </dgm:prSet>
      <dgm:spPr/>
    </dgm:pt>
    <dgm:pt modelId="{6D316D08-2480-42BB-A187-B7BF0E57F7E4}" type="pres">
      <dgm:prSet presAssocID="{7A1F4974-755F-4FC1-B9F0-0CDF152DE933}" presName="hierRoot1" presStyleCnt="0"/>
      <dgm:spPr/>
    </dgm:pt>
    <dgm:pt modelId="{7718C2E6-6DB1-4920-B170-F474855A1760}" type="pres">
      <dgm:prSet presAssocID="{7A1F4974-755F-4FC1-B9F0-0CDF152DE933}" presName="composite" presStyleCnt="0"/>
      <dgm:spPr/>
    </dgm:pt>
    <dgm:pt modelId="{B2892900-F670-435B-B4FA-9E66F78BC34D}" type="pres">
      <dgm:prSet presAssocID="{7A1F4974-755F-4FC1-B9F0-0CDF152DE933}" presName="background" presStyleLbl="node0" presStyleIdx="0" presStyleCnt="2"/>
      <dgm:spPr/>
    </dgm:pt>
    <dgm:pt modelId="{374E3A8A-4B5A-4107-8913-AC05AEA5A5B2}" type="pres">
      <dgm:prSet presAssocID="{7A1F4974-755F-4FC1-B9F0-0CDF152DE933}" presName="text" presStyleLbl="fgAcc0" presStyleIdx="0" presStyleCnt="2">
        <dgm:presLayoutVars>
          <dgm:chPref val="3"/>
        </dgm:presLayoutVars>
      </dgm:prSet>
      <dgm:spPr/>
    </dgm:pt>
    <dgm:pt modelId="{BD49D2E3-D656-4D2B-B279-E7579BCD6B3A}" type="pres">
      <dgm:prSet presAssocID="{7A1F4974-755F-4FC1-B9F0-0CDF152DE933}" presName="hierChild2" presStyleCnt="0"/>
      <dgm:spPr/>
    </dgm:pt>
    <dgm:pt modelId="{D01E584A-0B03-479C-996D-2D65D6A9511B}" type="pres">
      <dgm:prSet presAssocID="{2DBDC17C-9CB4-4E22-9F7C-2DF5EC56803D}" presName="hierRoot1" presStyleCnt="0"/>
      <dgm:spPr/>
    </dgm:pt>
    <dgm:pt modelId="{58433210-C420-49AA-9B17-C5CFF7933EBC}" type="pres">
      <dgm:prSet presAssocID="{2DBDC17C-9CB4-4E22-9F7C-2DF5EC56803D}" presName="composite" presStyleCnt="0"/>
      <dgm:spPr/>
    </dgm:pt>
    <dgm:pt modelId="{A5191D01-03EB-4C9A-9582-4775A4D6C99E}" type="pres">
      <dgm:prSet presAssocID="{2DBDC17C-9CB4-4E22-9F7C-2DF5EC56803D}" presName="background" presStyleLbl="node0" presStyleIdx="1" presStyleCnt="2"/>
      <dgm:spPr/>
    </dgm:pt>
    <dgm:pt modelId="{8DBE15A0-8AB7-48D0-850E-975FEE1A414F}" type="pres">
      <dgm:prSet presAssocID="{2DBDC17C-9CB4-4E22-9F7C-2DF5EC56803D}" presName="text" presStyleLbl="fgAcc0" presStyleIdx="1" presStyleCnt="2">
        <dgm:presLayoutVars>
          <dgm:chPref val="3"/>
        </dgm:presLayoutVars>
      </dgm:prSet>
      <dgm:spPr/>
    </dgm:pt>
    <dgm:pt modelId="{7A9A37D5-18CD-4385-B972-589DF58CC264}" type="pres">
      <dgm:prSet presAssocID="{2DBDC17C-9CB4-4E22-9F7C-2DF5EC56803D}" presName="hierChild2" presStyleCnt="0"/>
      <dgm:spPr/>
    </dgm:pt>
  </dgm:ptLst>
  <dgm:cxnLst>
    <dgm:cxn modelId="{FD0F5619-B74F-4267-AC5F-6E8610D6B0BD}" srcId="{4D7A06FA-A12B-4A41-98DA-4C13CA68DA5F}" destId="{2DBDC17C-9CB4-4E22-9F7C-2DF5EC56803D}" srcOrd="1" destOrd="0" parTransId="{F3737DB2-C7B0-487B-958D-C237C989C16A}" sibTransId="{D6ECFA23-3DE8-4A06-AA01-75E5B113EFD6}"/>
    <dgm:cxn modelId="{32B82459-D0B5-45FD-8A1B-8325BD0D30CE}" srcId="{4D7A06FA-A12B-4A41-98DA-4C13CA68DA5F}" destId="{7A1F4974-755F-4FC1-B9F0-0CDF152DE933}" srcOrd="0" destOrd="0" parTransId="{195EB815-7A61-429A-B99E-3FF4915DE536}" sibTransId="{B41AFF83-2ACE-4C2C-A12A-702D5F26E8CE}"/>
    <dgm:cxn modelId="{31FED29E-FD0A-424D-AB0C-F85A5BF6419F}" type="presOf" srcId="{4D7A06FA-A12B-4A41-98DA-4C13CA68DA5F}" destId="{D01A3866-B319-4C1B-82FB-34F62CD1B9C4}" srcOrd="0" destOrd="0" presId="urn:microsoft.com/office/officeart/2005/8/layout/hierarchy1"/>
    <dgm:cxn modelId="{C5D3F0BC-BBB5-43E5-A617-E5161772327D}" type="presOf" srcId="{7A1F4974-755F-4FC1-B9F0-0CDF152DE933}" destId="{374E3A8A-4B5A-4107-8913-AC05AEA5A5B2}" srcOrd="0" destOrd="0" presId="urn:microsoft.com/office/officeart/2005/8/layout/hierarchy1"/>
    <dgm:cxn modelId="{E526C5C6-15AB-43E6-A20E-054313D7C9CB}" type="presOf" srcId="{2DBDC17C-9CB4-4E22-9F7C-2DF5EC56803D}" destId="{8DBE15A0-8AB7-48D0-850E-975FEE1A414F}" srcOrd="0" destOrd="0" presId="urn:microsoft.com/office/officeart/2005/8/layout/hierarchy1"/>
    <dgm:cxn modelId="{337A849B-4303-4718-8F34-BF2903F1D242}" type="presParOf" srcId="{D01A3866-B319-4C1B-82FB-34F62CD1B9C4}" destId="{6D316D08-2480-42BB-A187-B7BF0E57F7E4}" srcOrd="0" destOrd="0" presId="urn:microsoft.com/office/officeart/2005/8/layout/hierarchy1"/>
    <dgm:cxn modelId="{A78F8235-13FE-489C-8A44-C9A32FFA6004}" type="presParOf" srcId="{6D316D08-2480-42BB-A187-B7BF0E57F7E4}" destId="{7718C2E6-6DB1-4920-B170-F474855A1760}" srcOrd="0" destOrd="0" presId="urn:microsoft.com/office/officeart/2005/8/layout/hierarchy1"/>
    <dgm:cxn modelId="{5D560795-23EF-4306-9B58-5EC491611CF2}" type="presParOf" srcId="{7718C2E6-6DB1-4920-B170-F474855A1760}" destId="{B2892900-F670-435B-B4FA-9E66F78BC34D}" srcOrd="0" destOrd="0" presId="urn:microsoft.com/office/officeart/2005/8/layout/hierarchy1"/>
    <dgm:cxn modelId="{BE43BDCE-1F0B-432A-BC7A-3798120DB180}" type="presParOf" srcId="{7718C2E6-6DB1-4920-B170-F474855A1760}" destId="{374E3A8A-4B5A-4107-8913-AC05AEA5A5B2}" srcOrd="1" destOrd="0" presId="urn:microsoft.com/office/officeart/2005/8/layout/hierarchy1"/>
    <dgm:cxn modelId="{CD5899C9-40B4-4C03-84F8-E4FE0D3FCDE1}" type="presParOf" srcId="{6D316D08-2480-42BB-A187-B7BF0E57F7E4}" destId="{BD49D2E3-D656-4D2B-B279-E7579BCD6B3A}" srcOrd="1" destOrd="0" presId="urn:microsoft.com/office/officeart/2005/8/layout/hierarchy1"/>
    <dgm:cxn modelId="{2FB3C0B5-2A39-412D-AD43-5A1EE25EE36A}" type="presParOf" srcId="{D01A3866-B319-4C1B-82FB-34F62CD1B9C4}" destId="{D01E584A-0B03-479C-996D-2D65D6A9511B}" srcOrd="1" destOrd="0" presId="urn:microsoft.com/office/officeart/2005/8/layout/hierarchy1"/>
    <dgm:cxn modelId="{FB4655D5-F065-4305-AB65-074C3C6227C7}" type="presParOf" srcId="{D01E584A-0B03-479C-996D-2D65D6A9511B}" destId="{58433210-C420-49AA-9B17-C5CFF7933EBC}" srcOrd="0" destOrd="0" presId="urn:microsoft.com/office/officeart/2005/8/layout/hierarchy1"/>
    <dgm:cxn modelId="{6D3D49BC-0124-4C86-8F05-23931B6D8D90}" type="presParOf" srcId="{58433210-C420-49AA-9B17-C5CFF7933EBC}" destId="{A5191D01-03EB-4C9A-9582-4775A4D6C99E}" srcOrd="0" destOrd="0" presId="urn:microsoft.com/office/officeart/2005/8/layout/hierarchy1"/>
    <dgm:cxn modelId="{E769875A-B680-4E7C-BA09-CD1476CD975B}" type="presParOf" srcId="{58433210-C420-49AA-9B17-C5CFF7933EBC}" destId="{8DBE15A0-8AB7-48D0-850E-975FEE1A414F}" srcOrd="1" destOrd="0" presId="urn:microsoft.com/office/officeart/2005/8/layout/hierarchy1"/>
    <dgm:cxn modelId="{34235029-82BA-4C20-92CF-E13C0336861D}" type="presParOf" srcId="{D01E584A-0B03-479C-996D-2D65D6A9511B}" destId="{7A9A37D5-18CD-4385-B972-589DF58CC264}"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B165F6-CBF3-4C70-872E-D8DA8C0A582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FB89CF3-AD02-4BA5-B7C0-33B19BA2D479}">
      <dgm:prSet/>
      <dgm:spPr/>
      <dgm:t>
        <a:bodyPr/>
        <a:lstStyle/>
        <a:p>
          <a:pPr>
            <a:lnSpc>
              <a:spcPct val="100000"/>
            </a:lnSpc>
          </a:pPr>
          <a:r>
            <a:rPr lang="fr-FR" b="0" i="0" baseline="0" dirty="0"/>
            <a:t>D’acquérir les principes théoriques, les notions clés et les références juridiques de base sur la notion de discrimination ;</a:t>
          </a:r>
          <a:endParaRPr lang="en-US" dirty="0"/>
        </a:p>
      </dgm:t>
    </dgm:pt>
    <dgm:pt modelId="{5E712D16-F81A-4B09-AF7C-984BEC0C68D0}" type="parTrans" cxnId="{AFC3EA76-C914-4996-AF52-31C5A92B98EB}">
      <dgm:prSet/>
      <dgm:spPr/>
      <dgm:t>
        <a:bodyPr/>
        <a:lstStyle/>
        <a:p>
          <a:endParaRPr lang="en-US"/>
        </a:p>
      </dgm:t>
    </dgm:pt>
    <dgm:pt modelId="{5FA7CD52-E4A8-4922-805C-0E7F994236C7}" type="sibTrans" cxnId="{AFC3EA76-C914-4996-AF52-31C5A92B98EB}">
      <dgm:prSet/>
      <dgm:spPr/>
      <dgm:t>
        <a:bodyPr/>
        <a:lstStyle/>
        <a:p>
          <a:endParaRPr lang="en-US"/>
        </a:p>
      </dgm:t>
    </dgm:pt>
    <dgm:pt modelId="{459528B5-1D18-49D0-B2EF-3CB9B70075C5}">
      <dgm:prSet/>
      <dgm:spPr/>
      <dgm:t>
        <a:bodyPr/>
        <a:lstStyle/>
        <a:p>
          <a:pPr>
            <a:lnSpc>
              <a:spcPct val="100000"/>
            </a:lnSpc>
          </a:pPr>
          <a:r>
            <a:rPr lang="fr-FR" b="0" i="0" baseline="0"/>
            <a:t>De maîtriser le cadre légal conforme au principe des attributions de logements sociaux ;</a:t>
          </a:r>
          <a:endParaRPr lang="en-US"/>
        </a:p>
      </dgm:t>
    </dgm:pt>
    <dgm:pt modelId="{9B467A17-773E-4018-AF06-F139B09C731B}" type="parTrans" cxnId="{33DA9662-4DEF-417A-9A63-16932E2372DB}">
      <dgm:prSet/>
      <dgm:spPr/>
      <dgm:t>
        <a:bodyPr/>
        <a:lstStyle/>
        <a:p>
          <a:endParaRPr lang="en-US"/>
        </a:p>
      </dgm:t>
    </dgm:pt>
    <dgm:pt modelId="{B3841FD9-D92D-4C10-8229-EEAEF3784220}" type="sibTrans" cxnId="{33DA9662-4DEF-417A-9A63-16932E2372DB}">
      <dgm:prSet/>
      <dgm:spPr/>
      <dgm:t>
        <a:bodyPr/>
        <a:lstStyle/>
        <a:p>
          <a:endParaRPr lang="en-US"/>
        </a:p>
      </dgm:t>
    </dgm:pt>
    <dgm:pt modelId="{CBEC540F-80ED-4517-A7CA-A92433BFC373}">
      <dgm:prSet/>
      <dgm:spPr/>
      <dgm:t>
        <a:bodyPr/>
        <a:lstStyle/>
        <a:p>
          <a:pPr>
            <a:lnSpc>
              <a:spcPct val="100000"/>
            </a:lnSpc>
          </a:pPr>
          <a:r>
            <a:rPr lang="fr-FR" b="0" i="0" baseline="0"/>
            <a:t>De se positionner et de développer un argumentaire face à des mises en situation comportant un risque de discrimination ;</a:t>
          </a:r>
          <a:endParaRPr lang="en-US"/>
        </a:p>
      </dgm:t>
    </dgm:pt>
    <dgm:pt modelId="{8111F67F-0884-4D48-A541-346BDCABC977}" type="parTrans" cxnId="{8C949B47-DDAE-47B8-901F-25CD845ED180}">
      <dgm:prSet/>
      <dgm:spPr/>
      <dgm:t>
        <a:bodyPr/>
        <a:lstStyle/>
        <a:p>
          <a:endParaRPr lang="en-US"/>
        </a:p>
      </dgm:t>
    </dgm:pt>
    <dgm:pt modelId="{A3CBF276-8D98-4D17-A2CB-809FF45A935E}" type="sibTrans" cxnId="{8C949B47-DDAE-47B8-901F-25CD845ED180}">
      <dgm:prSet/>
      <dgm:spPr/>
      <dgm:t>
        <a:bodyPr/>
        <a:lstStyle/>
        <a:p>
          <a:endParaRPr lang="en-US"/>
        </a:p>
      </dgm:t>
    </dgm:pt>
    <dgm:pt modelId="{3FFCED2A-F043-4F0D-AB2D-9EC4E4BAE44E}">
      <dgm:prSet/>
      <dgm:spPr/>
      <dgm:t>
        <a:bodyPr/>
        <a:lstStyle/>
        <a:p>
          <a:pPr>
            <a:lnSpc>
              <a:spcPct val="100000"/>
            </a:lnSpc>
          </a:pPr>
          <a:r>
            <a:rPr lang="fr-FR" b="0" i="0" baseline="0"/>
            <a:t>De mobiliser ses nouvelles connaissances à travers des cas pratiques ;</a:t>
          </a:r>
          <a:endParaRPr lang="en-US"/>
        </a:p>
      </dgm:t>
    </dgm:pt>
    <dgm:pt modelId="{A92DC8AF-F138-4DF8-80FE-ABB34A2682F2}" type="parTrans" cxnId="{7B464B65-2363-4C01-BC29-A1730B9AF611}">
      <dgm:prSet/>
      <dgm:spPr/>
      <dgm:t>
        <a:bodyPr/>
        <a:lstStyle/>
        <a:p>
          <a:endParaRPr lang="en-US"/>
        </a:p>
      </dgm:t>
    </dgm:pt>
    <dgm:pt modelId="{A7638A95-0E30-4678-BA12-46E41A617147}" type="sibTrans" cxnId="{7B464B65-2363-4C01-BC29-A1730B9AF611}">
      <dgm:prSet/>
      <dgm:spPr/>
      <dgm:t>
        <a:bodyPr/>
        <a:lstStyle/>
        <a:p>
          <a:endParaRPr lang="en-US"/>
        </a:p>
      </dgm:t>
    </dgm:pt>
    <dgm:pt modelId="{21F254E8-7E1B-4276-AEB4-E44C3F540882}" type="pres">
      <dgm:prSet presAssocID="{64B165F6-CBF3-4C70-872E-D8DA8C0A582B}" presName="root" presStyleCnt="0">
        <dgm:presLayoutVars>
          <dgm:dir/>
          <dgm:resizeHandles val="exact"/>
        </dgm:presLayoutVars>
      </dgm:prSet>
      <dgm:spPr/>
    </dgm:pt>
    <dgm:pt modelId="{BC21F426-9A15-4393-8129-5279442271D3}" type="pres">
      <dgm:prSet presAssocID="{3FB89CF3-AD02-4BA5-B7C0-33B19BA2D479}" presName="compNode" presStyleCnt="0"/>
      <dgm:spPr/>
    </dgm:pt>
    <dgm:pt modelId="{FF113AD8-3FBB-47A9-8EE1-D2E9A14D684E}" type="pres">
      <dgm:prSet presAssocID="{3FB89CF3-AD02-4BA5-B7C0-33B19BA2D479}" presName="bgRect" presStyleLbl="bgShp" presStyleIdx="0" presStyleCnt="4"/>
      <dgm:spPr/>
    </dgm:pt>
    <dgm:pt modelId="{425F6B0F-6C32-40E9-A6DD-381C7FDDFF6B}" type="pres">
      <dgm:prSet presAssocID="{3FB89CF3-AD02-4BA5-B7C0-33B19BA2D47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estions"/>
        </a:ext>
      </dgm:extLst>
    </dgm:pt>
    <dgm:pt modelId="{E0CEF0A3-FF08-4CAF-917D-E53286B3F178}" type="pres">
      <dgm:prSet presAssocID="{3FB89CF3-AD02-4BA5-B7C0-33B19BA2D479}" presName="spaceRect" presStyleCnt="0"/>
      <dgm:spPr/>
    </dgm:pt>
    <dgm:pt modelId="{64910687-2107-48E0-83AC-8188ACA338E3}" type="pres">
      <dgm:prSet presAssocID="{3FB89CF3-AD02-4BA5-B7C0-33B19BA2D479}" presName="parTx" presStyleLbl="revTx" presStyleIdx="0" presStyleCnt="4">
        <dgm:presLayoutVars>
          <dgm:chMax val="0"/>
          <dgm:chPref val="0"/>
        </dgm:presLayoutVars>
      </dgm:prSet>
      <dgm:spPr/>
    </dgm:pt>
    <dgm:pt modelId="{9B283DD0-C26F-4D63-9928-BAE2AC1DC7A1}" type="pres">
      <dgm:prSet presAssocID="{5FA7CD52-E4A8-4922-805C-0E7F994236C7}" presName="sibTrans" presStyleCnt="0"/>
      <dgm:spPr/>
    </dgm:pt>
    <dgm:pt modelId="{B89C193F-48DC-4783-B4C8-15CE4A715FA3}" type="pres">
      <dgm:prSet presAssocID="{459528B5-1D18-49D0-B2EF-3CB9B70075C5}" presName="compNode" presStyleCnt="0"/>
      <dgm:spPr/>
    </dgm:pt>
    <dgm:pt modelId="{67806716-12F7-4A71-9A93-8B2D1D29BA6C}" type="pres">
      <dgm:prSet presAssocID="{459528B5-1D18-49D0-B2EF-3CB9B70075C5}" presName="bgRect" presStyleLbl="bgShp" presStyleIdx="1" presStyleCnt="4"/>
      <dgm:spPr/>
    </dgm:pt>
    <dgm:pt modelId="{1A84327A-077D-4D44-B645-AB113610A9EE}" type="pres">
      <dgm:prSet presAssocID="{459528B5-1D18-49D0-B2EF-3CB9B70075C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ales of Justice"/>
        </a:ext>
      </dgm:extLst>
    </dgm:pt>
    <dgm:pt modelId="{B016DF92-ED3C-47C8-9560-A3F064BBC039}" type="pres">
      <dgm:prSet presAssocID="{459528B5-1D18-49D0-B2EF-3CB9B70075C5}" presName="spaceRect" presStyleCnt="0"/>
      <dgm:spPr/>
    </dgm:pt>
    <dgm:pt modelId="{71A7A880-10FC-4CB6-9F8C-0BE95A20FC1C}" type="pres">
      <dgm:prSet presAssocID="{459528B5-1D18-49D0-B2EF-3CB9B70075C5}" presName="parTx" presStyleLbl="revTx" presStyleIdx="1" presStyleCnt="4">
        <dgm:presLayoutVars>
          <dgm:chMax val="0"/>
          <dgm:chPref val="0"/>
        </dgm:presLayoutVars>
      </dgm:prSet>
      <dgm:spPr/>
    </dgm:pt>
    <dgm:pt modelId="{703D551B-541E-4C4C-B925-D01D8275E39F}" type="pres">
      <dgm:prSet presAssocID="{B3841FD9-D92D-4C10-8229-EEAEF3784220}" presName="sibTrans" presStyleCnt="0"/>
      <dgm:spPr/>
    </dgm:pt>
    <dgm:pt modelId="{9E4BD37B-5EB2-426C-B73D-61F409CC9F71}" type="pres">
      <dgm:prSet presAssocID="{CBEC540F-80ED-4517-A7CA-A92433BFC373}" presName="compNode" presStyleCnt="0"/>
      <dgm:spPr/>
    </dgm:pt>
    <dgm:pt modelId="{4599BA71-0403-46EC-A1F4-F01F45DF0EF3}" type="pres">
      <dgm:prSet presAssocID="{CBEC540F-80ED-4517-A7CA-A92433BFC373}" presName="bgRect" presStyleLbl="bgShp" presStyleIdx="2" presStyleCnt="4"/>
      <dgm:spPr/>
    </dgm:pt>
    <dgm:pt modelId="{22D0B7B8-A5D4-42B2-89DD-BACF3424D8D6}" type="pres">
      <dgm:prSet presAssocID="{CBEC540F-80ED-4517-A7CA-A92433BFC37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peed Bump"/>
        </a:ext>
      </dgm:extLst>
    </dgm:pt>
    <dgm:pt modelId="{7128057D-0B85-4F0E-9337-87F24E4CF522}" type="pres">
      <dgm:prSet presAssocID="{CBEC540F-80ED-4517-A7CA-A92433BFC373}" presName="spaceRect" presStyleCnt="0"/>
      <dgm:spPr/>
    </dgm:pt>
    <dgm:pt modelId="{E73FEF95-A73B-4559-A604-3C8DE079FBB2}" type="pres">
      <dgm:prSet presAssocID="{CBEC540F-80ED-4517-A7CA-A92433BFC373}" presName="parTx" presStyleLbl="revTx" presStyleIdx="2" presStyleCnt="4">
        <dgm:presLayoutVars>
          <dgm:chMax val="0"/>
          <dgm:chPref val="0"/>
        </dgm:presLayoutVars>
      </dgm:prSet>
      <dgm:spPr/>
    </dgm:pt>
    <dgm:pt modelId="{FD366D86-4AE6-49B8-A10D-838FF465C700}" type="pres">
      <dgm:prSet presAssocID="{A3CBF276-8D98-4D17-A2CB-809FF45A935E}" presName="sibTrans" presStyleCnt="0"/>
      <dgm:spPr/>
    </dgm:pt>
    <dgm:pt modelId="{278E7F4F-1FC8-416C-A548-1E01684058D3}" type="pres">
      <dgm:prSet presAssocID="{3FFCED2A-F043-4F0D-AB2D-9EC4E4BAE44E}" presName="compNode" presStyleCnt="0"/>
      <dgm:spPr/>
    </dgm:pt>
    <dgm:pt modelId="{6EBCAAAC-D6B8-4FF7-8777-653B9C631FDD}" type="pres">
      <dgm:prSet presAssocID="{3FFCED2A-F043-4F0D-AB2D-9EC4E4BAE44E}" presName="bgRect" presStyleLbl="bgShp" presStyleIdx="3" presStyleCnt="4"/>
      <dgm:spPr/>
    </dgm:pt>
    <dgm:pt modelId="{51C5134D-31D8-4404-93B5-DBD8162B754B}" type="pres">
      <dgm:prSet presAssocID="{3FFCED2A-F043-4F0D-AB2D-9EC4E4BAE44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oupe"/>
        </a:ext>
      </dgm:extLst>
    </dgm:pt>
    <dgm:pt modelId="{FD220B23-D27A-4B50-AEAE-F2D1A4377521}" type="pres">
      <dgm:prSet presAssocID="{3FFCED2A-F043-4F0D-AB2D-9EC4E4BAE44E}" presName="spaceRect" presStyleCnt="0"/>
      <dgm:spPr/>
    </dgm:pt>
    <dgm:pt modelId="{6A265BA0-C876-4C3A-B731-9145DF5907D7}" type="pres">
      <dgm:prSet presAssocID="{3FFCED2A-F043-4F0D-AB2D-9EC4E4BAE44E}" presName="parTx" presStyleLbl="revTx" presStyleIdx="3" presStyleCnt="4">
        <dgm:presLayoutVars>
          <dgm:chMax val="0"/>
          <dgm:chPref val="0"/>
        </dgm:presLayoutVars>
      </dgm:prSet>
      <dgm:spPr/>
    </dgm:pt>
  </dgm:ptLst>
  <dgm:cxnLst>
    <dgm:cxn modelId="{C207D10D-6724-46B4-8169-91CEA516E9EB}" type="presOf" srcId="{64B165F6-CBF3-4C70-872E-D8DA8C0A582B}" destId="{21F254E8-7E1B-4276-AEB4-E44C3F540882}" srcOrd="0" destOrd="0" presId="urn:microsoft.com/office/officeart/2018/2/layout/IconVerticalSolidList"/>
    <dgm:cxn modelId="{E11CCA25-0C78-4CED-9063-E9749F19505B}" type="presOf" srcId="{CBEC540F-80ED-4517-A7CA-A92433BFC373}" destId="{E73FEF95-A73B-4559-A604-3C8DE079FBB2}" srcOrd="0" destOrd="0" presId="urn:microsoft.com/office/officeart/2018/2/layout/IconVerticalSolidList"/>
    <dgm:cxn modelId="{33DA9662-4DEF-417A-9A63-16932E2372DB}" srcId="{64B165F6-CBF3-4C70-872E-D8DA8C0A582B}" destId="{459528B5-1D18-49D0-B2EF-3CB9B70075C5}" srcOrd="1" destOrd="0" parTransId="{9B467A17-773E-4018-AF06-F139B09C731B}" sibTransId="{B3841FD9-D92D-4C10-8229-EEAEF3784220}"/>
    <dgm:cxn modelId="{7B464B65-2363-4C01-BC29-A1730B9AF611}" srcId="{64B165F6-CBF3-4C70-872E-D8DA8C0A582B}" destId="{3FFCED2A-F043-4F0D-AB2D-9EC4E4BAE44E}" srcOrd="3" destOrd="0" parTransId="{A92DC8AF-F138-4DF8-80FE-ABB34A2682F2}" sibTransId="{A7638A95-0E30-4678-BA12-46E41A617147}"/>
    <dgm:cxn modelId="{8C949B47-DDAE-47B8-901F-25CD845ED180}" srcId="{64B165F6-CBF3-4C70-872E-D8DA8C0A582B}" destId="{CBEC540F-80ED-4517-A7CA-A92433BFC373}" srcOrd="2" destOrd="0" parTransId="{8111F67F-0884-4D48-A541-346BDCABC977}" sibTransId="{A3CBF276-8D98-4D17-A2CB-809FF45A935E}"/>
    <dgm:cxn modelId="{AFC3EA76-C914-4996-AF52-31C5A92B98EB}" srcId="{64B165F6-CBF3-4C70-872E-D8DA8C0A582B}" destId="{3FB89CF3-AD02-4BA5-B7C0-33B19BA2D479}" srcOrd="0" destOrd="0" parTransId="{5E712D16-F81A-4B09-AF7C-984BEC0C68D0}" sibTransId="{5FA7CD52-E4A8-4922-805C-0E7F994236C7}"/>
    <dgm:cxn modelId="{EB178CB0-BB45-4E3B-916A-514841E8E5C5}" type="presOf" srcId="{3FB89CF3-AD02-4BA5-B7C0-33B19BA2D479}" destId="{64910687-2107-48E0-83AC-8188ACA338E3}" srcOrd="0" destOrd="0" presId="urn:microsoft.com/office/officeart/2018/2/layout/IconVerticalSolidList"/>
    <dgm:cxn modelId="{B5D293BF-76FF-4E68-A9C9-0819806D80E0}" type="presOf" srcId="{459528B5-1D18-49D0-B2EF-3CB9B70075C5}" destId="{71A7A880-10FC-4CB6-9F8C-0BE95A20FC1C}" srcOrd="0" destOrd="0" presId="urn:microsoft.com/office/officeart/2018/2/layout/IconVerticalSolidList"/>
    <dgm:cxn modelId="{D82B67FF-D381-42DC-9561-2D283BB3EB9B}" type="presOf" srcId="{3FFCED2A-F043-4F0D-AB2D-9EC4E4BAE44E}" destId="{6A265BA0-C876-4C3A-B731-9145DF5907D7}" srcOrd="0" destOrd="0" presId="urn:microsoft.com/office/officeart/2018/2/layout/IconVerticalSolidList"/>
    <dgm:cxn modelId="{95BE4E9C-BC32-490F-82A3-92EB1661EF64}" type="presParOf" srcId="{21F254E8-7E1B-4276-AEB4-E44C3F540882}" destId="{BC21F426-9A15-4393-8129-5279442271D3}" srcOrd="0" destOrd="0" presId="urn:microsoft.com/office/officeart/2018/2/layout/IconVerticalSolidList"/>
    <dgm:cxn modelId="{9AB4B4A3-8A24-4F04-B3D0-99D4DA49D0E1}" type="presParOf" srcId="{BC21F426-9A15-4393-8129-5279442271D3}" destId="{FF113AD8-3FBB-47A9-8EE1-D2E9A14D684E}" srcOrd="0" destOrd="0" presId="urn:microsoft.com/office/officeart/2018/2/layout/IconVerticalSolidList"/>
    <dgm:cxn modelId="{3E1DA30C-570F-4E5C-A44E-294444A6F464}" type="presParOf" srcId="{BC21F426-9A15-4393-8129-5279442271D3}" destId="{425F6B0F-6C32-40E9-A6DD-381C7FDDFF6B}" srcOrd="1" destOrd="0" presId="urn:microsoft.com/office/officeart/2018/2/layout/IconVerticalSolidList"/>
    <dgm:cxn modelId="{53C4B315-1F84-490B-A8F8-83648155CF81}" type="presParOf" srcId="{BC21F426-9A15-4393-8129-5279442271D3}" destId="{E0CEF0A3-FF08-4CAF-917D-E53286B3F178}" srcOrd="2" destOrd="0" presId="urn:microsoft.com/office/officeart/2018/2/layout/IconVerticalSolidList"/>
    <dgm:cxn modelId="{086F2481-1913-44CE-A3C8-AB169377BA50}" type="presParOf" srcId="{BC21F426-9A15-4393-8129-5279442271D3}" destId="{64910687-2107-48E0-83AC-8188ACA338E3}" srcOrd="3" destOrd="0" presId="urn:microsoft.com/office/officeart/2018/2/layout/IconVerticalSolidList"/>
    <dgm:cxn modelId="{7E75ED80-27B9-4DA3-9FDA-D08DDB29F0C8}" type="presParOf" srcId="{21F254E8-7E1B-4276-AEB4-E44C3F540882}" destId="{9B283DD0-C26F-4D63-9928-BAE2AC1DC7A1}" srcOrd="1" destOrd="0" presId="urn:microsoft.com/office/officeart/2018/2/layout/IconVerticalSolidList"/>
    <dgm:cxn modelId="{3E7B42FA-0EF4-4F7B-9F4B-8B7AEA3F0C17}" type="presParOf" srcId="{21F254E8-7E1B-4276-AEB4-E44C3F540882}" destId="{B89C193F-48DC-4783-B4C8-15CE4A715FA3}" srcOrd="2" destOrd="0" presId="urn:microsoft.com/office/officeart/2018/2/layout/IconVerticalSolidList"/>
    <dgm:cxn modelId="{E0F0BA25-B97B-4554-998C-053EAA8B6FD2}" type="presParOf" srcId="{B89C193F-48DC-4783-B4C8-15CE4A715FA3}" destId="{67806716-12F7-4A71-9A93-8B2D1D29BA6C}" srcOrd="0" destOrd="0" presId="urn:microsoft.com/office/officeart/2018/2/layout/IconVerticalSolidList"/>
    <dgm:cxn modelId="{04CAD351-A641-4A63-B2B6-297966C361C0}" type="presParOf" srcId="{B89C193F-48DC-4783-B4C8-15CE4A715FA3}" destId="{1A84327A-077D-4D44-B645-AB113610A9EE}" srcOrd="1" destOrd="0" presId="urn:microsoft.com/office/officeart/2018/2/layout/IconVerticalSolidList"/>
    <dgm:cxn modelId="{649E0F55-85FC-40EB-A7DC-551D9F084D2E}" type="presParOf" srcId="{B89C193F-48DC-4783-B4C8-15CE4A715FA3}" destId="{B016DF92-ED3C-47C8-9560-A3F064BBC039}" srcOrd="2" destOrd="0" presId="urn:microsoft.com/office/officeart/2018/2/layout/IconVerticalSolidList"/>
    <dgm:cxn modelId="{AFE07FAE-5055-45AA-A4BC-43A845A2B599}" type="presParOf" srcId="{B89C193F-48DC-4783-B4C8-15CE4A715FA3}" destId="{71A7A880-10FC-4CB6-9F8C-0BE95A20FC1C}" srcOrd="3" destOrd="0" presId="urn:microsoft.com/office/officeart/2018/2/layout/IconVerticalSolidList"/>
    <dgm:cxn modelId="{049431CB-1CFD-47DA-92C1-860FD9E73993}" type="presParOf" srcId="{21F254E8-7E1B-4276-AEB4-E44C3F540882}" destId="{703D551B-541E-4C4C-B925-D01D8275E39F}" srcOrd="3" destOrd="0" presId="urn:microsoft.com/office/officeart/2018/2/layout/IconVerticalSolidList"/>
    <dgm:cxn modelId="{0A71F230-2A09-4290-BF55-FCE1F99187A9}" type="presParOf" srcId="{21F254E8-7E1B-4276-AEB4-E44C3F540882}" destId="{9E4BD37B-5EB2-426C-B73D-61F409CC9F71}" srcOrd="4" destOrd="0" presId="urn:microsoft.com/office/officeart/2018/2/layout/IconVerticalSolidList"/>
    <dgm:cxn modelId="{6183D33D-2D8D-493F-A29F-D4D67AD9C9C7}" type="presParOf" srcId="{9E4BD37B-5EB2-426C-B73D-61F409CC9F71}" destId="{4599BA71-0403-46EC-A1F4-F01F45DF0EF3}" srcOrd="0" destOrd="0" presId="urn:microsoft.com/office/officeart/2018/2/layout/IconVerticalSolidList"/>
    <dgm:cxn modelId="{98EC3ADB-C66A-47AA-81B2-A2CCBA8111FE}" type="presParOf" srcId="{9E4BD37B-5EB2-426C-B73D-61F409CC9F71}" destId="{22D0B7B8-A5D4-42B2-89DD-BACF3424D8D6}" srcOrd="1" destOrd="0" presId="urn:microsoft.com/office/officeart/2018/2/layout/IconVerticalSolidList"/>
    <dgm:cxn modelId="{B2B52A38-4589-43BB-B20C-7D9724D3528F}" type="presParOf" srcId="{9E4BD37B-5EB2-426C-B73D-61F409CC9F71}" destId="{7128057D-0B85-4F0E-9337-87F24E4CF522}" srcOrd="2" destOrd="0" presId="urn:microsoft.com/office/officeart/2018/2/layout/IconVerticalSolidList"/>
    <dgm:cxn modelId="{C5A4805D-1232-4E4B-BAF2-97C348784A91}" type="presParOf" srcId="{9E4BD37B-5EB2-426C-B73D-61F409CC9F71}" destId="{E73FEF95-A73B-4559-A604-3C8DE079FBB2}" srcOrd="3" destOrd="0" presId="urn:microsoft.com/office/officeart/2018/2/layout/IconVerticalSolidList"/>
    <dgm:cxn modelId="{667CA4AB-B372-4C63-8F85-20D2BB917910}" type="presParOf" srcId="{21F254E8-7E1B-4276-AEB4-E44C3F540882}" destId="{FD366D86-4AE6-49B8-A10D-838FF465C700}" srcOrd="5" destOrd="0" presId="urn:microsoft.com/office/officeart/2018/2/layout/IconVerticalSolidList"/>
    <dgm:cxn modelId="{EDACF194-5E88-44BB-A5FC-F5D6D1A33EA3}" type="presParOf" srcId="{21F254E8-7E1B-4276-AEB4-E44C3F540882}" destId="{278E7F4F-1FC8-416C-A548-1E01684058D3}" srcOrd="6" destOrd="0" presId="urn:microsoft.com/office/officeart/2018/2/layout/IconVerticalSolidList"/>
    <dgm:cxn modelId="{942915A7-2D9D-4468-8474-9520C0EE28D1}" type="presParOf" srcId="{278E7F4F-1FC8-416C-A548-1E01684058D3}" destId="{6EBCAAAC-D6B8-4FF7-8777-653B9C631FDD}" srcOrd="0" destOrd="0" presId="urn:microsoft.com/office/officeart/2018/2/layout/IconVerticalSolidList"/>
    <dgm:cxn modelId="{0D57A761-F0F7-4BF7-94A3-A9BC5EA392E5}" type="presParOf" srcId="{278E7F4F-1FC8-416C-A548-1E01684058D3}" destId="{51C5134D-31D8-4404-93B5-DBD8162B754B}" srcOrd="1" destOrd="0" presId="urn:microsoft.com/office/officeart/2018/2/layout/IconVerticalSolidList"/>
    <dgm:cxn modelId="{2D45D5CD-70AE-4CDE-96EA-F81F12697D60}" type="presParOf" srcId="{278E7F4F-1FC8-416C-A548-1E01684058D3}" destId="{FD220B23-D27A-4B50-AEAE-F2D1A4377521}" srcOrd="2" destOrd="0" presId="urn:microsoft.com/office/officeart/2018/2/layout/IconVerticalSolidList"/>
    <dgm:cxn modelId="{CE88056D-6FF6-48B2-BF28-8BC7FB59C5F8}" type="presParOf" srcId="{278E7F4F-1FC8-416C-A548-1E01684058D3}" destId="{6A265BA0-C876-4C3A-B731-9145DF5907D7}"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830BB0-78CC-4CD0-BEAB-DDA0863FD388}"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B7735E89-081D-4452-82B1-C6EB965DAE4C}">
      <dgm:prSet/>
      <dgm:spPr/>
      <dgm:t>
        <a:bodyPr/>
        <a:lstStyle/>
        <a:p>
          <a:r>
            <a:rPr lang="fr-FR" b="0" i="0" baseline="0"/>
            <a:t>Durée 3H30</a:t>
          </a:r>
          <a:endParaRPr lang="en-US"/>
        </a:p>
      </dgm:t>
    </dgm:pt>
    <dgm:pt modelId="{A7BC1FD6-7673-4DC8-9F6F-60A0ED2E2E1B}" type="parTrans" cxnId="{AA46E118-25D0-4ACB-9ADD-5C0C0D833B65}">
      <dgm:prSet/>
      <dgm:spPr/>
      <dgm:t>
        <a:bodyPr/>
        <a:lstStyle/>
        <a:p>
          <a:endParaRPr lang="en-US"/>
        </a:p>
      </dgm:t>
    </dgm:pt>
    <dgm:pt modelId="{2AC174C8-C32A-40D3-8913-85900D0E534F}" type="sibTrans" cxnId="{AA46E118-25D0-4ACB-9ADD-5C0C0D833B65}">
      <dgm:prSet/>
      <dgm:spPr/>
      <dgm:t>
        <a:bodyPr/>
        <a:lstStyle/>
        <a:p>
          <a:endParaRPr lang="en-US"/>
        </a:p>
      </dgm:t>
    </dgm:pt>
    <dgm:pt modelId="{55925CDF-CBD5-4426-A1E5-F9D503E4E372}">
      <dgm:prSet/>
      <dgm:spPr/>
      <dgm:t>
        <a:bodyPr/>
        <a:lstStyle/>
        <a:p>
          <a:r>
            <a:rPr lang="fr-FR" b="0" i="0" baseline="0"/>
            <a:t>4 séquences </a:t>
          </a:r>
          <a:endParaRPr lang="en-US"/>
        </a:p>
      </dgm:t>
    </dgm:pt>
    <dgm:pt modelId="{1A187343-3DA2-4B2F-AABE-F60881276302}" type="parTrans" cxnId="{75F18C68-8EC1-40E1-A09D-674A191195F3}">
      <dgm:prSet/>
      <dgm:spPr/>
      <dgm:t>
        <a:bodyPr/>
        <a:lstStyle/>
        <a:p>
          <a:endParaRPr lang="en-US"/>
        </a:p>
      </dgm:t>
    </dgm:pt>
    <dgm:pt modelId="{CA88CBD3-4DC9-4558-BC1F-B3D41BDC0A51}" type="sibTrans" cxnId="{75F18C68-8EC1-40E1-A09D-674A191195F3}">
      <dgm:prSet/>
      <dgm:spPr/>
      <dgm:t>
        <a:bodyPr/>
        <a:lstStyle/>
        <a:p>
          <a:endParaRPr lang="en-US"/>
        </a:p>
      </dgm:t>
    </dgm:pt>
    <dgm:pt modelId="{3FCA448F-4A40-4C18-B538-8EC2A1D877E0}" type="pres">
      <dgm:prSet presAssocID="{E4830BB0-78CC-4CD0-BEAB-DDA0863FD388}" presName="root" presStyleCnt="0">
        <dgm:presLayoutVars>
          <dgm:dir/>
          <dgm:resizeHandles val="exact"/>
        </dgm:presLayoutVars>
      </dgm:prSet>
      <dgm:spPr/>
    </dgm:pt>
    <dgm:pt modelId="{E17D3E90-968E-408A-A6CD-EF0C3A24AEA5}" type="pres">
      <dgm:prSet presAssocID="{B7735E89-081D-4452-82B1-C6EB965DAE4C}" presName="compNode" presStyleCnt="0"/>
      <dgm:spPr/>
    </dgm:pt>
    <dgm:pt modelId="{0A80CA6F-447B-4F6F-BAA0-88887CD5EBD6}" type="pres">
      <dgm:prSet presAssocID="{B7735E89-081D-4452-82B1-C6EB965DAE4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ronomètre"/>
        </a:ext>
      </dgm:extLst>
    </dgm:pt>
    <dgm:pt modelId="{63241E97-4072-44C1-8FB0-CECED53E7021}" type="pres">
      <dgm:prSet presAssocID="{B7735E89-081D-4452-82B1-C6EB965DAE4C}" presName="spaceRect" presStyleCnt="0"/>
      <dgm:spPr/>
    </dgm:pt>
    <dgm:pt modelId="{6E98B4C7-BF0C-48FF-B2C9-D8A30131DB1B}" type="pres">
      <dgm:prSet presAssocID="{B7735E89-081D-4452-82B1-C6EB965DAE4C}" presName="textRect" presStyleLbl="revTx" presStyleIdx="0" presStyleCnt="2">
        <dgm:presLayoutVars>
          <dgm:chMax val="1"/>
          <dgm:chPref val="1"/>
        </dgm:presLayoutVars>
      </dgm:prSet>
      <dgm:spPr/>
    </dgm:pt>
    <dgm:pt modelId="{1A3B40F5-E6D4-464D-9DFB-1048E087B4A8}" type="pres">
      <dgm:prSet presAssocID="{2AC174C8-C32A-40D3-8913-85900D0E534F}" presName="sibTrans" presStyleCnt="0"/>
      <dgm:spPr/>
    </dgm:pt>
    <dgm:pt modelId="{98B41C11-ECDF-4984-A0DD-09ACCA5CDC94}" type="pres">
      <dgm:prSet presAssocID="{55925CDF-CBD5-4426-A1E5-F9D503E4E372}" presName="compNode" presStyleCnt="0"/>
      <dgm:spPr/>
    </dgm:pt>
    <dgm:pt modelId="{1BC625D0-FE51-4CC7-BE87-3C6CC7D275D7}" type="pres">
      <dgm:prSet presAssocID="{55925CDF-CBD5-4426-A1E5-F9D503E4E37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DN"/>
        </a:ext>
      </dgm:extLst>
    </dgm:pt>
    <dgm:pt modelId="{8C02920B-CE11-4058-95FC-7608D6EE9B6D}" type="pres">
      <dgm:prSet presAssocID="{55925CDF-CBD5-4426-A1E5-F9D503E4E372}" presName="spaceRect" presStyleCnt="0"/>
      <dgm:spPr/>
    </dgm:pt>
    <dgm:pt modelId="{0FE654D4-70D2-4993-889B-7FC4691B98B1}" type="pres">
      <dgm:prSet presAssocID="{55925CDF-CBD5-4426-A1E5-F9D503E4E372}" presName="textRect" presStyleLbl="revTx" presStyleIdx="1" presStyleCnt="2">
        <dgm:presLayoutVars>
          <dgm:chMax val="1"/>
          <dgm:chPref val="1"/>
        </dgm:presLayoutVars>
      </dgm:prSet>
      <dgm:spPr/>
    </dgm:pt>
  </dgm:ptLst>
  <dgm:cxnLst>
    <dgm:cxn modelId="{8BD1B60A-802E-4FB3-8CD2-1E3B0D5457C9}" type="presOf" srcId="{E4830BB0-78CC-4CD0-BEAB-DDA0863FD388}" destId="{3FCA448F-4A40-4C18-B538-8EC2A1D877E0}" srcOrd="0" destOrd="0" presId="urn:microsoft.com/office/officeart/2018/2/layout/IconLabelList"/>
    <dgm:cxn modelId="{AA46E118-25D0-4ACB-9ADD-5C0C0D833B65}" srcId="{E4830BB0-78CC-4CD0-BEAB-DDA0863FD388}" destId="{B7735E89-081D-4452-82B1-C6EB965DAE4C}" srcOrd="0" destOrd="0" parTransId="{A7BC1FD6-7673-4DC8-9F6F-60A0ED2E2E1B}" sibTransId="{2AC174C8-C32A-40D3-8913-85900D0E534F}"/>
    <dgm:cxn modelId="{AEBBA144-6636-4631-87FE-82F873B6C2AF}" type="presOf" srcId="{55925CDF-CBD5-4426-A1E5-F9D503E4E372}" destId="{0FE654D4-70D2-4993-889B-7FC4691B98B1}" srcOrd="0" destOrd="0" presId="urn:microsoft.com/office/officeart/2018/2/layout/IconLabelList"/>
    <dgm:cxn modelId="{75F18C68-8EC1-40E1-A09D-674A191195F3}" srcId="{E4830BB0-78CC-4CD0-BEAB-DDA0863FD388}" destId="{55925CDF-CBD5-4426-A1E5-F9D503E4E372}" srcOrd="1" destOrd="0" parTransId="{1A187343-3DA2-4B2F-AABE-F60881276302}" sibTransId="{CA88CBD3-4DC9-4558-BC1F-B3D41BDC0A51}"/>
    <dgm:cxn modelId="{D419DDC9-9E27-4586-B136-E6BBDF14BBA3}" type="presOf" srcId="{B7735E89-081D-4452-82B1-C6EB965DAE4C}" destId="{6E98B4C7-BF0C-48FF-B2C9-D8A30131DB1B}" srcOrd="0" destOrd="0" presId="urn:microsoft.com/office/officeart/2018/2/layout/IconLabelList"/>
    <dgm:cxn modelId="{11DC6D7B-33A3-43AA-8576-CFEFFCECB406}" type="presParOf" srcId="{3FCA448F-4A40-4C18-B538-8EC2A1D877E0}" destId="{E17D3E90-968E-408A-A6CD-EF0C3A24AEA5}" srcOrd="0" destOrd="0" presId="urn:microsoft.com/office/officeart/2018/2/layout/IconLabelList"/>
    <dgm:cxn modelId="{A55F4039-9957-4CD6-A870-100D3A284F3E}" type="presParOf" srcId="{E17D3E90-968E-408A-A6CD-EF0C3A24AEA5}" destId="{0A80CA6F-447B-4F6F-BAA0-88887CD5EBD6}" srcOrd="0" destOrd="0" presId="urn:microsoft.com/office/officeart/2018/2/layout/IconLabelList"/>
    <dgm:cxn modelId="{A1936E08-3942-4AB2-9EB6-46BB801CFD24}" type="presParOf" srcId="{E17D3E90-968E-408A-A6CD-EF0C3A24AEA5}" destId="{63241E97-4072-44C1-8FB0-CECED53E7021}" srcOrd="1" destOrd="0" presId="urn:microsoft.com/office/officeart/2018/2/layout/IconLabelList"/>
    <dgm:cxn modelId="{264B249C-B6FE-4EC3-BE89-E47042C6C006}" type="presParOf" srcId="{E17D3E90-968E-408A-A6CD-EF0C3A24AEA5}" destId="{6E98B4C7-BF0C-48FF-B2C9-D8A30131DB1B}" srcOrd="2" destOrd="0" presId="urn:microsoft.com/office/officeart/2018/2/layout/IconLabelList"/>
    <dgm:cxn modelId="{D18E283C-E235-4EAD-A59D-2760FD271D91}" type="presParOf" srcId="{3FCA448F-4A40-4C18-B538-8EC2A1D877E0}" destId="{1A3B40F5-E6D4-464D-9DFB-1048E087B4A8}" srcOrd="1" destOrd="0" presId="urn:microsoft.com/office/officeart/2018/2/layout/IconLabelList"/>
    <dgm:cxn modelId="{C0FFD84C-6288-40EE-869D-D04FB65925A5}" type="presParOf" srcId="{3FCA448F-4A40-4C18-B538-8EC2A1D877E0}" destId="{98B41C11-ECDF-4984-A0DD-09ACCA5CDC94}" srcOrd="2" destOrd="0" presId="urn:microsoft.com/office/officeart/2018/2/layout/IconLabelList"/>
    <dgm:cxn modelId="{DCE18681-9B61-407F-A3EC-F1B53E8E2AAD}" type="presParOf" srcId="{98B41C11-ECDF-4984-A0DD-09ACCA5CDC94}" destId="{1BC625D0-FE51-4CC7-BE87-3C6CC7D275D7}" srcOrd="0" destOrd="0" presId="urn:microsoft.com/office/officeart/2018/2/layout/IconLabelList"/>
    <dgm:cxn modelId="{952C7CDC-DBF0-4FCB-B1F0-607B5F7885EE}" type="presParOf" srcId="{98B41C11-ECDF-4984-A0DD-09ACCA5CDC94}" destId="{8C02920B-CE11-4058-95FC-7608D6EE9B6D}" srcOrd="1" destOrd="0" presId="urn:microsoft.com/office/officeart/2018/2/layout/IconLabelList"/>
    <dgm:cxn modelId="{62D8CF6D-A24E-4184-A3BF-1402C1CB263E}" type="presParOf" srcId="{98B41C11-ECDF-4984-A0DD-09ACCA5CDC94}" destId="{0FE654D4-70D2-4993-889B-7FC4691B98B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9FDE44-B252-4FE9-8CA8-4E50E6D6B3D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77D1B96-BAB8-4F38-91B1-F33ADA6ADDDE}">
      <dgm:prSet/>
      <dgm:spPr/>
      <dgm:t>
        <a:bodyPr/>
        <a:lstStyle/>
        <a:p>
          <a:r>
            <a:rPr lang="fr-FR" b="0" i="0" baseline="0"/>
            <a:t>Vous disposez de 15 min pour réaliser cet exercice des mots croisés. </a:t>
          </a:r>
          <a:endParaRPr lang="en-US"/>
        </a:p>
      </dgm:t>
    </dgm:pt>
    <dgm:pt modelId="{A9BA5469-C5E4-4494-87A2-9E3C491E853D}" type="parTrans" cxnId="{8ED12E41-EEAE-4C37-8DCE-5D5D2E049904}">
      <dgm:prSet/>
      <dgm:spPr/>
      <dgm:t>
        <a:bodyPr/>
        <a:lstStyle/>
        <a:p>
          <a:endParaRPr lang="en-US"/>
        </a:p>
      </dgm:t>
    </dgm:pt>
    <dgm:pt modelId="{45716F88-1449-4016-AD2F-81F463B87273}" type="sibTrans" cxnId="{8ED12E41-EEAE-4C37-8DCE-5D5D2E049904}">
      <dgm:prSet/>
      <dgm:spPr/>
      <dgm:t>
        <a:bodyPr/>
        <a:lstStyle/>
        <a:p>
          <a:endParaRPr lang="en-US"/>
        </a:p>
      </dgm:t>
    </dgm:pt>
    <dgm:pt modelId="{ED452B13-61C5-43F2-B13F-A1DE4235BF16}">
      <dgm:prSet/>
      <dgm:spPr/>
      <dgm:t>
        <a:bodyPr/>
        <a:lstStyle/>
        <a:p>
          <a:r>
            <a:rPr lang="fr-FR" b="0" i="0" baseline="0"/>
            <a:t>Chaque définition correspond à une lettre ou un chiffre, reportez au sein de la grille la réponse correspondant à la lettre/chiffre.</a:t>
          </a:r>
          <a:endParaRPr lang="en-US"/>
        </a:p>
      </dgm:t>
    </dgm:pt>
    <dgm:pt modelId="{0F4A599F-FB2D-44AF-8AA9-1DE98C1AF1EE}" type="parTrans" cxnId="{D4175A4A-3E19-4513-8B91-F97CADB7BA2C}">
      <dgm:prSet/>
      <dgm:spPr/>
      <dgm:t>
        <a:bodyPr/>
        <a:lstStyle/>
        <a:p>
          <a:endParaRPr lang="en-US"/>
        </a:p>
      </dgm:t>
    </dgm:pt>
    <dgm:pt modelId="{33A374BE-A2CE-4776-B934-E1700511C5CB}" type="sibTrans" cxnId="{D4175A4A-3E19-4513-8B91-F97CADB7BA2C}">
      <dgm:prSet/>
      <dgm:spPr/>
      <dgm:t>
        <a:bodyPr/>
        <a:lstStyle/>
        <a:p>
          <a:endParaRPr lang="en-US"/>
        </a:p>
      </dgm:t>
    </dgm:pt>
    <dgm:pt modelId="{B562E376-3324-4680-BF07-984AB80AB8D1}" type="pres">
      <dgm:prSet presAssocID="{3C9FDE44-B252-4FE9-8CA8-4E50E6D6B3D9}" presName="root" presStyleCnt="0">
        <dgm:presLayoutVars>
          <dgm:dir/>
          <dgm:resizeHandles val="exact"/>
        </dgm:presLayoutVars>
      </dgm:prSet>
      <dgm:spPr/>
    </dgm:pt>
    <dgm:pt modelId="{089995CA-2AE9-49F4-BF8D-141E73EF920B}" type="pres">
      <dgm:prSet presAssocID="{177D1B96-BAB8-4F38-91B1-F33ADA6ADDDE}" presName="compNode" presStyleCnt="0"/>
      <dgm:spPr/>
    </dgm:pt>
    <dgm:pt modelId="{CB2DCEF4-80FB-4890-91B4-0F68AED9D394}" type="pres">
      <dgm:prSet presAssocID="{177D1B96-BAB8-4F38-91B1-F33ADA6ADDDE}" presName="bgRect" presStyleLbl="bgShp" presStyleIdx="0" presStyleCnt="2"/>
      <dgm:spPr/>
    </dgm:pt>
    <dgm:pt modelId="{8F459D91-E22B-4624-9D7A-D027793F0EA8}" type="pres">
      <dgm:prSet presAssocID="{177D1B96-BAB8-4F38-91B1-F33ADA6ADDD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ronomètre"/>
        </a:ext>
      </dgm:extLst>
    </dgm:pt>
    <dgm:pt modelId="{CD622E7E-287B-4F39-985A-D8D50CD4A42E}" type="pres">
      <dgm:prSet presAssocID="{177D1B96-BAB8-4F38-91B1-F33ADA6ADDDE}" presName="spaceRect" presStyleCnt="0"/>
      <dgm:spPr/>
    </dgm:pt>
    <dgm:pt modelId="{BD259B03-A7E1-43D8-9C88-D37FF9924F6F}" type="pres">
      <dgm:prSet presAssocID="{177D1B96-BAB8-4F38-91B1-F33ADA6ADDDE}" presName="parTx" presStyleLbl="revTx" presStyleIdx="0" presStyleCnt="2">
        <dgm:presLayoutVars>
          <dgm:chMax val="0"/>
          <dgm:chPref val="0"/>
        </dgm:presLayoutVars>
      </dgm:prSet>
      <dgm:spPr/>
    </dgm:pt>
    <dgm:pt modelId="{CC54DDC8-2BDD-4C5C-BD37-A08940772F31}" type="pres">
      <dgm:prSet presAssocID="{45716F88-1449-4016-AD2F-81F463B87273}" presName="sibTrans" presStyleCnt="0"/>
      <dgm:spPr/>
    </dgm:pt>
    <dgm:pt modelId="{B068F5BD-001D-4F99-AD9E-9A75D31B359E}" type="pres">
      <dgm:prSet presAssocID="{ED452B13-61C5-43F2-B13F-A1DE4235BF16}" presName="compNode" presStyleCnt="0"/>
      <dgm:spPr/>
    </dgm:pt>
    <dgm:pt modelId="{32CC1FC2-E96A-47D9-BCD6-EADD960BF756}" type="pres">
      <dgm:prSet presAssocID="{ED452B13-61C5-43F2-B13F-A1DE4235BF16}" presName="bgRect" presStyleLbl="bgShp" presStyleIdx="1" presStyleCnt="2"/>
      <dgm:spPr/>
    </dgm:pt>
    <dgm:pt modelId="{D4F6FA05-4641-4F2A-AA35-2FFB0FED6241}" type="pres">
      <dgm:prSet presAssocID="{ED452B13-61C5-43F2-B13F-A1DE4235BF1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che"/>
        </a:ext>
      </dgm:extLst>
    </dgm:pt>
    <dgm:pt modelId="{BD553A98-D5BC-45A0-9B7B-37B88D6E847C}" type="pres">
      <dgm:prSet presAssocID="{ED452B13-61C5-43F2-B13F-A1DE4235BF16}" presName="spaceRect" presStyleCnt="0"/>
      <dgm:spPr/>
    </dgm:pt>
    <dgm:pt modelId="{9DC86850-CFA8-41D3-B84F-E72F17554059}" type="pres">
      <dgm:prSet presAssocID="{ED452B13-61C5-43F2-B13F-A1DE4235BF16}" presName="parTx" presStyleLbl="revTx" presStyleIdx="1" presStyleCnt="2">
        <dgm:presLayoutVars>
          <dgm:chMax val="0"/>
          <dgm:chPref val="0"/>
        </dgm:presLayoutVars>
      </dgm:prSet>
      <dgm:spPr/>
    </dgm:pt>
  </dgm:ptLst>
  <dgm:cxnLst>
    <dgm:cxn modelId="{8ED12E41-EEAE-4C37-8DCE-5D5D2E049904}" srcId="{3C9FDE44-B252-4FE9-8CA8-4E50E6D6B3D9}" destId="{177D1B96-BAB8-4F38-91B1-F33ADA6ADDDE}" srcOrd="0" destOrd="0" parTransId="{A9BA5469-C5E4-4494-87A2-9E3C491E853D}" sibTransId="{45716F88-1449-4016-AD2F-81F463B87273}"/>
    <dgm:cxn modelId="{D4175A4A-3E19-4513-8B91-F97CADB7BA2C}" srcId="{3C9FDE44-B252-4FE9-8CA8-4E50E6D6B3D9}" destId="{ED452B13-61C5-43F2-B13F-A1DE4235BF16}" srcOrd="1" destOrd="0" parTransId="{0F4A599F-FB2D-44AF-8AA9-1DE98C1AF1EE}" sibTransId="{33A374BE-A2CE-4776-B934-E1700511C5CB}"/>
    <dgm:cxn modelId="{5F6C5C8C-DC1D-4D59-9C18-0277D40CC2AD}" type="presOf" srcId="{177D1B96-BAB8-4F38-91B1-F33ADA6ADDDE}" destId="{BD259B03-A7E1-43D8-9C88-D37FF9924F6F}" srcOrd="0" destOrd="0" presId="urn:microsoft.com/office/officeart/2018/2/layout/IconVerticalSolidList"/>
    <dgm:cxn modelId="{B0768BBF-1489-4C5E-8DBB-EEA73CD2ABC6}" type="presOf" srcId="{ED452B13-61C5-43F2-B13F-A1DE4235BF16}" destId="{9DC86850-CFA8-41D3-B84F-E72F17554059}" srcOrd="0" destOrd="0" presId="urn:microsoft.com/office/officeart/2018/2/layout/IconVerticalSolidList"/>
    <dgm:cxn modelId="{6C4A84F6-F00B-48B7-9C68-5F5D0B4F8491}" type="presOf" srcId="{3C9FDE44-B252-4FE9-8CA8-4E50E6D6B3D9}" destId="{B562E376-3324-4680-BF07-984AB80AB8D1}" srcOrd="0" destOrd="0" presId="urn:microsoft.com/office/officeart/2018/2/layout/IconVerticalSolidList"/>
    <dgm:cxn modelId="{F94D9751-0E0C-4F2D-A536-1C529BAC2D4A}" type="presParOf" srcId="{B562E376-3324-4680-BF07-984AB80AB8D1}" destId="{089995CA-2AE9-49F4-BF8D-141E73EF920B}" srcOrd="0" destOrd="0" presId="urn:microsoft.com/office/officeart/2018/2/layout/IconVerticalSolidList"/>
    <dgm:cxn modelId="{1CA9D019-B782-4152-ABB4-34023FCB6A58}" type="presParOf" srcId="{089995CA-2AE9-49F4-BF8D-141E73EF920B}" destId="{CB2DCEF4-80FB-4890-91B4-0F68AED9D394}" srcOrd="0" destOrd="0" presId="urn:microsoft.com/office/officeart/2018/2/layout/IconVerticalSolidList"/>
    <dgm:cxn modelId="{E51BE243-EDF9-4F7D-BC09-A90C9CD8F144}" type="presParOf" srcId="{089995CA-2AE9-49F4-BF8D-141E73EF920B}" destId="{8F459D91-E22B-4624-9D7A-D027793F0EA8}" srcOrd="1" destOrd="0" presId="urn:microsoft.com/office/officeart/2018/2/layout/IconVerticalSolidList"/>
    <dgm:cxn modelId="{D831964F-15E3-458D-9B01-1372BC22C1A0}" type="presParOf" srcId="{089995CA-2AE9-49F4-BF8D-141E73EF920B}" destId="{CD622E7E-287B-4F39-985A-D8D50CD4A42E}" srcOrd="2" destOrd="0" presId="urn:microsoft.com/office/officeart/2018/2/layout/IconVerticalSolidList"/>
    <dgm:cxn modelId="{E7AC55AB-3844-4D17-8D37-EC6BB88CC1DE}" type="presParOf" srcId="{089995CA-2AE9-49F4-BF8D-141E73EF920B}" destId="{BD259B03-A7E1-43D8-9C88-D37FF9924F6F}" srcOrd="3" destOrd="0" presId="urn:microsoft.com/office/officeart/2018/2/layout/IconVerticalSolidList"/>
    <dgm:cxn modelId="{28C64B5C-7E12-4B66-945C-2970D7377047}" type="presParOf" srcId="{B562E376-3324-4680-BF07-984AB80AB8D1}" destId="{CC54DDC8-2BDD-4C5C-BD37-A08940772F31}" srcOrd="1" destOrd="0" presId="urn:microsoft.com/office/officeart/2018/2/layout/IconVerticalSolidList"/>
    <dgm:cxn modelId="{F6502ECB-ADAB-4EFF-B565-5208A68CAC74}" type="presParOf" srcId="{B562E376-3324-4680-BF07-984AB80AB8D1}" destId="{B068F5BD-001D-4F99-AD9E-9A75D31B359E}" srcOrd="2" destOrd="0" presId="urn:microsoft.com/office/officeart/2018/2/layout/IconVerticalSolidList"/>
    <dgm:cxn modelId="{41D1C410-E185-4918-B85F-436277B7FDBC}" type="presParOf" srcId="{B068F5BD-001D-4F99-AD9E-9A75D31B359E}" destId="{32CC1FC2-E96A-47D9-BCD6-EADD960BF756}" srcOrd="0" destOrd="0" presId="urn:microsoft.com/office/officeart/2018/2/layout/IconVerticalSolidList"/>
    <dgm:cxn modelId="{0D3C1C79-81D8-4207-BA46-F6AC2DFCD0EC}" type="presParOf" srcId="{B068F5BD-001D-4F99-AD9E-9A75D31B359E}" destId="{D4F6FA05-4641-4F2A-AA35-2FFB0FED6241}" srcOrd="1" destOrd="0" presId="urn:microsoft.com/office/officeart/2018/2/layout/IconVerticalSolidList"/>
    <dgm:cxn modelId="{1F377D7B-741D-4074-8388-9144D7A7CDC7}" type="presParOf" srcId="{B068F5BD-001D-4F99-AD9E-9A75D31B359E}" destId="{BD553A98-D5BC-45A0-9B7B-37B88D6E847C}" srcOrd="2" destOrd="0" presId="urn:microsoft.com/office/officeart/2018/2/layout/IconVerticalSolidList"/>
    <dgm:cxn modelId="{3C565EEA-BCC1-41FD-929B-D2EED1BEEE22}" type="presParOf" srcId="{B068F5BD-001D-4F99-AD9E-9A75D31B359E}" destId="{9DC86850-CFA8-41D3-B84F-E72F1755405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9FDE44-B252-4FE9-8CA8-4E50E6D6B3D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77D1B96-BAB8-4F38-91B1-F33ADA6ADDDE}">
      <dgm:prSet/>
      <dgm:spPr/>
      <dgm:t>
        <a:bodyPr/>
        <a:lstStyle/>
        <a:p>
          <a:r>
            <a:rPr lang="fr-FR" b="0" i="0" baseline="0" dirty="0"/>
            <a:t>Vous disposez de 10 min pour</a:t>
          </a:r>
        </a:p>
        <a:p>
          <a:r>
            <a:rPr lang="fr-FR" b="0" i="0" baseline="0" dirty="0"/>
            <a:t>réaliser cet exercice « Multicritères ».</a:t>
          </a:r>
        </a:p>
      </dgm:t>
    </dgm:pt>
    <dgm:pt modelId="{A9BA5469-C5E4-4494-87A2-9E3C491E853D}" type="parTrans" cxnId="{8ED12E41-EEAE-4C37-8DCE-5D5D2E049904}">
      <dgm:prSet/>
      <dgm:spPr/>
      <dgm:t>
        <a:bodyPr/>
        <a:lstStyle/>
        <a:p>
          <a:endParaRPr lang="en-US"/>
        </a:p>
      </dgm:t>
    </dgm:pt>
    <dgm:pt modelId="{45716F88-1449-4016-AD2F-81F463B87273}" type="sibTrans" cxnId="{8ED12E41-EEAE-4C37-8DCE-5D5D2E049904}">
      <dgm:prSet/>
      <dgm:spPr/>
      <dgm:t>
        <a:bodyPr/>
        <a:lstStyle/>
        <a:p>
          <a:endParaRPr lang="en-US"/>
        </a:p>
      </dgm:t>
    </dgm:pt>
    <dgm:pt modelId="{ED452B13-61C5-43F2-B13F-A1DE4235BF16}">
      <dgm:prSet/>
      <dgm:spPr/>
      <dgm:t>
        <a:bodyPr/>
        <a:lstStyle/>
        <a:p>
          <a:r>
            <a:rPr lang="fr-FR" b="0" i="0" baseline="0" dirty="0"/>
            <a:t>Chaque critère correspond à un</a:t>
          </a:r>
        </a:p>
        <a:p>
          <a:r>
            <a:rPr lang="fr-FR" b="0" i="0" baseline="0" dirty="0"/>
            <a:t>pictogramme, reliez chaque motif au</a:t>
          </a:r>
        </a:p>
        <a:p>
          <a:r>
            <a:rPr lang="fr-FR" b="0" i="0" baseline="0" dirty="0"/>
            <a:t>pictogramme correspondant..</a:t>
          </a:r>
          <a:endParaRPr lang="en-US" dirty="0"/>
        </a:p>
      </dgm:t>
    </dgm:pt>
    <dgm:pt modelId="{0F4A599F-FB2D-44AF-8AA9-1DE98C1AF1EE}" type="parTrans" cxnId="{D4175A4A-3E19-4513-8B91-F97CADB7BA2C}">
      <dgm:prSet/>
      <dgm:spPr/>
      <dgm:t>
        <a:bodyPr/>
        <a:lstStyle/>
        <a:p>
          <a:endParaRPr lang="en-US"/>
        </a:p>
      </dgm:t>
    </dgm:pt>
    <dgm:pt modelId="{33A374BE-A2CE-4776-B934-E1700511C5CB}" type="sibTrans" cxnId="{D4175A4A-3E19-4513-8B91-F97CADB7BA2C}">
      <dgm:prSet/>
      <dgm:spPr/>
      <dgm:t>
        <a:bodyPr/>
        <a:lstStyle/>
        <a:p>
          <a:endParaRPr lang="en-US"/>
        </a:p>
      </dgm:t>
    </dgm:pt>
    <dgm:pt modelId="{B562E376-3324-4680-BF07-984AB80AB8D1}" type="pres">
      <dgm:prSet presAssocID="{3C9FDE44-B252-4FE9-8CA8-4E50E6D6B3D9}" presName="root" presStyleCnt="0">
        <dgm:presLayoutVars>
          <dgm:dir/>
          <dgm:resizeHandles val="exact"/>
        </dgm:presLayoutVars>
      </dgm:prSet>
      <dgm:spPr/>
    </dgm:pt>
    <dgm:pt modelId="{089995CA-2AE9-49F4-BF8D-141E73EF920B}" type="pres">
      <dgm:prSet presAssocID="{177D1B96-BAB8-4F38-91B1-F33ADA6ADDDE}" presName="compNode" presStyleCnt="0"/>
      <dgm:spPr/>
    </dgm:pt>
    <dgm:pt modelId="{CB2DCEF4-80FB-4890-91B4-0F68AED9D394}" type="pres">
      <dgm:prSet presAssocID="{177D1B96-BAB8-4F38-91B1-F33ADA6ADDDE}" presName="bgRect" presStyleLbl="bgShp" presStyleIdx="0" presStyleCnt="2" custLinFactNeighborX="-147" custLinFactNeighborY="-6780"/>
      <dgm:spPr/>
    </dgm:pt>
    <dgm:pt modelId="{8F459D91-E22B-4624-9D7A-D027793F0EA8}" type="pres">
      <dgm:prSet presAssocID="{177D1B96-BAB8-4F38-91B1-F33ADA6ADDD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ronomètre"/>
        </a:ext>
      </dgm:extLst>
    </dgm:pt>
    <dgm:pt modelId="{CD622E7E-287B-4F39-985A-D8D50CD4A42E}" type="pres">
      <dgm:prSet presAssocID="{177D1B96-BAB8-4F38-91B1-F33ADA6ADDDE}" presName="spaceRect" presStyleCnt="0"/>
      <dgm:spPr/>
    </dgm:pt>
    <dgm:pt modelId="{BD259B03-A7E1-43D8-9C88-D37FF9924F6F}" type="pres">
      <dgm:prSet presAssocID="{177D1B96-BAB8-4F38-91B1-F33ADA6ADDDE}" presName="parTx" presStyleLbl="revTx" presStyleIdx="0" presStyleCnt="2">
        <dgm:presLayoutVars>
          <dgm:chMax val="0"/>
          <dgm:chPref val="0"/>
        </dgm:presLayoutVars>
      </dgm:prSet>
      <dgm:spPr/>
    </dgm:pt>
    <dgm:pt modelId="{CC54DDC8-2BDD-4C5C-BD37-A08940772F31}" type="pres">
      <dgm:prSet presAssocID="{45716F88-1449-4016-AD2F-81F463B87273}" presName="sibTrans" presStyleCnt="0"/>
      <dgm:spPr/>
    </dgm:pt>
    <dgm:pt modelId="{B068F5BD-001D-4F99-AD9E-9A75D31B359E}" type="pres">
      <dgm:prSet presAssocID="{ED452B13-61C5-43F2-B13F-A1DE4235BF16}" presName="compNode" presStyleCnt="0"/>
      <dgm:spPr/>
    </dgm:pt>
    <dgm:pt modelId="{32CC1FC2-E96A-47D9-BCD6-EADD960BF756}" type="pres">
      <dgm:prSet presAssocID="{ED452B13-61C5-43F2-B13F-A1DE4235BF16}" presName="bgRect" presStyleLbl="bgShp" presStyleIdx="1" presStyleCnt="2"/>
      <dgm:spPr/>
    </dgm:pt>
    <dgm:pt modelId="{D4F6FA05-4641-4F2A-AA35-2FFB0FED6241}" type="pres">
      <dgm:prSet presAssocID="{ED452B13-61C5-43F2-B13F-A1DE4235BF1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che"/>
        </a:ext>
      </dgm:extLst>
    </dgm:pt>
    <dgm:pt modelId="{BD553A98-D5BC-45A0-9B7B-37B88D6E847C}" type="pres">
      <dgm:prSet presAssocID="{ED452B13-61C5-43F2-B13F-A1DE4235BF16}" presName="spaceRect" presStyleCnt="0"/>
      <dgm:spPr/>
    </dgm:pt>
    <dgm:pt modelId="{9DC86850-CFA8-41D3-B84F-E72F17554059}" type="pres">
      <dgm:prSet presAssocID="{ED452B13-61C5-43F2-B13F-A1DE4235BF16}" presName="parTx" presStyleLbl="revTx" presStyleIdx="1" presStyleCnt="2">
        <dgm:presLayoutVars>
          <dgm:chMax val="0"/>
          <dgm:chPref val="0"/>
        </dgm:presLayoutVars>
      </dgm:prSet>
      <dgm:spPr/>
    </dgm:pt>
  </dgm:ptLst>
  <dgm:cxnLst>
    <dgm:cxn modelId="{8ED12E41-EEAE-4C37-8DCE-5D5D2E049904}" srcId="{3C9FDE44-B252-4FE9-8CA8-4E50E6D6B3D9}" destId="{177D1B96-BAB8-4F38-91B1-F33ADA6ADDDE}" srcOrd="0" destOrd="0" parTransId="{A9BA5469-C5E4-4494-87A2-9E3C491E853D}" sibTransId="{45716F88-1449-4016-AD2F-81F463B87273}"/>
    <dgm:cxn modelId="{D4175A4A-3E19-4513-8B91-F97CADB7BA2C}" srcId="{3C9FDE44-B252-4FE9-8CA8-4E50E6D6B3D9}" destId="{ED452B13-61C5-43F2-B13F-A1DE4235BF16}" srcOrd="1" destOrd="0" parTransId="{0F4A599F-FB2D-44AF-8AA9-1DE98C1AF1EE}" sibTransId="{33A374BE-A2CE-4776-B934-E1700511C5CB}"/>
    <dgm:cxn modelId="{5F6C5C8C-DC1D-4D59-9C18-0277D40CC2AD}" type="presOf" srcId="{177D1B96-BAB8-4F38-91B1-F33ADA6ADDDE}" destId="{BD259B03-A7E1-43D8-9C88-D37FF9924F6F}" srcOrd="0" destOrd="0" presId="urn:microsoft.com/office/officeart/2018/2/layout/IconVerticalSolidList"/>
    <dgm:cxn modelId="{B0768BBF-1489-4C5E-8DBB-EEA73CD2ABC6}" type="presOf" srcId="{ED452B13-61C5-43F2-B13F-A1DE4235BF16}" destId="{9DC86850-CFA8-41D3-B84F-E72F17554059}" srcOrd="0" destOrd="0" presId="urn:microsoft.com/office/officeart/2018/2/layout/IconVerticalSolidList"/>
    <dgm:cxn modelId="{6C4A84F6-F00B-48B7-9C68-5F5D0B4F8491}" type="presOf" srcId="{3C9FDE44-B252-4FE9-8CA8-4E50E6D6B3D9}" destId="{B562E376-3324-4680-BF07-984AB80AB8D1}" srcOrd="0" destOrd="0" presId="urn:microsoft.com/office/officeart/2018/2/layout/IconVerticalSolidList"/>
    <dgm:cxn modelId="{F94D9751-0E0C-4F2D-A536-1C529BAC2D4A}" type="presParOf" srcId="{B562E376-3324-4680-BF07-984AB80AB8D1}" destId="{089995CA-2AE9-49F4-BF8D-141E73EF920B}" srcOrd="0" destOrd="0" presId="urn:microsoft.com/office/officeart/2018/2/layout/IconVerticalSolidList"/>
    <dgm:cxn modelId="{1CA9D019-B782-4152-ABB4-34023FCB6A58}" type="presParOf" srcId="{089995CA-2AE9-49F4-BF8D-141E73EF920B}" destId="{CB2DCEF4-80FB-4890-91B4-0F68AED9D394}" srcOrd="0" destOrd="0" presId="urn:microsoft.com/office/officeart/2018/2/layout/IconVerticalSolidList"/>
    <dgm:cxn modelId="{E51BE243-EDF9-4F7D-BC09-A90C9CD8F144}" type="presParOf" srcId="{089995CA-2AE9-49F4-BF8D-141E73EF920B}" destId="{8F459D91-E22B-4624-9D7A-D027793F0EA8}" srcOrd="1" destOrd="0" presId="urn:microsoft.com/office/officeart/2018/2/layout/IconVerticalSolidList"/>
    <dgm:cxn modelId="{D831964F-15E3-458D-9B01-1372BC22C1A0}" type="presParOf" srcId="{089995CA-2AE9-49F4-BF8D-141E73EF920B}" destId="{CD622E7E-287B-4F39-985A-D8D50CD4A42E}" srcOrd="2" destOrd="0" presId="urn:microsoft.com/office/officeart/2018/2/layout/IconVerticalSolidList"/>
    <dgm:cxn modelId="{E7AC55AB-3844-4D17-8D37-EC6BB88CC1DE}" type="presParOf" srcId="{089995CA-2AE9-49F4-BF8D-141E73EF920B}" destId="{BD259B03-A7E1-43D8-9C88-D37FF9924F6F}" srcOrd="3" destOrd="0" presId="urn:microsoft.com/office/officeart/2018/2/layout/IconVerticalSolidList"/>
    <dgm:cxn modelId="{28C64B5C-7E12-4B66-945C-2970D7377047}" type="presParOf" srcId="{B562E376-3324-4680-BF07-984AB80AB8D1}" destId="{CC54DDC8-2BDD-4C5C-BD37-A08940772F31}" srcOrd="1" destOrd="0" presId="urn:microsoft.com/office/officeart/2018/2/layout/IconVerticalSolidList"/>
    <dgm:cxn modelId="{F6502ECB-ADAB-4EFF-B565-5208A68CAC74}" type="presParOf" srcId="{B562E376-3324-4680-BF07-984AB80AB8D1}" destId="{B068F5BD-001D-4F99-AD9E-9A75D31B359E}" srcOrd="2" destOrd="0" presId="urn:microsoft.com/office/officeart/2018/2/layout/IconVerticalSolidList"/>
    <dgm:cxn modelId="{41D1C410-E185-4918-B85F-436277B7FDBC}" type="presParOf" srcId="{B068F5BD-001D-4F99-AD9E-9A75D31B359E}" destId="{32CC1FC2-E96A-47D9-BCD6-EADD960BF756}" srcOrd="0" destOrd="0" presId="urn:microsoft.com/office/officeart/2018/2/layout/IconVerticalSolidList"/>
    <dgm:cxn modelId="{0D3C1C79-81D8-4207-BA46-F6AC2DFCD0EC}" type="presParOf" srcId="{B068F5BD-001D-4F99-AD9E-9A75D31B359E}" destId="{D4F6FA05-4641-4F2A-AA35-2FFB0FED6241}" srcOrd="1" destOrd="0" presId="urn:microsoft.com/office/officeart/2018/2/layout/IconVerticalSolidList"/>
    <dgm:cxn modelId="{1F377D7B-741D-4074-8388-9144D7A7CDC7}" type="presParOf" srcId="{B068F5BD-001D-4F99-AD9E-9A75D31B359E}" destId="{BD553A98-D5BC-45A0-9B7B-37B88D6E847C}" srcOrd="2" destOrd="0" presId="urn:microsoft.com/office/officeart/2018/2/layout/IconVerticalSolidList"/>
    <dgm:cxn modelId="{3C565EEA-BCC1-41FD-929B-D2EED1BEEE22}" type="presParOf" srcId="{B068F5BD-001D-4F99-AD9E-9A75D31B359E}" destId="{9DC86850-CFA8-41D3-B84F-E72F1755405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9FDE44-B252-4FE9-8CA8-4E50E6D6B3D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77D1B96-BAB8-4F38-91B1-F33ADA6ADDDE}">
      <dgm:prSet/>
      <dgm:spPr/>
      <dgm:t>
        <a:bodyPr/>
        <a:lstStyle/>
        <a:p>
          <a:r>
            <a:rPr lang="fr-FR" b="0" i="0" baseline="0" dirty="0"/>
            <a:t>Vous disposez de 10 min pour réaliser ce quizz d’autopositionnement. Vous devez cocher la réponse possible pour les 5 questions posées.</a:t>
          </a:r>
          <a:endParaRPr lang="en-US" dirty="0"/>
        </a:p>
      </dgm:t>
    </dgm:pt>
    <dgm:pt modelId="{A9BA5469-C5E4-4494-87A2-9E3C491E853D}" type="parTrans" cxnId="{8ED12E41-EEAE-4C37-8DCE-5D5D2E049904}">
      <dgm:prSet/>
      <dgm:spPr/>
      <dgm:t>
        <a:bodyPr/>
        <a:lstStyle/>
        <a:p>
          <a:endParaRPr lang="en-US"/>
        </a:p>
      </dgm:t>
    </dgm:pt>
    <dgm:pt modelId="{45716F88-1449-4016-AD2F-81F463B87273}" type="sibTrans" cxnId="{8ED12E41-EEAE-4C37-8DCE-5D5D2E049904}">
      <dgm:prSet/>
      <dgm:spPr/>
      <dgm:t>
        <a:bodyPr/>
        <a:lstStyle/>
        <a:p>
          <a:endParaRPr lang="en-US"/>
        </a:p>
      </dgm:t>
    </dgm:pt>
    <dgm:pt modelId="{ED452B13-61C5-43F2-B13F-A1DE4235BF16}">
      <dgm:prSet/>
      <dgm:spPr/>
      <dgm:t>
        <a:bodyPr/>
        <a:lstStyle/>
        <a:p>
          <a:r>
            <a:rPr lang="fr-FR" b="0" i="0" baseline="0" dirty="0"/>
            <a:t>Afin de </a:t>
          </a:r>
          <a:r>
            <a:rPr lang="fr-FR" b="1" i="0" baseline="0" dirty="0"/>
            <a:t>contextualise</a:t>
          </a:r>
          <a:r>
            <a:rPr lang="fr-FR" b="0" i="0" baseline="0" dirty="0"/>
            <a:t>r vos réponses, appuyez-vous sur les fiches ressources suivantes : </a:t>
          </a:r>
        </a:p>
        <a:p>
          <a:r>
            <a:rPr lang="fr-FR" b="1" i="0" baseline="0" dirty="0"/>
            <a:t>Fiche 2 : </a:t>
          </a:r>
          <a:r>
            <a:rPr lang="fr-FR" b="0" i="0" baseline="0" dirty="0"/>
            <a:t>Discriminations -les articles de Loi à connaître</a:t>
          </a:r>
        </a:p>
        <a:p>
          <a:r>
            <a:rPr lang="fr-FR" b="1" i="0" baseline="0" dirty="0"/>
            <a:t>Fiche 8 : </a:t>
          </a:r>
          <a:r>
            <a:rPr lang="fr-FR" b="0" i="0" baseline="0" dirty="0"/>
            <a:t>Mixité et accès au logement social</a:t>
          </a:r>
        </a:p>
        <a:p>
          <a:r>
            <a:rPr lang="fr-FR" b="1" i="0" baseline="0" dirty="0"/>
            <a:t>Fiche 9 : </a:t>
          </a:r>
          <a:r>
            <a:rPr lang="fr-FR" b="0" i="0" baseline="0" dirty="0"/>
            <a:t>Données personnelles</a:t>
          </a:r>
          <a:endParaRPr lang="en-US" dirty="0"/>
        </a:p>
      </dgm:t>
    </dgm:pt>
    <dgm:pt modelId="{0F4A599F-FB2D-44AF-8AA9-1DE98C1AF1EE}" type="parTrans" cxnId="{D4175A4A-3E19-4513-8B91-F97CADB7BA2C}">
      <dgm:prSet/>
      <dgm:spPr/>
      <dgm:t>
        <a:bodyPr/>
        <a:lstStyle/>
        <a:p>
          <a:endParaRPr lang="en-US"/>
        </a:p>
      </dgm:t>
    </dgm:pt>
    <dgm:pt modelId="{33A374BE-A2CE-4776-B934-E1700511C5CB}" type="sibTrans" cxnId="{D4175A4A-3E19-4513-8B91-F97CADB7BA2C}">
      <dgm:prSet/>
      <dgm:spPr/>
      <dgm:t>
        <a:bodyPr/>
        <a:lstStyle/>
        <a:p>
          <a:endParaRPr lang="en-US"/>
        </a:p>
      </dgm:t>
    </dgm:pt>
    <dgm:pt modelId="{B562E376-3324-4680-BF07-984AB80AB8D1}" type="pres">
      <dgm:prSet presAssocID="{3C9FDE44-B252-4FE9-8CA8-4E50E6D6B3D9}" presName="root" presStyleCnt="0">
        <dgm:presLayoutVars>
          <dgm:dir/>
          <dgm:resizeHandles val="exact"/>
        </dgm:presLayoutVars>
      </dgm:prSet>
      <dgm:spPr/>
    </dgm:pt>
    <dgm:pt modelId="{089995CA-2AE9-49F4-BF8D-141E73EF920B}" type="pres">
      <dgm:prSet presAssocID="{177D1B96-BAB8-4F38-91B1-F33ADA6ADDDE}" presName="compNode" presStyleCnt="0"/>
      <dgm:spPr/>
    </dgm:pt>
    <dgm:pt modelId="{CB2DCEF4-80FB-4890-91B4-0F68AED9D394}" type="pres">
      <dgm:prSet presAssocID="{177D1B96-BAB8-4F38-91B1-F33ADA6ADDDE}" presName="bgRect" presStyleLbl="bgShp" presStyleIdx="0" presStyleCnt="2"/>
      <dgm:spPr/>
    </dgm:pt>
    <dgm:pt modelId="{8F459D91-E22B-4624-9D7A-D027793F0EA8}" type="pres">
      <dgm:prSet presAssocID="{177D1B96-BAB8-4F38-91B1-F33ADA6ADDD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ronomètre"/>
        </a:ext>
      </dgm:extLst>
    </dgm:pt>
    <dgm:pt modelId="{CD622E7E-287B-4F39-985A-D8D50CD4A42E}" type="pres">
      <dgm:prSet presAssocID="{177D1B96-BAB8-4F38-91B1-F33ADA6ADDDE}" presName="spaceRect" presStyleCnt="0"/>
      <dgm:spPr/>
    </dgm:pt>
    <dgm:pt modelId="{BD259B03-A7E1-43D8-9C88-D37FF9924F6F}" type="pres">
      <dgm:prSet presAssocID="{177D1B96-BAB8-4F38-91B1-F33ADA6ADDDE}" presName="parTx" presStyleLbl="revTx" presStyleIdx="0" presStyleCnt="2">
        <dgm:presLayoutVars>
          <dgm:chMax val="0"/>
          <dgm:chPref val="0"/>
        </dgm:presLayoutVars>
      </dgm:prSet>
      <dgm:spPr/>
    </dgm:pt>
    <dgm:pt modelId="{CC54DDC8-2BDD-4C5C-BD37-A08940772F31}" type="pres">
      <dgm:prSet presAssocID="{45716F88-1449-4016-AD2F-81F463B87273}" presName="sibTrans" presStyleCnt="0"/>
      <dgm:spPr/>
    </dgm:pt>
    <dgm:pt modelId="{B068F5BD-001D-4F99-AD9E-9A75D31B359E}" type="pres">
      <dgm:prSet presAssocID="{ED452B13-61C5-43F2-B13F-A1DE4235BF16}" presName="compNode" presStyleCnt="0"/>
      <dgm:spPr/>
    </dgm:pt>
    <dgm:pt modelId="{32CC1FC2-E96A-47D9-BCD6-EADD960BF756}" type="pres">
      <dgm:prSet presAssocID="{ED452B13-61C5-43F2-B13F-A1DE4235BF16}" presName="bgRect" presStyleLbl="bgShp" presStyleIdx="1" presStyleCnt="2"/>
      <dgm:spPr/>
    </dgm:pt>
    <dgm:pt modelId="{D4F6FA05-4641-4F2A-AA35-2FFB0FED6241}" type="pres">
      <dgm:prSet presAssocID="{ED452B13-61C5-43F2-B13F-A1DE4235BF1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che"/>
        </a:ext>
      </dgm:extLst>
    </dgm:pt>
    <dgm:pt modelId="{BD553A98-D5BC-45A0-9B7B-37B88D6E847C}" type="pres">
      <dgm:prSet presAssocID="{ED452B13-61C5-43F2-B13F-A1DE4235BF16}" presName="spaceRect" presStyleCnt="0"/>
      <dgm:spPr/>
    </dgm:pt>
    <dgm:pt modelId="{9DC86850-CFA8-41D3-B84F-E72F17554059}" type="pres">
      <dgm:prSet presAssocID="{ED452B13-61C5-43F2-B13F-A1DE4235BF16}" presName="parTx" presStyleLbl="revTx" presStyleIdx="1" presStyleCnt="2">
        <dgm:presLayoutVars>
          <dgm:chMax val="0"/>
          <dgm:chPref val="0"/>
        </dgm:presLayoutVars>
      </dgm:prSet>
      <dgm:spPr/>
    </dgm:pt>
  </dgm:ptLst>
  <dgm:cxnLst>
    <dgm:cxn modelId="{8ED12E41-EEAE-4C37-8DCE-5D5D2E049904}" srcId="{3C9FDE44-B252-4FE9-8CA8-4E50E6D6B3D9}" destId="{177D1B96-BAB8-4F38-91B1-F33ADA6ADDDE}" srcOrd="0" destOrd="0" parTransId="{A9BA5469-C5E4-4494-87A2-9E3C491E853D}" sibTransId="{45716F88-1449-4016-AD2F-81F463B87273}"/>
    <dgm:cxn modelId="{D4175A4A-3E19-4513-8B91-F97CADB7BA2C}" srcId="{3C9FDE44-B252-4FE9-8CA8-4E50E6D6B3D9}" destId="{ED452B13-61C5-43F2-B13F-A1DE4235BF16}" srcOrd="1" destOrd="0" parTransId="{0F4A599F-FB2D-44AF-8AA9-1DE98C1AF1EE}" sibTransId="{33A374BE-A2CE-4776-B934-E1700511C5CB}"/>
    <dgm:cxn modelId="{5F6C5C8C-DC1D-4D59-9C18-0277D40CC2AD}" type="presOf" srcId="{177D1B96-BAB8-4F38-91B1-F33ADA6ADDDE}" destId="{BD259B03-A7E1-43D8-9C88-D37FF9924F6F}" srcOrd="0" destOrd="0" presId="urn:microsoft.com/office/officeart/2018/2/layout/IconVerticalSolidList"/>
    <dgm:cxn modelId="{B0768BBF-1489-4C5E-8DBB-EEA73CD2ABC6}" type="presOf" srcId="{ED452B13-61C5-43F2-B13F-A1DE4235BF16}" destId="{9DC86850-CFA8-41D3-B84F-E72F17554059}" srcOrd="0" destOrd="0" presId="urn:microsoft.com/office/officeart/2018/2/layout/IconVerticalSolidList"/>
    <dgm:cxn modelId="{6C4A84F6-F00B-48B7-9C68-5F5D0B4F8491}" type="presOf" srcId="{3C9FDE44-B252-4FE9-8CA8-4E50E6D6B3D9}" destId="{B562E376-3324-4680-BF07-984AB80AB8D1}" srcOrd="0" destOrd="0" presId="urn:microsoft.com/office/officeart/2018/2/layout/IconVerticalSolidList"/>
    <dgm:cxn modelId="{F94D9751-0E0C-4F2D-A536-1C529BAC2D4A}" type="presParOf" srcId="{B562E376-3324-4680-BF07-984AB80AB8D1}" destId="{089995CA-2AE9-49F4-BF8D-141E73EF920B}" srcOrd="0" destOrd="0" presId="urn:microsoft.com/office/officeart/2018/2/layout/IconVerticalSolidList"/>
    <dgm:cxn modelId="{1CA9D019-B782-4152-ABB4-34023FCB6A58}" type="presParOf" srcId="{089995CA-2AE9-49F4-BF8D-141E73EF920B}" destId="{CB2DCEF4-80FB-4890-91B4-0F68AED9D394}" srcOrd="0" destOrd="0" presId="urn:microsoft.com/office/officeart/2018/2/layout/IconVerticalSolidList"/>
    <dgm:cxn modelId="{E51BE243-EDF9-4F7D-BC09-A90C9CD8F144}" type="presParOf" srcId="{089995CA-2AE9-49F4-BF8D-141E73EF920B}" destId="{8F459D91-E22B-4624-9D7A-D027793F0EA8}" srcOrd="1" destOrd="0" presId="urn:microsoft.com/office/officeart/2018/2/layout/IconVerticalSolidList"/>
    <dgm:cxn modelId="{D831964F-15E3-458D-9B01-1372BC22C1A0}" type="presParOf" srcId="{089995CA-2AE9-49F4-BF8D-141E73EF920B}" destId="{CD622E7E-287B-4F39-985A-D8D50CD4A42E}" srcOrd="2" destOrd="0" presId="urn:microsoft.com/office/officeart/2018/2/layout/IconVerticalSolidList"/>
    <dgm:cxn modelId="{E7AC55AB-3844-4D17-8D37-EC6BB88CC1DE}" type="presParOf" srcId="{089995CA-2AE9-49F4-BF8D-141E73EF920B}" destId="{BD259B03-A7E1-43D8-9C88-D37FF9924F6F}" srcOrd="3" destOrd="0" presId="urn:microsoft.com/office/officeart/2018/2/layout/IconVerticalSolidList"/>
    <dgm:cxn modelId="{28C64B5C-7E12-4B66-945C-2970D7377047}" type="presParOf" srcId="{B562E376-3324-4680-BF07-984AB80AB8D1}" destId="{CC54DDC8-2BDD-4C5C-BD37-A08940772F31}" srcOrd="1" destOrd="0" presId="urn:microsoft.com/office/officeart/2018/2/layout/IconVerticalSolidList"/>
    <dgm:cxn modelId="{F6502ECB-ADAB-4EFF-B565-5208A68CAC74}" type="presParOf" srcId="{B562E376-3324-4680-BF07-984AB80AB8D1}" destId="{B068F5BD-001D-4F99-AD9E-9A75D31B359E}" srcOrd="2" destOrd="0" presId="urn:microsoft.com/office/officeart/2018/2/layout/IconVerticalSolidList"/>
    <dgm:cxn modelId="{41D1C410-E185-4918-B85F-436277B7FDBC}" type="presParOf" srcId="{B068F5BD-001D-4F99-AD9E-9A75D31B359E}" destId="{32CC1FC2-E96A-47D9-BCD6-EADD960BF756}" srcOrd="0" destOrd="0" presId="urn:microsoft.com/office/officeart/2018/2/layout/IconVerticalSolidList"/>
    <dgm:cxn modelId="{0D3C1C79-81D8-4207-BA46-F6AC2DFCD0EC}" type="presParOf" srcId="{B068F5BD-001D-4F99-AD9E-9A75D31B359E}" destId="{D4F6FA05-4641-4F2A-AA35-2FFB0FED6241}" srcOrd="1" destOrd="0" presId="urn:microsoft.com/office/officeart/2018/2/layout/IconVerticalSolidList"/>
    <dgm:cxn modelId="{1F377D7B-741D-4074-8388-9144D7A7CDC7}" type="presParOf" srcId="{B068F5BD-001D-4F99-AD9E-9A75D31B359E}" destId="{BD553A98-D5BC-45A0-9B7B-37B88D6E847C}" srcOrd="2" destOrd="0" presId="urn:microsoft.com/office/officeart/2018/2/layout/IconVerticalSolidList"/>
    <dgm:cxn modelId="{3C565EEA-BCC1-41FD-929B-D2EED1BEEE22}" type="presParOf" srcId="{B068F5BD-001D-4F99-AD9E-9A75D31B359E}" destId="{9DC86850-CFA8-41D3-B84F-E72F1755405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9FDE44-B252-4FE9-8CA8-4E50E6D6B3D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77D1B96-BAB8-4F38-91B1-F33ADA6ADDDE}">
      <dgm:prSet/>
      <dgm:spPr/>
      <dgm:t>
        <a:bodyPr/>
        <a:lstStyle/>
        <a:p>
          <a:r>
            <a:rPr lang="fr-FR" b="0" i="0" baseline="0" dirty="0"/>
            <a:t>Après avoir constitué un trinôme,</a:t>
          </a:r>
        </a:p>
        <a:p>
          <a:r>
            <a:rPr lang="fr-FR" b="0" i="0" baseline="0" dirty="0"/>
            <a:t>vous disposez de 30 minutes</a:t>
          </a:r>
        </a:p>
        <a:p>
          <a:r>
            <a:rPr lang="fr-FR" b="0" i="0" baseline="0" dirty="0"/>
            <a:t>pour vous mettre en situation au</a:t>
          </a:r>
        </a:p>
        <a:p>
          <a:r>
            <a:rPr lang="fr-FR" b="0" i="0" baseline="0" dirty="0"/>
            <a:t>regard du sujet choisi. </a:t>
          </a:r>
          <a:endParaRPr lang="en-US" dirty="0"/>
        </a:p>
      </dgm:t>
    </dgm:pt>
    <dgm:pt modelId="{A9BA5469-C5E4-4494-87A2-9E3C491E853D}" type="parTrans" cxnId="{8ED12E41-EEAE-4C37-8DCE-5D5D2E049904}">
      <dgm:prSet/>
      <dgm:spPr/>
      <dgm:t>
        <a:bodyPr/>
        <a:lstStyle/>
        <a:p>
          <a:endParaRPr lang="en-US"/>
        </a:p>
      </dgm:t>
    </dgm:pt>
    <dgm:pt modelId="{45716F88-1449-4016-AD2F-81F463B87273}" type="sibTrans" cxnId="{8ED12E41-EEAE-4C37-8DCE-5D5D2E049904}">
      <dgm:prSet/>
      <dgm:spPr/>
      <dgm:t>
        <a:bodyPr/>
        <a:lstStyle/>
        <a:p>
          <a:endParaRPr lang="en-US"/>
        </a:p>
      </dgm:t>
    </dgm:pt>
    <dgm:pt modelId="{ED452B13-61C5-43F2-B13F-A1DE4235BF16}">
      <dgm:prSet/>
      <dgm:spPr/>
      <dgm:t>
        <a:bodyPr/>
        <a:lstStyle/>
        <a:p>
          <a:r>
            <a:rPr lang="fr-FR" b="0" i="0" baseline="0" dirty="0"/>
            <a:t>Avant toute réflexions, vous</a:t>
          </a:r>
        </a:p>
        <a:p>
          <a:r>
            <a:rPr lang="fr-FR" b="0" i="0" baseline="0" dirty="0"/>
            <a:t>déterminerez les 3 rôles suivants :</a:t>
          </a:r>
        </a:p>
        <a:p>
          <a:r>
            <a:rPr lang="fr-FR" b="0" i="0" baseline="0" dirty="0"/>
            <a:t>- Le </a:t>
          </a:r>
          <a:r>
            <a:rPr lang="fr-FR" b="1" i="0" baseline="0" dirty="0"/>
            <a:t>secrétaire</a:t>
          </a:r>
          <a:r>
            <a:rPr lang="fr-FR" b="0" i="0" baseline="0" dirty="0"/>
            <a:t> pour la prise de note,</a:t>
          </a:r>
        </a:p>
        <a:p>
          <a:r>
            <a:rPr lang="fr-FR" b="0" i="0" baseline="0" dirty="0"/>
            <a:t>- Le </a:t>
          </a:r>
          <a:r>
            <a:rPr lang="fr-FR" b="1" i="0" baseline="0" dirty="0"/>
            <a:t>maître du temps </a:t>
          </a:r>
          <a:r>
            <a:rPr lang="fr-FR" b="0" i="0" baseline="0" dirty="0"/>
            <a:t>pour la gestion</a:t>
          </a:r>
        </a:p>
        <a:p>
          <a:r>
            <a:rPr lang="fr-FR" b="0" i="0" baseline="0" dirty="0"/>
            <a:t>du temps (10 min /question)</a:t>
          </a:r>
        </a:p>
        <a:p>
          <a:r>
            <a:rPr lang="fr-FR" b="0" i="0" baseline="0" dirty="0"/>
            <a:t>- Le </a:t>
          </a:r>
          <a:r>
            <a:rPr lang="fr-FR" b="1" i="0" baseline="0" dirty="0"/>
            <a:t>rapporteur</a:t>
          </a:r>
          <a:r>
            <a:rPr lang="fr-FR" b="0" i="0" baseline="0" dirty="0"/>
            <a:t> pour la restitution</a:t>
          </a:r>
        </a:p>
        <a:p>
          <a:r>
            <a:rPr lang="fr-FR" b="0" i="0" baseline="0" dirty="0"/>
            <a:t>orale</a:t>
          </a:r>
          <a:endParaRPr lang="en-US" dirty="0"/>
        </a:p>
      </dgm:t>
    </dgm:pt>
    <dgm:pt modelId="{0F4A599F-FB2D-44AF-8AA9-1DE98C1AF1EE}" type="parTrans" cxnId="{D4175A4A-3E19-4513-8B91-F97CADB7BA2C}">
      <dgm:prSet/>
      <dgm:spPr/>
      <dgm:t>
        <a:bodyPr/>
        <a:lstStyle/>
        <a:p>
          <a:endParaRPr lang="en-US"/>
        </a:p>
      </dgm:t>
    </dgm:pt>
    <dgm:pt modelId="{33A374BE-A2CE-4776-B934-E1700511C5CB}" type="sibTrans" cxnId="{D4175A4A-3E19-4513-8B91-F97CADB7BA2C}">
      <dgm:prSet/>
      <dgm:spPr/>
      <dgm:t>
        <a:bodyPr/>
        <a:lstStyle/>
        <a:p>
          <a:endParaRPr lang="en-US"/>
        </a:p>
      </dgm:t>
    </dgm:pt>
    <dgm:pt modelId="{B562E376-3324-4680-BF07-984AB80AB8D1}" type="pres">
      <dgm:prSet presAssocID="{3C9FDE44-B252-4FE9-8CA8-4E50E6D6B3D9}" presName="root" presStyleCnt="0">
        <dgm:presLayoutVars>
          <dgm:dir/>
          <dgm:resizeHandles val="exact"/>
        </dgm:presLayoutVars>
      </dgm:prSet>
      <dgm:spPr/>
    </dgm:pt>
    <dgm:pt modelId="{089995CA-2AE9-49F4-BF8D-141E73EF920B}" type="pres">
      <dgm:prSet presAssocID="{177D1B96-BAB8-4F38-91B1-F33ADA6ADDDE}" presName="compNode" presStyleCnt="0"/>
      <dgm:spPr/>
    </dgm:pt>
    <dgm:pt modelId="{CB2DCEF4-80FB-4890-91B4-0F68AED9D394}" type="pres">
      <dgm:prSet presAssocID="{177D1B96-BAB8-4F38-91B1-F33ADA6ADDDE}" presName="bgRect" presStyleLbl="bgShp" presStyleIdx="0" presStyleCnt="2"/>
      <dgm:spPr/>
    </dgm:pt>
    <dgm:pt modelId="{8F459D91-E22B-4624-9D7A-D027793F0EA8}" type="pres">
      <dgm:prSet presAssocID="{177D1B96-BAB8-4F38-91B1-F33ADA6ADDD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ronomètre"/>
        </a:ext>
      </dgm:extLst>
    </dgm:pt>
    <dgm:pt modelId="{CD622E7E-287B-4F39-985A-D8D50CD4A42E}" type="pres">
      <dgm:prSet presAssocID="{177D1B96-BAB8-4F38-91B1-F33ADA6ADDDE}" presName="spaceRect" presStyleCnt="0"/>
      <dgm:spPr/>
    </dgm:pt>
    <dgm:pt modelId="{BD259B03-A7E1-43D8-9C88-D37FF9924F6F}" type="pres">
      <dgm:prSet presAssocID="{177D1B96-BAB8-4F38-91B1-F33ADA6ADDDE}" presName="parTx" presStyleLbl="revTx" presStyleIdx="0" presStyleCnt="2">
        <dgm:presLayoutVars>
          <dgm:chMax val="0"/>
          <dgm:chPref val="0"/>
        </dgm:presLayoutVars>
      </dgm:prSet>
      <dgm:spPr/>
    </dgm:pt>
    <dgm:pt modelId="{CC54DDC8-2BDD-4C5C-BD37-A08940772F31}" type="pres">
      <dgm:prSet presAssocID="{45716F88-1449-4016-AD2F-81F463B87273}" presName="sibTrans" presStyleCnt="0"/>
      <dgm:spPr/>
    </dgm:pt>
    <dgm:pt modelId="{B068F5BD-001D-4F99-AD9E-9A75D31B359E}" type="pres">
      <dgm:prSet presAssocID="{ED452B13-61C5-43F2-B13F-A1DE4235BF16}" presName="compNode" presStyleCnt="0"/>
      <dgm:spPr/>
    </dgm:pt>
    <dgm:pt modelId="{32CC1FC2-E96A-47D9-BCD6-EADD960BF756}" type="pres">
      <dgm:prSet presAssocID="{ED452B13-61C5-43F2-B13F-A1DE4235BF16}" presName="bgRect" presStyleLbl="bgShp" presStyleIdx="1" presStyleCnt="2"/>
      <dgm:spPr/>
    </dgm:pt>
    <dgm:pt modelId="{D4F6FA05-4641-4F2A-AA35-2FFB0FED6241}" type="pres">
      <dgm:prSet presAssocID="{ED452B13-61C5-43F2-B13F-A1DE4235BF1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che"/>
        </a:ext>
      </dgm:extLst>
    </dgm:pt>
    <dgm:pt modelId="{BD553A98-D5BC-45A0-9B7B-37B88D6E847C}" type="pres">
      <dgm:prSet presAssocID="{ED452B13-61C5-43F2-B13F-A1DE4235BF16}" presName="spaceRect" presStyleCnt="0"/>
      <dgm:spPr/>
    </dgm:pt>
    <dgm:pt modelId="{9DC86850-CFA8-41D3-B84F-E72F17554059}" type="pres">
      <dgm:prSet presAssocID="{ED452B13-61C5-43F2-B13F-A1DE4235BF16}" presName="parTx" presStyleLbl="revTx" presStyleIdx="1" presStyleCnt="2">
        <dgm:presLayoutVars>
          <dgm:chMax val="0"/>
          <dgm:chPref val="0"/>
        </dgm:presLayoutVars>
      </dgm:prSet>
      <dgm:spPr/>
    </dgm:pt>
  </dgm:ptLst>
  <dgm:cxnLst>
    <dgm:cxn modelId="{8ED12E41-EEAE-4C37-8DCE-5D5D2E049904}" srcId="{3C9FDE44-B252-4FE9-8CA8-4E50E6D6B3D9}" destId="{177D1B96-BAB8-4F38-91B1-F33ADA6ADDDE}" srcOrd="0" destOrd="0" parTransId="{A9BA5469-C5E4-4494-87A2-9E3C491E853D}" sibTransId="{45716F88-1449-4016-AD2F-81F463B87273}"/>
    <dgm:cxn modelId="{D4175A4A-3E19-4513-8B91-F97CADB7BA2C}" srcId="{3C9FDE44-B252-4FE9-8CA8-4E50E6D6B3D9}" destId="{ED452B13-61C5-43F2-B13F-A1DE4235BF16}" srcOrd="1" destOrd="0" parTransId="{0F4A599F-FB2D-44AF-8AA9-1DE98C1AF1EE}" sibTransId="{33A374BE-A2CE-4776-B934-E1700511C5CB}"/>
    <dgm:cxn modelId="{5F6C5C8C-DC1D-4D59-9C18-0277D40CC2AD}" type="presOf" srcId="{177D1B96-BAB8-4F38-91B1-F33ADA6ADDDE}" destId="{BD259B03-A7E1-43D8-9C88-D37FF9924F6F}" srcOrd="0" destOrd="0" presId="urn:microsoft.com/office/officeart/2018/2/layout/IconVerticalSolidList"/>
    <dgm:cxn modelId="{B0768BBF-1489-4C5E-8DBB-EEA73CD2ABC6}" type="presOf" srcId="{ED452B13-61C5-43F2-B13F-A1DE4235BF16}" destId="{9DC86850-CFA8-41D3-B84F-E72F17554059}" srcOrd="0" destOrd="0" presId="urn:microsoft.com/office/officeart/2018/2/layout/IconVerticalSolidList"/>
    <dgm:cxn modelId="{6C4A84F6-F00B-48B7-9C68-5F5D0B4F8491}" type="presOf" srcId="{3C9FDE44-B252-4FE9-8CA8-4E50E6D6B3D9}" destId="{B562E376-3324-4680-BF07-984AB80AB8D1}" srcOrd="0" destOrd="0" presId="urn:microsoft.com/office/officeart/2018/2/layout/IconVerticalSolidList"/>
    <dgm:cxn modelId="{F94D9751-0E0C-4F2D-A536-1C529BAC2D4A}" type="presParOf" srcId="{B562E376-3324-4680-BF07-984AB80AB8D1}" destId="{089995CA-2AE9-49F4-BF8D-141E73EF920B}" srcOrd="0" destOrd="0" presId="urn:microsoft.com/office/officeart/2018/2/layout/IconVerticalSolidList"/>
    <dgm:cxn modelId="{1CA9D019-B782-4152-ABB4-34023FCB6A58}" type="presParOf" srcId="{089995CA-2AE9-49F4-BF8D-141E73EF920B}" destId="{CB2DCEF4-80FB-4890-91B4-0F68AED9D394}" srcOrd="0" destOrd="0" presId="urn:microsoft.com/office/officeart/2018/2/layout/IconVerticalSolidList"/>
    <dgm:cxn modelId="{E51BE243-EDF9-4F7D-BC09-A90C9CD8F144}" type="presParOf" srcId="{089995CA-2AE9-49F4-BF8D-141E73EF920B}" destId="{8F459D91-E22B-4624-9D7A-D027793F0EA8}" srcOrd="1" destOrd="0" presId="urn:microsoft.com/office/officeart/2018/2/layout/IconVerticalSolidList"/>
    <dgm:cxn modelId="{D831964F-15E3-458D-9B01-1372BC22C1A0}" type="presParOf" srcId="{089995CA-2AE9-49F4-BF8D-141E73EF920B}" destId="{CD622E7E-287B-4F39-985A-D8D50CD4A42E}" srcOrd="2" destOrd="0" presId="urn:microsoft.com/office/officeart/2018/2/layout/IconVerticalSolidList"/>
    <dgm:cxn modelId="{E7AC55AB-3844-4D17-8D37-EC6BB88CC1DE}" type="presParOf" srcId="{089995CA-2AE9-49F4-BF8D-141E73EF920B}" destId="{BD259B03-A7E1-43D8-9C88-D37FF9924F6F}" srcOrd="3" destOrd="0" presId="urn:microsoft.com/office/officeart/2018/2/layout/IconVerticalSolidList"/>
    <dgm:cxn modelId="{28C64B5C-7E12-4B66-945C-2970D7377047}" type="presParOf" srcId="{B562E376-3324-4680-BF07-984AB80AB8D1}" destId="{CC54DDC8-2BDD-4C5C-BD37-A08940772F31}" srcOrd="1" destOrd="0" presId="urn:microsoft.com/office/officeart/2018/2/layout/IconVerticalSolidList"/>
    <dgm:cxn modelId="{F6502ECB-ADAB-4EFF-B565-5208A68CAC74}" type="presParOf" srcId="{B562E376-3324-4680-BF07-984AB80AB8D1}" destId="{B068F5BD-001D-4F99-AD9E-9A75D31B359E}" srcOrd="2" destOrd="0" presId="urn:microsoft.com/office/officeart/2018/2/layout/IconVerticalSolidList"/>
    <dgm:cxn modelId="{41D1C410-E185-4918-B85F-436277B7FDBC}" type="presParOf" srcId="{B068F5BD-001D-4F99-AD9E-9A75D31B359E}" destId="{32CC1FC2-E96A-47D9-BCD6-EADD960BF756}" srcOrd="0" destOrd="0" presId="urn:microsoft.com/office/officeart/2018/2/layout/IconVerticalSolidList"/>
    <dgm:cxn modelId="{0D3C1C79-81D8-4207-BA46-F6AC2DFCD0EC}" type="presParOf" srcId="{B068F5BD-001D-4F99-AD9E-9A75D31B359E}" destId="{D4F6FA05-4641-4F2A-AA35-2FFB0FED6241}" srcOrd="1" destOrd="0" presId="urn:microsoft.com/office/officeart/2018/2/layout/IconVerticalSolidList"/>
    <dgm:cxn modelId="{1F377D7B-741D-4074-8388-9144D7A7CDC7}" type="presParOf" srcId="{B068F5BD-001D-4F99-AD9E-9A75D31B359E}" destId="{BD553A98-D5BC-45A0-9B7B-37B88D6E847C}" srcOrd="2" destOrd="0" presId="urn:microsoft.com/office/officeart/2018/2/layout/IconVerticalSolidList"/>
    <dgm:cxn modelId="{3C565EEA-BCC1-41FD-929B-D2EED1BEEE22}" type="presParOf" srcId="{B068F5BD-001D-4F99-AD9E-9A75D31B359E}" destId="{9DC86850-CFA8-41D3-B84F-E72F1755405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9FDE44-B252-4FE9-8CA8-4E50E6D6B3D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77D1B96-BAB8-4F38-91B1-F33ADA6ADDDE}">
      <dgm:prSet/>
      <dgm:spPr/>
      <dgm:t>
        <a:bodyPr/>
        <a:lstStyle/>
        <a:p>
          <a:r>
            <a:rPr lang="fr-FR" b="0" i="0" baseline="0" dirty="0"/>
            <a:t>Au regard des apports lors des précédentes séquences et en vous appuyant sur les fiches ressources associées, vous répondrez à partir d’une </a:t>
          </a:r>
          <a:r>
            <a:rPr lang="fr-FR" b="1" i="0" baseline="0" dirty="0"/>
            <a:t>feuille A3 </a:t>
          </a:r>
          <a:r>
            <a:rPr lang="fr-FR" b="0" i="0" baseline="0" dirty="0"/>
            <a:t>aux trois questions suivantes :</a:t>
          </a:r>
          <a:endParaRPr lang="en-US" dirty="0"/>
        </a:p>
      </dgm:t>
    </dgm:pt>
    <dgm:pt modelId="{A9BA5469-C5E4-4494-87A2-9E3C491E853D}" type="parTrans" cxnId="{8ED12E41-EEAE-4C37-8DCE-5D5D2E049904}">
      <dgm:prSet/>
      <dgm:spPr/>
      <dgm:t>
        <a:bodyPr/>
        <a:lstStyle/>
        <a:p>
          <a:endParaRPr lang="en-US"/>
        </a:p>
      </dgm:t>
    </dgm:pt>
    <dgm:pt modelId="{45716F88-1449-4016-AD2F-81F463B87273}" type="sibTrans" cxnId="{8ED12E41-EEAE-4C37-8DCE-5D5D2E049904}">
      <dgm:prSet/>
      <dgm:spPr/>
      <dgm:t>
        <a:bodyPr/>
        <a:lstStyle/>
        <a:p>
          <a:endParaRPr lang="en-US"/>
        </a:p>
      </dgm:t>
    </dgm:pt>
    <dgm:pt modelId="{ED452B13-61C5-43F2-B13F-A1DE4235BF16}">
      <dgm:prSet/>
      <dgm:spPr/>
      <dgm:t>
        <a:bodyPr/>
        <a:lstStyle/>
        <a:p>
          <a:r>
            <a:rPr lang="fr-FR" b="1" i="0" baseline="0" dirty="0"/>
            <a:t>1. Quels sont les risques encourus</a:t>
          </a:r>
        </a:p>
        <a:p>
          <a:r>
            <a:rPr lang="fr-FR" b="1" i="0" baseline="0" dirty="0"/>
            <a:t>pour le professionnel, pour la</a:t>
          </a:r>
        </a:p>
        <a:p>
          <a:r>
            <a:rPr lang="fr-FR" b="1" i="0" baseline="0" dirty="0"/>
            <a:t>structure ?</a:t>
          </a:r>
        </a:p>
        <a:p>
          <a:r>
            <a:rPr lang="fr-FR" b="1" i="0" baseline="0" dirty="0"/>
            <a:t>2. Quel est le cadre légal et éthique</a:t>
          </a:r>
        </a:p>
        <a:p>
          <a:r>
            <a:rPr lang="fr-FR" b="1" i="0" baseline="0" dirty="0"/>
            <a:t>applicable ?</a:t>
          </a:r>
        </a:p>
        <a:p>
          <a:r>
            <a:rPr lang="fr-FR" b="1" i="0" baseline="0" dirty="0"/>
            <a:t>3. Quelles sont les préconisations ?</a:t>
          </a:r>
        </a:p>
      </dgm:t>
    </dgm:pt>
    <dgm:pt modelId="{0F4A599F-FB2D-44AF-8AA9-1DE98C1AF1EE}" type="parTrans" cxnId="{D4175A4A-3E19-4513-8B91-F97CADB7BA2C}">
      <dgm:prSet/>
      <dgm:spPr/>
      <dgm:t>
        <a:bodyPr/>
        <a:lstStyle/>
        <a:p>
          <a:endParaRPr lang="en-US"/>
        </a:p>
      </dgm:t>
    </dgm:pt>
    <dgm:pt modelId="{33A374BE-A2CE-4776-B934-E1700511C5CB}" type="sibTrans" cxnId="{D4175A4A-3E19-4513-8B91-F97CADB7BA2C}">
      <dgm:prSet/>
      <dgm:spPr/>
      <dgm:t>
        <a:bodyPr/>
        <a:lstStyle/>
        <a:p>
          <a:endParaRPr lang="en-US"/>
        </a:p>
      </dgm:t>
    </dgm:pt>
    <dgm:pt modelId="{B562E376-3324-4680-BF07-984AB80AB8D1}" type="pres">
      <dgm:prSet presAssocID="{3C9FDE44-B252-4FE9-8CA8-4E50E6D6B3D9}" presName="root" presStyleCnt="0">
        <dgm:presLayoutVars>
          <dgm:dir/>
          <dgm:resizeHandles val="exact"/>
        </dgm:presLayoutVars>
      </dgm:prSet>
      <dgm:spPr/>
    </dgm:pt>
    <dgm:pt modelId="{089995CA-2AE9-49F4-BF8D-141E73EF920B}" type="pres">
      <dgm:prSet presAssocID="{177D1B96-BAB8-4F38-91B1-F33ADA6ADDDE}" presName="compNode" presStyleCnt="0"/>
      <dgm:spPr/>
    </dgm:pt>
    <dgm:pt modelId="{CB2DCEF4-80FB-4890-91B4-0F68AED9D394}" type="pres">
      <dgm:prSet presAssocID="{177D1B96-BAB8-4F38-91B1-F33ADA6ADDDE}" presName="bgRect" presStyleLbl="bgShp" presStyleIdx="0" presStyleCnt="2"/>
      <dgm:spPr/>
    </dgm:pt>
    <dgm:pt modelId="{8F459D91-E22B-4624-9D7A-D027793F0EA8}" type="pres">
      <dgm:prSet presAssocID="{177D1B96-BAB8-4F38-91B1-F33ADA6ADDD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ronomètre"/>
        </a:ext>
      </dgm:extLst>
    </dgm:pt>
    <dgm:pt modelId="{CD622E7E-287B-4F39-985A-D8D50CD4A42E}" type="pres">
      <dgm:prSet presAssocID="{177D1B96-BAB8-4F38-91B1-F33ADA6ADDDE}" presName="spaceRect" presStyleCnt="0"/>
      <dgm:spPr/>
    </dgm:pt>
    <dgm:pt modelId="{BD259B03-A7E1-43D8-9C88-D37FF9924F6F}" type="pres">
      <dgm:prSet presAssocID="{177D1B96-BAB8-4F38-91B1-F33ADA6ADDDE}" presName="parTx" presStyleLbl="revTx" presStyleIdx="0" presStyleCnt="2">
        <dgm:presLayoutVars>
          <dgm:chMax val="0"/>
          <dgm:chPref val="0"/>
        </dgm:presLayoutVars>
      </dgm:prSet>
      <dgm:spPr/>
    </dgm:pt>
    <dgm:pt modelId="{CC54DDC8-2BDD-4C5C-BD37-A08940772F31}" type="pres">
      <dgm:prSet presAssocID="{45716F88-1449-4016-AD2F-81F463B87273}" presName="sibTrans" presStyleCnt="0"/>
      <dgm:spPr/>
    </dgm:pt>
    <dgm:pt modelId="{B068F5BD-001D-4F99-AD9E-9A75D31B359E}" type="pres">
      <dgm:prSet presAssocID="{ED452B13-61C5-43F2-B13F-A1DE4235BF16}" presName="compNode" presStyleCnt="0"/>
      <dgm:spPr/>
    </dgm:pt>
    <dgm:pt modelId="{32CC1FC2-E96A-47D9-BCD6-EADD960BF756}" type="pres">
      <dgm:prSet presAssocID="{ED452B13-61C5-43F2-B13F-A1DE4235BF16}" presName="bgRect" presStyleLbl="bgShp" presStyleIdx="1" presStyleCnt="2"/>
      <dgm:spPr/>
    </dgm:pt>
    <dgm:pt modelId="{D4F6FA05-4641-4F2A-AA35-2FFB0FED6241}" type="pres">
      <dgm:prSet presAssocID="{ED452B13-61C5-43F2-B13F-A1DE4235BF1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che"/>
        </a:ext>
      </dgm:extLst>
    </dgm:pt>
    <dgm:pt modelId="{BD553A98-D5BC-45A0-9B7B-37B88D6E847C}" type="pres">
      <dgm:prSet presAssocID="{ED452B13-61C5-43F2-B13F-A1DE4235BF16}" presName="spaceRect" presStyleCnt="0"/>
      <dgm:spPr/>
    </dgm:pt>
    <dgm:pt modelId="{9DC86850-CFA8-41D3-B84F-E72F17554059}" type="pres">
      <dgm:prSet presAssocID="{ED452B13-61C5-43F2-B13F-A1DE4235BF16}" presName="parTx" presStyleLbl="revTx" presStyleIdx="1" presStyleCnt="2">
        <dgm:presLayoutVars>
          <dgm:chMax val="0"/>
          <dgm:chPref val="0"/>
        </dgm:presLayoutVars>
      </dgm:prSet>
      <dgm:spPr/>
    </dgm:pt>
  </dgm:ptLst>
  <dgm:cxnLst>
    <dgm:cxn modelId="{8ED12E41-EEAE-4C37-8DCE-5D5D2E049904}" srcId="{3C9FDE44-B252-4FE9-8CA8-4E50E6D6B3D9}" destId="{177D1B96-BAB8-4F38-91B1-F33ADA6ADDDE}" srcOrd="0" destOrd="0" parTransId="{A9BA5469-C5E4-4494-87A2-9E3C491E853D}" sibTransId="{45716F88-1449-4016-AD2F-81F463B87273}"/>
    <dgm:cxn modelId="{D4175A4A-3E19-4513-8B91-F97CADB7BA2C}" srcId="{3C9FDE44-B252-4FE9-8CA8-4E50E6D6B3D9}" destId="{ED452B13-61C5-43F2-B13F-A1DE4235BF16}" srcOrd="1" destOrd="0" parTransId="{0F4A599F-FB2D-44AF-8AA9-1DE98C1AF1EE}" sibTransId="{33A374BE-A2CE-4776-B934-E1700511C5CB}"/>
    <dgm:cxn modelId="{5F6C5C8C-DC1D-4D59-9C18-0277D40CC2AD}" type="presOf" srcId="{177D1B96-BAB8-4F38-91B1-F33ADA6ADDDE}" destId="{BD259B03-A7E1-43D8-9C88-D37FF9924F6F}" srcOrd="0" destOrd="0" presId="urn:microsoft.com/office/officeart/2018/2/layout/IconVerticalSolidList"/>
    <dgm:cxn modelId="{B0768BBF-1489-4C5E-8DBB-EEA73CD2ABC6}" type="presOf" srcId="{ED452B13-61C5-43F2-B13F-A1DE4235BF16}" destId="{9DC86850-CFA8-41D3-B84F-E72F17554059}" srcOrd="0" destOrd="0" presId="urn:microsoft.com/office/officeart/2018/2/layout/IconVerticalSolidList"/>
    <dgm:cxn modelId="{6C4A84F6-F00B-48B7-9C68-5F5D0B4F8491}" type="presOf" srcId="{3C9FDE44-B252-4FE9-8CA8-4E50E6D6B3D9}" destId="{B562E376-3324-4680-BF07-984AB80AB8D1}" srcOrd="0" destOrd="0" presId="urn:microsoft.com/office/officeart/2018/2/layout/IconVerticalSolidList"/>
    <dgm:cxn modelId="{F94D9751-0E0C-4F2D-A536-1C529BAC2D4A}" type="presParOf" srcId="{B562E376-3324-4680-BF07-984AB80AB8D1}" destId="{089995CA-2AE9-49F4-BF8D-141E73EF920B}" srcOrd="0" destOrd="0" presId="urn:microsoft.com/office/officeart/2018/2/layout/IconVerticalSolidList"/>
    <dgm:cxn modelId="{1CA9D019-B782-4152-ABB4-34023FCB6A58}" type="presParOf" srcId="{089995CA-2AE9-49F4-BF8D-141E73EF920B}" destId="{CB2DCEF4-80FB-4890-91B4-0F68AED9D394}" srcOrd="0" destOrd="0" presId="urn:microsoft.com/office/officeart/2018/2/layout/IconVerticalSolidList"/>
    <dgm:cxn modelId="{E51BE243-EDF9-4F7D-BC09-A90C9CD8F144}" type="presParOf" srcId="{089995CA-2AE9-49F4-BF8D-141E73EF920B}" destId="{8F459D91-E22B-4624-9D7A-D027793F0EA8}" srcOrd="1" destOrd="0" presId="urn:microsoft.com/office/officeart/2018/2/layout/IconVerticalSolidList"/>
    <dgm:cxn modelId="{D831964F-15E3-458D-9B01-1372BC22C1A0}" type="presParOf" srcId="{089995CA-2AE9-49F4-BF8D-141E73EF920B}" destId="{CD622E7E-287B-4F39-985A-D8D50CD4A42E}" srcOrd="2" destOrd="0" presId="urn:microsoft.com/office/officeart/2018/2/layout/IconVerticalSolidList"/>
    <dgm:cxn modelId="{E7AC55AB-3844-4D17-8D37-EC6BB88CC1DE}" type="presParOf" srcId="{089995CA-2AE9-49F4-BF8D-141E73EF920B}" destId="{BD259B03-A7E1-43D8-9C88-D37FF9924F6F}" srcOrd="3" destOrd="0" presId="urn:microsoft.com/office/officeart/2018/2/layout/IconVerticalSolidList"/>
    <dgm:cxn modelId="{28C64B5C-7E12-4B66-945C-2970D7377047}" type="presParOf" srcId="{B562E376-3324-4680-BF07-984AB80AB8D1}" destId="{CC54DDC8-2BDD-4C5C-BD37-A08940772F31}" srcOrd="1" destOrd="0" presId="urn:microsoft.com/office/officeart/2018/2/layout/IconVerticalSolidList"/>
    <dgm:cxn modelId="{F6502ECB-ADAB-4EFF-B565-5208A68CAC74}" type="presParOf" srcId="{B562E376-3324-4680-BF07-984AB80AB8D1}" destId="{B068F5BD-001D-4F99-AD9E-9A75D31B359E}" srcOrd="2" destOrd="0" presId="urn:microsoft.com/office/officeart/2018/2/layout/IconVerticalSolidList"/>
    <dgm:cxn modelId="{41D1C410-E185-4918-B85F-436277B7FDBC}" type="presParOf" srcId="{B068F5BD-001D-4F99-AD9E-9A75D31B359E}" destId="{32CC1FC2-E96A-47D9-BCD6-EADD960BF756}" srcOrd="0" destOrd="0" presId="urn:microsoft.com/office/officeart/2018/2/layout/IconVerticalSolidList"/>
    <dgm:cxn modelId="{0D3C1C79-81D8-4207-BA46-F6AC2DFCD0EC}" type="presParOf" srcId="{B068F5BD-001D-4F99-AD9E-9A75D31B359E}" destId="{D4F6FA05-4641-4F2A-AA35-2FFB0FED6241}" srcOrd="1" destOrd="0" presId="urn:microsoft.com/office/officeart/2018/2/layout/IconVerticalSolidList"/>
    <dgm:cxn modelId="{1F377D7B-741D-4074-8388-9144D7A7CDC7}" type="presParOf" srcId="{B068F5BD-001D-4F99-AD9E-9A75D31B359E}" destId="{BD553A98-D5BC-45A0-9B7B-37B88D6E847C}" srcOrd="2" destOrd="0" presId="urn:microsoft.com/office/officeart/2018/2/layout/IconVerticalSolidList"/>
    <dgm:cxn modelId="{3C565EEA-BCC1-41FD-929B-D2EED1BEEE22}" type="presParOf" srcId="{B068F5BD-001D-4F99-AD9E-9A75D31B359E}" destId="{9DC86850-CFA8-41D3-B84F-E72F1755405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7EBA8-DB52-4105-8BF2-32EB9DBB1F08}">
      <dsp:nvSpPr>
        <dsp:cNvPr id="0" name=""/>
        <dsp:cNvSpPr/>
      </dsp:nvSpPr>
      <dsp:spPr>
        <a:xfrm>
          <a:off x="744" y="513461"/>
          <a:ext cx="2903377" cy="1742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0" i="0" kern="1200" baseline="0"/>
            <a:t>Ce livret est un élément du module de sensibilisation à la prévention des discriminations destiné aux acteurs du logement en charge des attributions de logements sociaux</a:t>
          </a:r>
          <a:endParaRPr lang="en-US" sz="1400" kern="1200"/>
        </a:p>
      </dsp:txBody>
      <dsp:txXfrm>
        <a:off x="744" y="513461"/>
        <a:ext cx="2903377" cy="1742026"/>
      </dsp:txXfrm>
    </dsp:sp>
    <dsp:sp modelId="{0D9A700B-DE66-4102-AE70-22506C4C7131}">
      <dsp:nvSpPr>
        <dsp:cNvPr id="0" name=""/>
        <dsp:cNvSpPr/>
      </dsp:nvSpPr>
      <dsp:spPr>
        <a:xfrm>
          <a:off x="3194459" y="513461"/>
          <a:ext cx="2903377" cy="1742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0" i="0" kern="1200" baseline="0" dirty="0"/>
            <a:t>Il vise à répondre aux besoins de qualification et d’accompagnement des acteurs afin d’exercer leur mission dans un cadre non-discriminant au regard des obligations de mixité sociale, de transparence des procédures d’attribution et d’objectivation des décisions</a:t>
          </a:r>
          <a:endParaRPr lang="en-US" sz="1400" kern="1200" dirty="0"/>
        </a:p>
      </dsp:txBody>
      <dsp:txXfrm>
        <a:off x="3194459" y="513461"/>
        <a:ext cx="2903377" cy="1742026"/>
      </dsp:txXfrm>
    </dsp:sp>
    <dsp:sp modelId="{FA5F8A37-0C77-480B-99D4-F570FD255194}">
      <dsp:nvSpPr>
        <dsp:cNvPr id="0" name=""/>
        <dsp:cNvSpPr/>
      </dsp:nvSpPr>
      <dsp:spPr>
        <a:xfrm>
          <a:off x="744" y="2545825"/>
          <a:ext cx="2903377" cy="1742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0" i="0" kern="1200" baseline="0" dirty="0"/>
            <a:t>Le module de sensibilisation permet de délivrer le premier niveau de qualification</a:t>
          </a:r>
          <a:endParaRPr lang="en-US" sz="1400" kern="1200" dirty="0"/>
        </a:p>
      </dsp:txBody>
      <dsp:txXfrm>
        <a:off x="744" y="2545825"/>
        <a:ext cx="2903377" cy="1742026"/>
      </dsp:txXfrm>
    </dsp:sp>
    <dsp:sp modelId="{10E92ADE-CFE2-489D-9F25-200046DE9F99}">
      <dsp:nvSpPr>
        <dsp:cNvPr id="0" name=""/>
        <dsp:cNvSpPr/>
      </dsp:nvSpPr>
      <dsp:spPr>
        <a:xfrm>
          <a:off x="3194459" y="2545825"/>
          <a:ext cx="2903377" cy="1742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0" i="0" kern="1200" baseline="0" dirty="0"/>
            <a:t>Il est le fruit d’un partenariat entre l’IREV, centre de ressources politique de la ville Hauts-de-France, et l’Union Régionale Habitat.</a:t>
          </a:r>
          <a:endParaRPr lang="en-US" sz="1400" kern="1200" dirty="0"/>
        </a:p>
      </dsp:txBody>
      <dsp:txXfrm>
        <a:off x="3194459" y="2545825"/>
        <a:ext cx="2903377" cy="1742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92900-F670-435B-B4FA-9E66F78BC34D}">
      <dsp:nvSpPr>
        <dsp:cNvPr id="0" name=""/>
        <dsp:cNvSpPr/>
      </dsp:nvSpPr>
      <dsp:spPr>
        <a:xfrm>
          <a:off x="830" y="659919"/>
          <a:ext cx="2914075" cy="18504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4E3A8A-4B5A-4107-8913-AC05AEA5A5B2}">
      <dsp:nvSpPr>
        <dsp:cNvPr id="0" name=""/>
        <dsp:cNvSpPr/>
      </dsp:nvSpPr>
      <dsp:spPr>
        <a:xfrm>
          <a:off x="324616" y="967516"/>
          <a:ext cx="2914075" cy="18504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t>De prendre des décisions éclairées et non-discriminantes en matière d’information et d’accueil des demandeurs de logement, mais aussi d’attribution et de gestion locative ;</a:t>
          </a:r>
          <a:endParaRPr lang="en-US" sz="1400" kern="1200"/>
        </a:p>
      </dsp:txBody>
      <dsp:txXfrm>
        <a:off x="378813" y="1021713"/>
        <a:ext cx="2805681" cy="1742044"/>
      </dsp:txXfrm>
    </dsp:sp>
    <dsp:sp modelId="{A5191D01-03EB-4C9A-9582-4775A4D6C99E}">
      <dsp:nvSpPr>
        <dsp:cNvPr id="0" name=""/>
        <dsp:cNvSpPr/>
      </dsp:nvSpPr>
      <dsp:spPr>
        <a:xfrm>
          <a:off x="3562478" y="659919"/>
          <a:ext cx="2914075" cy="18504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BE15A0-8AB7-48D0-850E-975FEE1A414F}">
      <dsp:nvSpPr>
        <dsp:cNvPr id="0" name=""/>
        <dsp:cNvSpPr/>
      </dsp:nvSpPr>
      <dsp:spPr>
        <a:xfrm>
          <a:off x="3886264" y="967516"/>
          <a:ext cx="2914075" cy="18504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t>De repérer une situation discriminante et d’apporter des éléments de cadrage fondés sur le droit de la non-discrimination pour alerter des collègues, supérieurs, élus, demandeurs, partenaires…du caractère illégal des propos et des décisions ;</a:t>
          </a:r>
          <a:endParaRPr lang="en-US" sz="1400" kern="1200"/>
        </a:p>
      </dsp:txBody>
      <dsp:txXfrm>
        <a:off x="3940461" y="1021713"/>
        <a:ext cx="2805681" cy="17420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13AD8-3FBB-47A9-8EE1-D2E9A14D684E}">
      <dsp:nvSpPr>
        <dsp:cNvPr id="0" name=""/>
        <dsp:cNvSpPr/>
      </dsp:nvSpPr>
      <dsp:spPr>
        <a:xfrm>
          <a:off x="0" y="1698"/>
          <a:ext cx="7125530" cy="8610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5F6B0F-6C32-40E9-A6DD-381C7FDDFF6B}">
      <dsp:nvSpPr>
        <dsp:cNvPr id="0" name=""/>
        <dsp:cNvSpPr/>
      </dsp:nvSpPr>
      <dsp:spPr>
        <a:xfrm>
          <a:off x="260470" y="195437"/>
          <a:ext cx="473582" cy="4735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910687-2107-48E0-83AC-8188ACA338E3}">
      <dsp:nvSpPr>
        <dsp:cNvPr id="0" name=""/>
        <dsp:cNvSpPr/>
      </dsp:nvSpPr>
      <dsp:spPr>
        <a:xfrm>
          <a:off x="994523" y="1698"/>
          <a:ext cx="6131006" cy="861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29" tIns="91129" rIns="91129" bIns="91129" numCol="1" spcCol="1270" anchor="ctr" anchorCtr="0">
          <a:noAutofit/>
        </a:bodyPr>
        <a:lstStyle/>
        <a:p>
          <a:pPr marL="0" lvl="0" indent="0" algn="l" defTabSz="800100">
            <a:lnSpc>
              <a:spcPct val="100000"/>
            </a:lnSpc>
            <a:spcBef>
              <a:spcPct val="0"/>
            </a:spcBef>
            <a:spcAft>
              <a:spcPct val="35000"/>
            </a:spcAft>
            <a:buNone/>
          </a:pPr>
          <a:r>
            <a:rPr lang="fr-FR" sz="1800" b="0" i="0" kern="1200" baseline="0" dirty="0"/>
            <a:t>D’acquérir les principes théoriques, les notions clés et les références juridiques de base sur la notion de discrimination ;</a:t>
          </a:r>
          <a:endParaRPr lang="en-US" sz="1800" kern="1200" dirty="0"/>
        </a:p>
      </dsp:txBody>
      <dsp:txXfrm>
        <a:off x="994523" y="1698"/>
        <a:ext cx="6131006" cy="861058"/>
      </dsp:txXfrm>
    </dsp:sp>
    <dsp:sp modelId="{67806716-12F7-4A71-9A93-8B2D1D29BA6C}">
      <dsp:nvSpPr>
        <dsp:cNvPr id="0" name=""/>
        <dsp:cNvSpPr/>
      </dsp:nvSpPr>
      <dsp:spPr>
        <a:xfrm>
          <a:off x="0" y="1078022"/>
          <a:ext cx="7125530" cy="8610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84327A-077D-4D44-B645-AB113610A9EE}">
      <dsp:nvSpPr>
        <dsp:cNvPr id="0" name=""/>
        <dsp:cNvSpPr/>
      </dsp:nvSpPr>
      <dsp:spPr>
        <a:xfrm>
          <a:off x="260470" y="1271760"/>
          <a:ext cx="473582" cy="4735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A7A880-10FC-4CB6-9F8C-0BE95A20FC1C}">
      <dsp:nvSpPr>
        <dsp:cNvPr id="0" name=""/>
        <dsp:cNvSpPr/>
      </dsp:nvSpPr>
      <dsp:spPr>
        <a:xfrm>
          <a:off x="994523" y="1078022"/>
          <a:ext cx="6131006" cy="861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29" tIns="91129" rIns="91129" bIns="91129" numCol="1" spcCol="1270" anchor="ctr" anchorCtr="0">
          <a:noAutofit/>
        </a:bodyPr>
        <a:lstStyle/>
        <a:p>
          <a:pPr marL="0" lvl="0" indent="0" algn="l" defTabSz="800100">
            <a:lnSpc>
              <a:spcPct val="100000"/>
            </a:lnSpc>
            <a:spcBef>
              <a:spcPct val="0"/>
            </a:spcBef>
            <a:spcAft>
              <a:spcPct val="35000"/>
            </a:spcAft>
            <a:buNone/>
          </a:pPr>
          <a:r>
            <a:rPr lang="fr-FR" sz="1800" b="0" i="0" kern="1200" baseline="0"/>
            <a:t>De maîtriser le cadre légal conforme au principe des attributions de logements sociaux ;</a:t>
          </a:r>
          <a:endParaRPr lang="en-US" sz="1800" kern="1200"/>
        </a:p>
      </dsp:txBody>
      <dsp:txXfrm>
        <a:off x="994523" y="1078022"/>
        <a:ext cx="6131006" cy="861058"/>
      </dsp:txXfrm>
    </dsp:sp>
    <dsp:sp modelId="{4599BA71-0403-46EC-A1F4-F01F45DF0EF3}">
      <dsp:nvSpPr>
        <dsp:cNvPr id="0" name=""/>
        <dsp:cNvSpPr/>
      </dsp:nvSpPr>
      <dsp:spPr>
        <a:xfrm>
          <a:off x="0" y="2154346"/>
          <a:ext cx="7125530" cy="8610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D0B7B8-A5D4-42B2-89DD-BACF3424D8D6}">
      <dsp:nvSpPr>
        <dsp:cNvPr id="0" name=""/>
        <dsp:cNvSpPr/>
      </dsp:nvSpPr>
      <dsp:spPr>
        <a:xfrm>
          <a:off x="260470" y="2348084"/>
          <a:ext cx="473582" cy="4735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3FEF95-A73B-4559-A604-3C8DE079FBB2}">
      <dsp:nvSpPr>
        <dsp:cNvPr id="0" name=""/>
        <dsp:cNvSpPr/>
      </dsp:nvSpPr>
      <dsp:spPr>
        <a:xfrm>
          <a:off x="994523" y="2154346"/>
          <a:ext cx="6131006" cy="861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29" tIns="91129" rIns="91129" bIns="91129" numCol="1" spcCol="1270" anchor="ctr" anchorCtr="0">
          <a:noAutofit/>
        </a:bodyPr>
        <a:lstStyle/>
        <a:p>
          <a:pPr marL="0" lvl="0" indent="0" algn="l" defTabSz="800100">
            <a:lnSpc>
              <a:spcPct val="100000"/>
            </a:lnSpc>
            <a:spcBef>
              <a:spcPct val="0"/>
            </a:spcBef>
            <a:spcAft>
              <a:spcPct val="35000"/>
            </a:spcAft>
            <a:buNone/>
          </a:pPr>
          <a:r>
            <a:rPr lang="fr-FR" sz="1800" b="0" i="0" kern="1200" baseline="0"/>
            <a:t>De se positionner et de développer un argumentaire face à des mises en situation comportant un risque de discrimination ;</a:t>
          </a:r>
          <a:endParaRPr lang="en-US" sz="1800" kern="1200"/>
        </a:p>
      </dsp:txBody>
      <dsp:txXfrm>
        <a:off x="994523" y="2154346"/>
        <a:ext cx="6131006" cy="861058"/>
      </dsp:txXfrm>
    </dsp:sp>
    <dsp:sp modelId="{6EBCAAAC-D6B8-4FF7-8777-653B9C631FDD}">
      <dsp:nvSpPr>
        <dsp:cNvPr id="0" name=""/>
        <dsp:cNvSpPr/>
      </dsp:nvSpPr>
      <dsp:spPr>
        <a:xfrm>
          <a:off x="0" y="3230670"/>
          <a:ext cx="7125530" cy="8610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C5134D-31D8-4404-93B5-DBD8162B754B}">
      <dsp:nvSpPr>
        <dsp:cNvPr id="0" name=""/>
        <dsp:cNvSpPr/>
      </dsp:nvSpPr>
      <dsp:spPr>
        <a:xfrm>
          <a:off x="260470" y="3424408"/>
          <a:ext cx="473582" cy="4735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265BA0-C876-4C3A-B731-9145DF5907D7}">
      <dsp:nvSpPr>
        <dsp:cNvPr id="0" name=""/>
        <dsp:cNvSpPr/>
      </dsp:nvSpPr>
      <dsp:spPr>
        <a:xfrm>
          <a:off x="994523" y="3230670"/>
          <a:ext cx="6131006" cy="861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29" tIns="91129" rIns="91129" bIns="91129" numCol="1" spcCol="1270" anchor="ctr" anchorCtr="0">
          <a:noAutofit/>
        </a:bodyPr>
        <a:lstStyle/>
        <a:p>
          <a:pPr marL="0" lvl="0" indent="0" algn="l" defTabSz="800100">
            <a:lnSpc>
              <a:spcPct val="100000"/>
            </a:lnSpc>
            <a:spcBef>
              <a:spcPct val="0"/>
            </a:spcBef>
            <a:spcAft>
              <a:spcPct val="35000"/>
            </a:spcAft>
            <a:buNone/>
          </a:pPr>
          <a:r>
            <a:rPr lang="fr-FR" sz="1800" b="0" i="0" kern="1200" baseline="0"/>
            <a:t>De mobiliser ses nouvelles connaissances à travers des cas pratiques ;</a:t>
          </a:r>
          <a:endParaRPr lang="en-US" sz="1800" kern="1200"/>
        </a:p>
      </dsp:txBody>
      <dsp:txXfrm>
        <a:off x="994523" y="3230670"/>
        <a:ext cx="6131006" cy="8610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0CA6F-447B-4F6F-BAA0-88887CD5EBD6}">
      <dsp:nvSpPr>
        <dsp:cNvPr id="0" name=""/>
        <dsp:cNvSpPr/>
      </dsp:nvSpPr>
      <dsp:spPr>
        <a:xfrm>
          <a:off x="1747800" y="609132"/>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98B4C7-BF0C-48FF-B2C9-D8A30131DB1B}">
      <dsp:nvSpPr>
        <dsp:cNvPr id="0" name=""/>
        <dsp:cNvSpPr/>
      </dsp:nvSpPr>
      <dsp:spPr>
        <a:xfrm>
          <a:off x="559800" y="302341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fr-FR" sz="5000" b="0" i="0" kern="1200" baseline="0"/>
            <a:t>Durée 3H30</a:t>
          </a:r>
          <a:endParaRPr lang="en-US" sz="5000" kern="1200"/>
        </a:p>
      </dsp:txBody>
      <dsp:txXfrm>
        <a:off x="559800" y="3023411"/>
        <a:ext cx="4320000" cy="720000"/>
      </dsp:txXfrm>
    </dsp:sp>
    <dsp:sp modelId="{1BC625D0-FE51-4CC7-BE87-3C6CC7D275D7}">
      <dsp:nvSpPr>
        <dsp:cNvPr id="0" name=""/>
        <dsp:cNvSpPr/>
      </dsp:nvSpPr>
      <dsp:spPr>
        <a:xfrm>
          <a:off x="6823800" y="609132"/>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E654D4-70D2-4993-889B-7FC4691B98B1}">
      <dsp:nvSpPr>
        <dsp:cNvPr id="0" name=""/>
        <dsp:cNvSpPr/>
      </dsp:nvSpPr>
      <dsp:spPr>
        <a:xfrm>
          <a:off x="5635800" y="302341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fr-FR" sz="5000" b="0" i="0" kern="1200" baseline="0"/>
            <a:t>4 séquences </a:t>
          </a:r>
          <a:endParaRPr lang="en-US" sz="5000" kern="1200"/>
        </a:p>
      </dsp:txBody>
      <dsp:txXfrm>
        <a:off x="5635800" y="3023411"/>
        <a:ext cx="432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DCEF4-80FB-4890-91B4-0F68AED9D394}">
      <dsp:nvSpPr>
        <dsp:cNvPr id="0" name=""/>
        <dsp:cNvSpPr/>
      </dsp:nvSpPr>
      <dsp:spPr>
        <a:xfrm>
          <a:off x="0" y="913006"/>
          <a:ext cx="5849557" cy="16855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459D91-E22B-4624-9D7A-D027793F0EA8}">
      <dsp:nvSpPr>
        <dsp:cNvPr id="0" name=""/>
        <dsp:cNvSpPr/>
      </dsp:nvSpPr>
      <dsp:spPr>
        <a:xfrm>
          <a:off x="509878" y="1292255"/>
          <a:ext cx="927052" cy="9270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59B03-A7E1-43D8-9C88-D37FF9924F6F}">
      <dsp:nvSpPr>
        <dsp:cNvPr id="0" name=""/>
        <dsp:cNvSpPr/>
      </dsp:nvSpPr>
      <dsp:spPr>
        <a:xfrm>
          <a:off x="1946810" y="913006"/>
          <a:ext cx="3902746" cy="168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87" tIns="178387" rIns="178387" bIns="178387" numCol="1" spcCol="1270" anchor="ctr" anchorCtr="0">
          <a:noAutofit/>
        </a:bodyPr>
        <a:lstStyle/>
        <a:p>
          <a:pPr marL="0" lvl="0" indent="0" algn="l" defTabSz="889000">
            <a:lnSpc>
              <a:spcPct val="90000"/>
            </a:lnSpc>
            <a:spcBef>
              <a:spcPct val="0"/>
            </a:spcBef>
            <a:spcAft>
              <a:spcPct val="35000"/>
            </a:spcAft>
            <a:buNone/>
          </a:pPr>
          <a:r>
            <a:rPr lang="fr-FR" sz="2000" b="0" i="0" kern="1200" baseline="0"/>
            <a:t>Vous disposez de 15 min pour réaliser cet exercice des mots croisés. </a:t>
          </a:r>
          <a:endParaRPr lang="en-US" sz="2000" kern="1200"/>
        </a:p>
      </dsp:txBody>
      <dsp:txXfrm>
        <a:off x="1946810" y="913006"/>
        <a:ext cx="3902746" cy="1685550"/>
      </dsp:txXfrm>
    </dsp:sp>
    <dsp:sp modelId="{32CC1FC2-E96A-47D9-BCD6-EADD960BF756}">
      <dsp:nvSpPr>
        <dsp:cNvPr id="0" name=""/>
        <dsp:cNvSpPr/>
      </dsp:nvSpPr>
      <dsp:spPr>
        <a:xfrm>
          <a:off x="0" y="3019944"/>
          <a:ext cx="5849557" cy="16855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F6FA05-4641-4F2A-AA35-2FFB0FED6241}">
      <dsp:nvSpPr>
        <dsp:cNvPr id="0" name=""/>
        <dsp:cNvSpPr/>
      </dsp:nvSpPr>
      <dsp:spPr>
        <a:xfrm>
          <a:off x="509878" y="3399193"/>
          <a:ext cx="927052" cy="9270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C86850-CFA8-41D3-B84F-E72F17554059}">
      <dsp:nvSpPr>
        <dsp:cNvPr id="0" name=""/>
        <dsp:cNvSpPr/>
      </dsp:nvSpPr>
      <dsp:spPr>
        <a:xfrm>
          <a:off x="1946810" y="3019944"/>
          <a:ext cx="3902746" cy="168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87" tIns="178387" rIns="178387" bIns="178387" numCol="1" spcCol="1270" anchor="ctr" anchorCtr="0">
          <a:noAutofit/>
        </a:bodyPr>
        <a:lstStyle/>
        <a:p>
          <a:pPr marL="0" lvl="0" indent="0" algn="l" defTabSz="889000">
            <a:lnSpc>
              <a:spcPct val="90000"/>
            </a:lnSpc>
            <a:spcBef>
              <a:spcPct val="0"/>
            </a:spcBef>
            <a:spcAft>
              <a:spcPct val="35000"/>
            </a:spcAft>
            <a:buNone/>
          </a:pPr>
          <a:r>
            <a:rPr lang="fr-FR" sz="2000" b="0" i="0" kern="1200" baseline="0"/>
            <a:t>Chaque définition correspond à une lettre ou un chiffre, reportez au sein de la grille la réponse correspondant à la lettre/chiffre.</a:t>
          </a:r>
          <a:endParaRPr lang="en-US" sz="2000" kern="1200"/>
        </a:p>
      </dsp:txBody>
      <dsp:txXfrm>
        <a:off x="1946810" y="3019944"/>
        <a:ext cx="3902746" cy="16855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DCEF4-80FB-4890-91B4-0F68AED9D394}">
      <dsp:nvSpPr>
        <dsp:cNvPr id="0" name=""/>
        <dsp:cNvSpPr/>
      </dsp:nvSpPr>
      <dsp:spPr>
        <a:xfrm>
          <a:off x="0" y="798726"/>
          <a:ext cx="5849557" cy="16855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459D91-E22B-4624-9D7A-D027793F0EA8}">
      <dsp:nvSpPr>
        <dsp:cNvPr id="0" name=""/>
        <dsp:cNvSpPr/>
      </dsp:nvSpPr>
      <dsp:spPr>
        <a:xfrm>
          <a:off x="509878" y="1292255"/>
          <a:ext cx="927052" cy="9270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59B03-A7E1-43D8-9C88-D37FF9924F6F}">
      <dsp:nvSpPr>
        <dsp:cNvPr id="0" name=""/>
        <dsp:cNvSpPr/>
      </dsp:nvSpPr>
      <dsp:spPr>
        <a:xfrm>
          <a:off x="1946810" y="913006"/>
          <a:ext cx="3902746" cy="168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87" tIns="178387" rIns="178387" bIns="178387" numCol="1" spcCol="1270" anchor="ctr" anchorCtr="0">
          <a:noAutofit/>
        </a:bodyPr>
        <a:lstStyle/>
        <a:p>
          <a:pPr marL="0" lvl="0" indent="0" algn="l" defTabSz="844550">
            <a:lnSpc>
              <a:spcPct val="90000"/>
            </a:lnSpc>
            <a:spcBef>
              <a:spcPct val="0"/>
            </a:spcBef>
            <a:spcAft>
              <a:spcPct val="35000"/>
            </a:spcAft>
            <a:buNone/>
          </a:pPr>
          <a:r>
            <a:rPr lang="fr-FR" sz="1900" b="0" i="0" kern="1200" baseline="0" dirty="0"/>
            <a:t>Vous disposez de 10 min pour</a:t>
          </a:r>
        </a:p>
        <a:p>
          <a:pPr marL="0" lvl="0" indent="0" algn="l" defTabSz="844550">
            <a:lnSpc>
              <a:spcPct val="90000"/>
            </a:lnSpc>
            <a:spcBef>
              <a:spcPct val="0"/>
            </a:spcBef>
            <a:spcAft>
              <a:spcPct val="35000"/>
            </a:spcAft>
            <a:buNone/>
          </a:pPr>
          <a:r>
            <a:rPr lang="fr-FR" sz="1900" b="0" i="0" kern="1200" baseline="0" dirty="0"/>
            <a:t>réaliser cet exercice « Multicritères ».</a:t>
          </a:r>
        </a:p>
      </dsp:txBody>
      <dsp:txXfrm>
        <a:off x="1946810" y="913006"/>
        <a:ext cx="3902746" cy="1685550"/>
      </dsp:txXfrm>
    </dsp:sp>
    <dsp:sp modelId="{32CC1FC2-E96A-47D9-BCD6-EADD960BF756}">
      <dsp:nvSpPr>
        <dsp:cNvPr id="0" name=""/>
        <dsp:cNvSpPr/>
      </dsp:nvSpPr>
      <dsp:spPr>
        <a:xfrm>
          <a:off x="0" y="3019944"/>
          <a:ext cx="5849557" cy="16855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F6FA05-4641-4F2A-AA35-2FFB0FED6241}">
      <dsp:nvSpPr>
        <dsp:cNvPr id="0" name=""/>
        <dsp:cNvSpPr/>
      </dsp:nvSpPr>
      <dsp:spPr>
        <a:xfrm>
          <a:off x="509878" y="3399193"/>
          <a:ext cx="927052" cy="9270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C86850-CFA8-41D3-B84F-E72F17554059}">
      <dsp:nvSpPr>
        <dsp:cNvPr id="0" name=""/>
        <dsp:cNvSpPr/>
      </dsp:nvSpPr>
      <dsp:spPr>
        <a:xfrm>
          <a:off x="1946810" y="3019944"/>
          <a:ext cx="3902746" cy="168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87" tIns="178387" rIns="178387" bIns="178387" numCol="1" spcCol="1270" anchor="ctr" anchorCtr="0">
          <a:noAutofit/>
        </a:bodyPr>
        <a:lstStyle/>
        <a:p>
          <a:pPr marL="0" lvl="0" indent="0" algn="l" defTabSz="844550">
            <a:lnSpc>
              <a:spcPct val="90000"/>
            </a:lnSpc>
            <a:spcBef>
              <a:spcPct val="0"/>
            </a:spcBef>
            <a:spcAft>
              <a:spcPct val="35000"/>
            </a:spcAft>
            <a:buNone/>
          </a:pPr>
          <a:r>
            <a:rPr lang="fr-FR" sz="1900" b="0" i="0" kern="1200" baseline="0" dirty="0"/>
            <a:t>Chaque critère correspond à un</a:t>
          </a:r>
        </a:p>
        <a:p>
          <a:pPr marL="0" lvl="0" indent="0" algn="l" defTabSz="844550">
            <a:lnSpc>
              <a:spcPct val="90000"/>
            </a:lnSpc>
            <a:spcBef>
              <a:spcPct val="0"/>
            </a:spcBef>
            <a:spcAft>
              <a:spcPct val="35000"/>
            </a:spcAft>
            <a:buNone/>
          </a:pPr>
          <a:r>
            <a:rPr lang="fr-FR" sz="1900" b="0" i="0" kern="1200" baseline="0" dirty="0"/>
            <a:t>pictogramme, reliez chaque motif au</a:t>
          </a:r>
        </a:p>
        <a:p>
          <a:pPr marL="0" lvl="0" indent="0" algn="l" defTabSz="844550">
            <a:lnSpc>
              <a:spcPct val="90000"/>
            </a:lnSpc>
            <a:spcBef>
              <a:spcPct val="0"/>
            </a:spcBef>
            <a:spcAft>
              <a:spcPct val="35000"/>
            </a:spcAft>
            <a:buNone/>
          </a:pPr>
          <a:r>
            <a:rPr lang="fr-FR" sz="1900" b="0" i="0" kern="1200" baseline="0" dirty="0"/>
            <a:t>pictogramme correspondant..</a:t>
          </a:r>
          <a:endParaRPr lang="en-US" sz="1900" kern="1200" dirty="0"/>
        </a:p>
      </dsp:txBody>
      <dsp:txXfrm>
        <a:off x="1946810" y="3019944"/>
        <a:ext cx="3902746" cy="16855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DCEF4-80FB-4890-91B4-0F68AED9D394}">
      <dsp:nvSpPr>
        <dsp:cNvPr id="0" name=""/>
        <dsp:cNvSpPr/>
      </dsp:nvSpPr>
      <dsp:spPr>
        <a:xfrm>
          <a:off x="0" y="807659"/>
          <a:ext cx="5849557" cy="17908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459D91-E22B-4624-9D7A-D027793F0EA8}">
      <dsp:nvSpPr>
        <dsp:cNvPr id="0" name=""/>
        <dsp:cNvSpPr/>
      </dsp:nvSpPr>
      <dsp:spPr>
        <a:xfrm>
          <a:off x="541746" y="1210611"/>
          <a:ext cx="984993" cy="9849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59B03-A7E1-43D8-9C88-D37FF9924F6F}">
      <dsp:nvSpPr>
        <dsp:cNvPr id="0" name=""/>
        <dsp:cNvSpPr/>
      </dsp:nvSpPr>
      <dsp:spPr>
        <a:xfrm>
          <a:off x="2068486" y="807659"/>
          <a:ext cx="3781070" cy="1790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537" tIns="189537" rIns="189537" bIns="189537" numCol="1" spcCol="1270" anchor="ctr" anchorCtr="0">
          <a:noAutofit/>
        </a:bodyPr>
        <a:lstStyle/>
        <a:p>
          <a:pPr marL="0" lvl="0" indent="0" algn="l" defTabSz="622300">
            <a:lnSpc>
              <a:spcPct val="90000"/>
            </a:lnSpc>
            <a:spcBef>
              <a:spcPct val="0"/>
            </a:spcBef>
            <a:spcAft>
              <a:spcPct val="35000"/>
            </a:spcAft>
            <a:buNone/>
          </a:pPr>
          <a:r>
            <a:rPr lang="fr-FR" sz="1400" b="0" i="0" kern="1200" baseline="0" dirty="0"/>
            <a:t>Vous disposez de 10 min pour réaliser ce quizz d’autopositionnement. Vous devez cocher la réponse possible pour les 5 questions posées.</a:t>
          </a:r>
          <a:endParaRPr lang="en-US" sz="1400" kern="1200" dirty="0"/>
        </a:p>
      </dsp:txBody>
      <dsp:txXfrm>
        <a:off x="2068486" y="807659"/>
        <a:ext cx="3781070" cy="1790897"/>
      </dsp:txXfrm>
    </dsp:sp>
    <dsp:sp modelId="{32CC1FC2-E96A-47D9-BCD6-EADD960BF756}">
      <dsp:nvSpPr>
        <dsp:cNvPr id="0" name=""/>
        <dsp:cNvSpPr/>
      </dsp:nvSpPr>
      <dsp:spPr>
        <a:xfrm>
          <a:off x="0" y="3019944"/>
          <a:ext cx="5849557" cy="17908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F6FA05-4641-4F2A-AA35-2FFB0FED6241}">
      <dsp:nvSpPr>
        <dsp:cNvPr id="0" name=""/>
        <dsp:cNvSpPr/>
      </dsp:nvSpPr>
      <dsp:spPr>
        <a:xfrm>
          <a:off x="541746" y="3422896"/>
          <a:ext cx="984993" cy="9849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C86850-CFA8-41D3-B84F-E72F17554059}">
      <dsp:nvSpPr>
        <dsp:cNvPr id="0" name=""/>
        <dsp:cNvSpPr/>
      </dsp:nvSpPr>
      <dsp:spPr>
        <a:xfrm>
          <a:off x="2068486" y="3019944"/>
          <a:ext cx="3781070" cy="1790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537" tIns="189537" rIns="189537" bIns="189537" numCol="1" spcCol="1270" anchor="ctr" anchorCtr="0">
          <a:noAutofit/>
        </a:bodyPr>
        <a:lstStyle/>
        <a:p>
          <a:pPr marL="0" lvl="0" indent="0" algn="l" defTabSz="622300">
            <a:lnSpc>
              <a:spcPct val="90000"/>
            </a:lnSpc>
            <a:spcBef>
              <a:spcPct val="0"/>
            </a:spcBef>
            <a:spcAft>
              <a:spcPct val="35000"/>
            </a:spcAft>
            <a:buNone/>
          </a:pPr>
          <a:r>
            <a:rPr lang="fr-FR" sz="1400" b="0" i="0" kern="1200" baseline="0" dirty="0"/>
            <a:t>Afin de </a:t>
          </a:r>
          <a:r>
            <a:rPr lang="fr-FR" sz="1400" b="1" i="0" kern="1200" baseline="0" dirty="0"/>
            <a:t>contextualise</a:t>
          </a:r>
          <a:r>
            <a:rPr lang="fr-FR" sz="1400" b="0" i="0" kern="1200" baseline="0" dirty="0"/>
            <a:t>r vos réponses, appuyez-vous sur les fiches ressources suivantes : </a:t>
          </a:r>
        </a:p>
        <a:p>
          <a:pPr marL="0" lvl="0" indent="0" algn="l" defTabSz="622300">
            <a:lnSpc>
              <a:spcPct val="90000"/>
            </a:lnSpc>
            <a:spcBef>
              <a:spcPct val="0"/>
            </a:spcBef>
            <a:spcAft>
              <a:spcPct val="35000"/>
            </a:spcAft>
            <a:buNone/>
          </a:pPr>
          <a:r>
            <a:rPr lang="fr-FR" sz="1400" b="1" i="0" kern="1200" baseline="0" dirty="0"/>
            <a:t>Fiche 2 : </a:t>
          </a:r>
          <a:r>
            <a:rPr lang="fr-FR" sz="1400" b="0" i="0" kern="1200" baseline="0" dirty="0"/>
            <a:t>Discriminations -les articles de Loi à connaître</a:t>
          </a:r>
        </a:p>
        <a:p>
          <a:pPr marL="0" lvl="0" indent="0" algn="l" defTabSz="622300">
            <a:lnSpc>
              <a:spcPct val="90000"/>
            </a:lnSpc>
            <a:spcBef>
              <a:spcPct val="0"/>
            </a:spcBef>
            <a:spcAft>
              <a:spcPct val="35000"/>
            </a:spcAft>
            <a:buNone/>
          </a:pPr>
          <a:r>
            <a:rPr lang="fr-FR" sz="1400" b="1" i="0" kern="1200" baseline="0" dirty="0"/>
            <a:t>Fiche 8 : </a:t>
          </a:r>
          <a:r>
            <a:rPr lang="fr-FR" sz="1400" b="0" i="0" kern="1200" baseline="0" dirty="0"/>
            <a:t>Mixité et accès au logement social</a:t>
          </a:r>
        </a:p>
        <a:p>
          <a:pPr marL="0" lvl="0" indent="0" algn="l" defTabSz="622300">
            <a:lnSpc>
              <a:spcPct val="90000"/>
            </a:lnSpc>
            <a:spcBef>
              <a:spcPct val="0"/>
            </a:spcBef>
            <a:spcAft>
              <a:spcPct val="35000"/>
            </a:spcAft>
            <a:buNone/>
          </a:pPr>
          <a:r>
            <a:rPr lang="fr-FR" sz="1400" b="1" i="0" kern="1200" baseline="0" dirty="0"/>
            <a:t>Fiche 9 : </a:t>
          </a:r>
          <a:r>
            <a:rPr lang="fr-FR" sz="1400" b="0" i="0" kern="1200" baseline="0" dirty="0"/>
            <a:t>Données personnelles</a:t>
          </a:r>
          <a:endParaRPr lang="en-US" sz="1400" kern="1200" dirty="0"/>
        </a:p>
      </dsp:txBody>
      <dsp:txXfrm>
        <a:off x="2068486" y="3019944"/>
        <a:ext cx="3781070" cy="17908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DCEF4-80FB-4890-91B4-0F68AED9D394}">
      <dsp:nvSpPr>
        <dsp:cNvPr id="0" name=""/>
        <dsp:cNvSpPr/>
      </dsp:nvSpPr>
      <dsp:spPr>
        <a:xfrm>
          <a:off x="0" y="280925"/>
          <a:ext cx="5849557" cy="23176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459D91-E22B-4624-9D7A-D027793F0EA8}">
      <dsp:nvSpPr>
        <dsp:cNvPr id="0" name=""/>
        <dsp:cNvSpPr/>
      </dsp:nvSpPr>
      <dsp:spPr>
        <a:xfrm>
          <a:off x="701083" y="802392"/>
          <a:ext cx="1274697" cy="12746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59B03-A7E1-43D8-9C88-D37FF9924F6F}">
      <dsp:nvSpPr>
        <dsp:cNvPr id="0" name=""/>
        <dsp:cNvSpPr/>
      </dsp:nvSpPr>
      <dsp:spPr>
        <a:xfrm>
          <a:off x="2676864" y="280925"/>
          <a:ext cx="3172692" cy="2317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283" tIns="245283" rIns="245283" bIns="245283" numCol="1" spcCol="1270" anchor="ctr" anchorCtr="0">
          <a:noAutofit/>
        </a:bodyPr>
        <a:lstStyle/>
        <a:p>
          <a:pPr marL="0" lvl="0" indent="0" algn="l" defTabSz="622300">
            <a:lnSpc>
              <a:spcPct val="90000"/>
            </a:lnSpc>
            <a:spcBef>
              <a:spcPct val="0"/>
            </a:spcBef>
            <a:spcAft>
              <a:spcPct val="35000"/>
            </a:spcAft>
            <a:buNone/>
          </a:pPr>
          <a:r>
            <a:rPr lang="fr-FR" sz="1400" b="0" i="0" kern="1200" baseline="0" dirty="0"/>
            <a:t>Après avoir constitué un trinôme,</a:t>
          </a:r>
        </a:p>
        <a:p>
          <a:pPr marL="0" lvl="0" indent="0" algn="l" defTabSz="622300">
            <a:lnSpc>
              <a:spcPct val="90000"/>
            </a:lnSpc>
            <a:spcBef>
              <a:spcPct val="0"/>
            </a:spcBef>
            <a:spcAft>
              <a:spcPct val="35000"/>
            </a:spcAft>
            <a:buNone/>
          </a:pPr>
          <a:r>
            <a:rPr lang="fr-FR" sz="1400" b="0" i="0" kern="1200" baseline="0" dirty="0"/>
            <a:t>vous disposez de 30 minutes</a:t>
          </a:r>
        </a:p>
        <a:p>
          <a:pPr marL="0" lvl="0" indent="0" algn="l" defTabSz="622300">
            <a:lnSpc>
              <a:spcPct val="90000"/>
            </a:lnSpc>
            <a:spcBef>
              <a:spcPct val="0"/>
            </a:spcBef>
            <a:spcAft>
              <a:spcPct val="35000"/>
            </a:spcAft>
            <a:buNone/>
          </a:pPr>
          <a:r>
            <a:rPr lang="fr-FR" sz="1400" b="0" i="0" kern="1200" baseline="0" dirty="0"/>
            <a:t>pour vous mettre en situation au</a:t>
          </a:r>
        </a:p>
        <a:p>
          <a:pPr marL="0" lvl="0" indent="0" algn="l" defTabSz="622300">
            <a:lnSpc>
              <a:spcPct val="90000"/>
            </a:lnSpc>
            <a:spcBef>
              <a:spcPct val="0"/>
            </a:spcBef>
            <a:spcAft>
              <a:spcPct val="35000"/>
            </a:spcAft>
            <a:buNone/>
          </a:pPr>
          <a:r>
            <a:rPr lang="fr-FR" sz="1400" b="0" i="0" kern="1200" baseline="0" dirty="0"/>
            <a:t>regard du sujet choisi. </a:t>
          </a:r>
          <a:endParaRPr lang="en-US" sz="1400" kern="1200" dirty="0"/>
        </a:p>
      </dsp:txBody>
      <dsp:txXfrm>
        <a:off x="2676864" y="280925"/>
        <a:ext cx="3172692" cy="2317631"/>
      </dsp:txXfrm>
    </dsp:sp>
    <dsp:sp modelId="{32CC1FC2-E96A-47D9-BCD6-EADD960BF756}">
      <dsp:nvSpPr>
        <dsp:cNvPr id="0" name=""/>
        <dsp:cNvSpPr/>
      </dsp:nvSpPr>
      <dsp:spPr>
        <a:xfrm>
          <a:off x="0" y="3019944"/>
          <a:ext cx="5849557" cy="23176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F6FA05-4641-4F2A-AA35-2FFB0FED6241}">
      <dsp:nvSpPr>
        <dsp:cNvPr id="0" name=""/>
        <dsp:cNvSpPr/>
      </dsp:nvSpPr>
      <dsp:spPr>
        <a:xfrm>
          <a:off x="701083" y="3541411"/>
          <a:ext cx="1274697" cy="12746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C86850-CFA8-41D3-B84F-E72F17554059}">
      <dsp:nvSpPr>
        <dsp:cNvPr id="0" name=""/>
        <dsp:cNvSpPr/>
      </dsp:nvSpPr>
      <dsp:spPr>
        <a:xfrm>
          <a:off x="2676864" y="3019944"/>
          <a:ext cx="3172692" cy="2317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283" tIns="245283" rIns="245283" bIns="245283" numCol="1" spcCol="1270" anchor="ctr" anchorCtr="0">
          <a:noAutofit/>
        </a:bodyPr>
        <a:lstStyle/>
        <a:p>
          <a:pPr marL="0" lvl="0" indent="0" algn="l" defTabSz="622300">
            <a:lnSpc>
              <a:spcPct val="90000"/>
            </a:lnSpc>
            <a:spcBef>
              <a:spcPct val="0"/>
            </a:spcBef>
            <a:spcAft>
              <a:spcPct val="35000"/>
            </a:spcAft>
            <a:buNone/>
          </a:pPr>
          <a:r>
            <a:rPr lang="fr-FR" sz="1400" b="0" i="0" kern="1200" baseline="0" dirty="0"/>
            <a:t>Avant toute réflexions, vous</a:t>
          </a:r>
        </a:p>
        <a:p>
          <a:pPr marL="0" lvl="0" indent="0" algn="l" defTabSz="622300">
            <a:lnSpc>
              <a:spcPct val="90000"/>
            </a:lnSpc>
            <a:spcBef>
              <a:spcPct val="0"/>
            </a:spcBef>
            <a:spcAft>
              <a:spcPct val="35000"/>
            </a:spcAft>
            <a:buNone/>
          </a:pPr>
          <a:r>
            <a:rPr lang="fr-FR" sz="1400" b="0" i="0" kern="1200" baseline="0" dirty="0"/>
            <a:t>déterminerez les 3 rôles suivants :</a:t>
          </a:r>
        </a:p>
        <a:p>
          <a:pPr marL="0" lvl="0" indent="0" algn="l" defTabSz="622300">
            <a:lnSpc>
              <a:spcPct val="90000"/>
            </a:lnSpc>
            <a:spcBef>
              <a:spcPct val="0"/>
            </a:spcBef>
            <a:spcAft>
              <a:spcPct val="35000"/>
            </a:spcAft>
            <a:buNone/>
          </a:pPr>
          <a:r>
            <a:rPr lang="fr-FR" sz="1400" b="0" i="0" kern="1200" baseline="0" dirty="0"/>
            <a:t>- Le </a:t>
          </a:r>
          <a:r>
            <a:rPr lang="fr-FR" sz="1400" b="1" i="0" kern="1200" baseline="0" dirty="0"/>
            <a:t>secrétaire</a:t>
          </a:r>
          <a:r>
            <a:rPr lang="fr-FR" sz="1400" b="0" i="0" kern="1200" baseline="0" dirty="0"/>
            <a:t> pour la prise de note,</a:t>
          </a:r>
        </a:p>
        <a:p>
          <a:pPr marL="0" lvl="0" indent="0" algn="l" defTabSz="622300">
            <a:lnSpc>
              <a:spcPct val="90000"/>
            </a:lnSpc>
            <a:spcBef>
              <a:spcPct val="0"/>
            </a:spcBef>
            <a:spcAft>
              <a:spcPct val="35000"/>
            </a:spcAft>
            <a:buNone/>
          </a:pPr>
          <a:r>
            <a:rPr lang="fr-FR" sz="1400" b="0" i="0" kern="1200" baseline="0" dirty="0"/>
            <a:t>- Le </a:t>
          </a:r>
          <a:r>
            <a:rPr lang="fr-FR" sz="1400" b="1" i="0" kern="1200" baseline="0" dirty="0"/>
            <a:t>maître du temps </a:t>
          </a:r>
          <a:r>
            <a:rPr lang="fr-FR" sz="1400" b="0" i="0" kern="1200" baseline="0" dirty="0"/>
            <a:t>pour la gestion</a:t>
          </a:r>
        </a:p>
        <a:p>
          <a:pPr marL="0" lvl="0" indent="0" algn="l" defTabSz="622300">
            <a:lnSpc>
              <a:spcPct val="90000"/>
            </a:lnSpc>
            <a:spcBef>
              <a:spcPct val="0"/>
            </a:spcBef>
            <a:spcAft>
              <a:spcPct val="35000"/>
            </a:spcAft>
            <a:buNone/>
          </a:pPr>
          <a:r>
            <a:rPr lang="fr-FR" sz="1400" b="0" i="0" kern="1200" baseline="0" dirty="0"/>
            <a:t>du temps (10 min /question)</a:t>
          </a:r>
        </a:p>
        <a:p>
          <a:pPr marL="0" lvl="0" indent="0" algn="l" defTabSz="622300">
            <a:lnSpc>
              <a:spcPct val="90000"/>
            </a:lnSpc>
            <a:spcBef>
              <a:spcPct val="0"/>
            </a:spcBef>
            <a:spcAft>
              <a:spcPct val="35000"/>
            </a:spcAft>
            <a:buNone/>
          </a:pPr>
          <a:r>
            <a:rPr lang="fr-FR" sz="1400" b="0" i="0" kern="1200" baseline="0" dirty="0"/>
            <a:t>- Le </a:t>
          </a:r>
          <a:r>
            <a:rPr lang="fr-FR" sz="1400" b="1" i="0" kern="1200" baseline="0" dirty="0"/>
            <a:t>rapporteur</a:t>
          </a:r>
          <a:r>
            <a:rPr lang="fr-FR" sz="1400" b="0" i="0" kern="1200" baseline="0" dirty="0"/>
            <a:t> pour la restitution</a:t>
          </a:r>
        </a:p>
        <a:p>
          <a:pPr marL="0" lvl="0" indent="0" algn="l" defTabSz="622300">
            <a:lnSpc>
              <a:spcPct val="90000"/>
            </a:lnSpc>
            <a:spcBef>
              <a:spcPct val="0"/>
            </a:spcBef>
            <a:spcAft>
              <a:spcPct val="35000"/>
            </a:spcAft>
            <a:buNone/>
          </a:pPr>
          <a:r>
            <a:rPr lang="fr-FR" sz="1400" b="0" i="0" kern="1200" baseline="0" dirty="0"/>
            <a:t>orale</a:t>
          </a:r>
          <a:endParaRPr lang="en-US" sz="1400" kern="1200" dirty="0"/>
        </a:p>
      </dsp:txBody>
      <dsp:txXfrm>
        <a:off x="2676864" y="3019944"/>
        <a:ext cx="3172692" cy="23176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DCEF4-80FB-4890-91B4-0F68AED9D394}">
      <dsp:nvSpPr>
        <dsp:cNvPr id="0" name=""/>
        <dsp:cNvSpPr/>
      </dsp:nvSpPr>
      <dsp:spPr>
        <a:xfrm>
          <a:off x="0" y="596965"/>
          <a:ext cx="5849557" cy="20015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459D91-E22B-4624-9D7A-D027793F0EA8}">
      <dsp:nvSpPr>
        <dsp:cNvPr id="0" name=""/>
        <dsp:cNvSpPr/>
      </dsp:nvSpPr>
      <dsp:spPr>
        <a:xfrm>
          <a:off x="605481" y="1047323"/>
          <a:ext cx="1100875" cy="1100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59B03-A7E1-43D8-9C88-D37FF9924F6F}">
      <dsp:nvSpPr>
        <dsp:cNvPr id="0" name=""/>
        <dsp:cNvSpPr/>
      </dsp:nvSpPr>
      <dsp:spPr>
        <a:xfrm>
          <a:off x="2311837" y="596965"/>
          <a:ext cx="3537719" cy="2001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835" tIns="211835" rIns="211835" bIns="211835" numCol="1" spcCol="1270" anchor="ctr" anchorCtr="0">
          <a:noAutofit/>
        </a:bodyPr>
        <a:lstStyle/>
        <a:p>
          <a:pPr marL="0" lvl="0" indent="0" algn="l" defTabSz="622300">
            <a:lnSpc>
              <a:spcPct val="90000"/>
            </a:lnSpc>
            <a:spcBef>
              <a:spcPct val="0"/>
            </a:spcBef>
            <a:spcAft>
              <a:spcPct val="35000"/>
            </a:spcAft>
            <a:buNone/>
          </a:pPr>
          <a:r>
            <a:rPr lang="fr-FR" sz="1400" b="0" i="0" kern="1200" baseline="0" dirty="0"/>
            <a:t>Au regard des apports lors des précédentes séquences et en vous appuyant sur les fiches ressources associées, vous répondrez à partir d’une </a:t>
          </a:r>
          <a:r>
            <a:rPr lang="fr-FR" sz="1400" b="1" i="0" kern="1200" baseline="0" dirty="0"/>
            <a:t>feuille A3 </a:t>
          </a:r>
          <a:r>
            <a:rPr lang="fr-FR" sz="1400" b="0" i="0" kern="1200" baseline="0" dirty="0"/>
            <a:t>aux trois questions suivantes :</a:t>
          </a:r>
          <a:endParaRPr lang="en-US" sz="1400" kern="1200" dirty="0"/>
        </a:p>
      </dsp:txBody>
      <dsp:txXfrm>
        <a:off x="2311837" y="596965"/>
        <a:ext cx="3537719" cy="2001590"/>
      </dsp:txXfrm>
    </dsp:sp>
    <dsp:sp modelId="{32CC1FC2-E96A-47D9-BCD6-EADD960BF756}">
      <dsp:nvSpPr>
        <dsp:cNvPr id="0" name=""/>
        <dsp:cNvSpPr/>
      </dsp:nvSpPr>
      <dsp:spPr>
        <a:xfrm>
          <a:off x="0" y="3019944"/>
          <a:ext cx="5849557" cy="20015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F6FA05-4641-4F2A-AA35-2FFB0FED6241}">
      <dsp:nvSpPr>
        <dsp:cNvPr id="0" name=""/>
        <dsp:cNvSpPr/>
      </dsp:nvSpPr>
      <dsp:spPr>
        <a:xfrm>
          <a:off x="605481" y="3470302"/>
          <a:ext cx="1100875" cy="1100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C86850-CFA8-41D3-B84F-E72F17554059}">
      <dsp:nvSpPr>
        <dsp:cNvPr id="0" name=""/>
        <dsp:cNvSpPr/>
      </dsp:nvSpPr>
      <dsp:spPr>
        <a:xfrm>
          <a:off x="2311837" y="3019944"/>
          <a:ext cx="3537719" cy="2001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835" tIns="211835" rIns="211835" bIns="211835" numCol="1" spcCol="1270" anchor="ctr" anchorCtr="0">
          <a:noAutofit/>
        </a:bodyPr>
        <a:lstStyle/>
        <a:p>
          <a:pPr marL="0" lvl="0" indent="0" algn="l" defTabSz="622300">
            <a:lnSpc>
              <a:spcPct val="90000"/>
            </a:lnSpc>
            <a:spcBef>
              <a:spcPct val="0"/>
            </a:spcBef>
            <a:spcAft>
              <a:spcPct val="35000"/>
            </a:spcAft>
            <a:buNone/>
          </a:pPr>
          <a:r>
            <a:rPr lang="fr-FR" sz="1400" b="1" i="0" kern="1200" baseline="0" dirty="0"/>
            <a:t>1. Quels sont les risques encourus</a:t>
          </a:r>
        </a:p>
        <a:p>
          <a:pPr marL="0" lvl="0" indent="0" algn="l" defTabSz="622300">
            <a:lnSpc>
              <a:spcPct val="90000"/>
            </a:lnSpc>
            <a:spcBef>
              <a:spcPct val="0"/>
            </a:spcBef>
            <a:spcAft>
              <a:spcPct val="35000"/>
            </a:spcAft>
            <a:buNone/>
          </a:pPr>
          <a:r>
            <a:rPr lang="fr-FR" sz="1400" b="1" i="0" kern="1200" baseline="0" dirty="0"/>
            <a:t>pour le professionnel, pour la</a:t>
          </a:r>
        </a:p>
        <a:p>
          <a:pPr marL="0" lvl="0" indent="0" algn="l" defTabSz="622300">
            <a:lnSpc>
              <a:spcPct val="90000"/>
            </a:lnSpc>
            <a:spcBef>
              <a:spcPct val="0"/>
            </a:spcBef>
            <a:spcAft>
              <a:spcPct val="35000"/>
            </a:spcAft>
            <a:buNone/>
          </a:pPr>
          <a:r>
            <a:rPr lang="fr-FR" sz="1400" b="1" i="0" kern="1200" baseline="0" dirty="0"/>
            <a:t>structure ?</a:t>
          </a:r>
        </a:p>
        <a:p>
          <a:pPr marL="0" lvl="0" indent="0" algn="l" defTabSz="622300">
            <a:lnSpc>
              <a:spcPct val="90000"/>
            </a:lnSpc>
            <a:spcBef>
              <a:spcPct val="0"/>
            </a:spcBef>
            <a:spcAft>
              <a:spcPct val="35000"/>
            </a:spcAft>
            <a:buNone/>
          </a:pPr>
          <a:r>
            <a:rPr lang="fr-FR" sz="1400" b="1" i="0" kern="1200" baseline="0" dirty="0"/>
            <a:t>2. Quel est le cadre légal et éthique</a:t>
          </a:r>
        </a:p>
        <a:p>
          <a:pPr marL="0" lvl="0" indent="0" algn="l" defTabSz="622300">
            <a:lnSpc>
              <a:spcPct val="90000"/>
            </a:lnSpc>
            <a:spcBef>
              <a:spcPct val="0"/>
            </a:spcBef>
            <a:spcAft>
              <a:spcPct val="35000"/>
            </a:spcAft>
            <a:buNone/>
          </a:pPr>
          <a:r>
            <a:rPr lang="fr-FR" sz="1400" b="1" i="0" kern="1200" baseline="0" dirty="0"/>
            <a:t>applicable ?</a:t>
          </a:r>
        </a:p>
        <a:p>
          <a:pPr marL="0" lvl="0" indent="0" algn="l" defTabSz="622300">
            <a:lnSpc>
              <a:spcPct val="90000"/>
            </a:lnSpc>
            <a:spcBef>
              <a:spcPct val="0"/>
            </a:spcBef>
            <a:spcAft>
              <a:spcPct val="35000"/>
            </a:spcAft>
            <a:buNone/>
          </a:pPr>
          <a:r>
            <a:rPr lang="fr-FR" sz="1400" b="1" i="0" kern="1200" baseline="0" dirty="0"/>
            <a:t>3. Quelles sont les préconisations ?</a:t>
          </a:r>
        </a:p>
      </dsp:txBody>
      <dsp:txXfrm>
        <a:off x="2311837" y="3019944"/>
        <a:ext cx="3537719" cy="20015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247" cy="495619"/>
          </a:xfrm>
          <a:prstGeom prst="rect">
            <a:avLst/>
          </a:prstGeom>
        </p:spPr>
        <p:txBody>
          <a:bodyPr vert="horz" lIns="91815" tIns="45907" rIns="91815" bIns="45907" rtlCol="0"/>
          <a:lstStyle>
            <a:lvl1pPr algn="l">
              <a:defRPr sz="1200"/>
            </a:lvl1pPr>
          </a:lstStyle>
          <a:p>
            <a:endParaRPr lang="fr-FR"/>
          </a:p>
        </p:txBody>
      </p:sp>
      <p:sp>
        <p:nvSpPr>
          <p:cNvPr id="3" name="Espace réservé de la date 2"/>
          <p:cNvSpPr>
            <a:spLocks noGrp="1"/>
          </p:cNvSpPr>
          <p:nvPr>
            <p:ph type="dt" sz="quarter" idx="1"/>
          </p:nvPr>
        </p:nvSpPr>
        <p:spPr>
          <a:xfrm>
            <a:off x="3849826" y="0"/>
            <a:ext cx="2946246" cy="495619"/>
          </a:xfrm>
          <a:prstGeom prst="rect">
            <a:avLst/>
          </a:prstGeom>
        </p:spPr>
        <p:txBody>
          <a:bodyPr vert="horz" lIns="91815" tIns="45907" rIns="91815" bIns="45907" rtlCol="0"/>
          <a:lstStyle>
            <a:lvl1pPr algn="r">
              <a:defRPr sz="1200"/>
            </a:lvl1pPr>
          </a:lstStyle>
          <a:p>
            <a:fld id="{A307D172-EECB-455E-9383-E88DA3DBEC9F}" type="datetimeFigureOut">
              <a:rPr lang="fr-FR" smtClean="0"/>
              <a:t>07/12/2023</a:t>
            </a:fld>
            <a:endParaRPr lang="fr-FR"/>
          </a:p>
        </p:txBody>
      </p:sp>
      <p:sp>
        <p:nvSpPr>
          <p:cNvPr id="4" name="Espace réservé du pied de page 3"/>
          <p:cNvSpPr>
            <a:spLocks noGrp="1"/>
          </p:cNvSpPr>
          <p:nvPr>
            <p:ph type="ftr" sz="quarter" idx="2"/>
          </p:nvPr>
        </p:nvSpPr>
        <p:spPr>
          <a:xfrm>
            <a:off x="0" y="9377044"/>
            <a:ext cx="2946247" cy="495619"/>
          </a:xfrm>
          <a:prstGeom prst="rect">
            <a:avLst/>
          </a:prstGeom>
        </p:spPr>
        <p:txBody>
          <a:bodyPr vert="horz" lIns="91815" tIns="45907" rIns="91815" bIns="45907"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826" y="9377044"/>
            <a:ext cx="2946246" cy="495619"/>
          </a:xfrm>
          <a:prstGeom prst="rect">
            <a:avLst/>
          </a:prstGeom>
        </p:spPr>
        <p:txBody>
          <a:bodyPr vert="horz" lIns="91815" tIns="45907" rIns="91815" bIns="45907" rtlCol="0" anchor="b"/>
          <a:lstStyle>
            <a:lvl1pPr algn="r">
              <a:defRPr sz="1200"/>
            </a:lvl1pPr>
          </a:lstStyle>
          <a:p>
            <a:fld id="{2A3B0CE7-AB62-4B04-A07A-3C16A437C23A}" type="slidenum">
              <a:rPr lang="fr-FR" smtClean="0"/>
              <a:t>‹N°›</a:t>
            </a:fld>
            <a:endParaRPr lang="fr-FR"/>
          </a:p>
        </p:txBody>
      </p:sp>
    </p:spTree>
    <p:extLst>
      <p:ext uri="{BB962C8B-B14F-4D97-AF65-F5344CB8AC3E}">
        <p14:creationId xmlns:p14="http://schemas.microsoft.com/office/powerpoint/2010/main" val="70155020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08T10:35:18.6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08T10:35:33.5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08T10:35:46.5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08T10:35:56.5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08T10:36:15.7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247" cy="495619"/>
          </a:xfrm>
          <a:prstGeom prst="rect">
            <a:avLst/>
          </a:prstGeom>
        </p:spPr>
        <p:txBody>
          <a:bodyPr vert="horz" lIns="91815" tIns="45907" rIns="91815" bIns="45907" rtlCol="0"/>
          <a:lstStyle>
            <a:lvl1pPr algn="l">
              <a:defRPr sz="1200"/>
            </a:lvl1pPr>
          </a:lstStyle>
          <a:p>
            <a:endParaRPr lang="fr-FR"/>
          </a:p>
        </p:txBody>
      </p:sp>
      <p:sp>
        <p:nvSpPr>
          <p:cNvPr id="3" name="Espace réservé de la date 2"/>
          <p:cNvSpPr>
            <a:spLocks noGrp="1"/>
          </p:cNvSpPr>
          <p:nvPr>
            <p:ph type="dt" idx="1"/>
          </p:nvPr>
        </p:nvSpPr>
        <p:spPr>
          <a:xfrm>
            <a:off x="3849826" y="0"/>
            <a:ext cx="2946246" cy="495619"/>
          </a:xfrm>
          <a:prstGeom prst="rect">
            <a:avLst/>
          </a:prstGeom>
        </p:spPr>
        <p:txBody>
          <a:bodyPr vert="horz" lIns="91815" tIns="45907" rIns="91815" bIns="45907" rtlCol="0"/>
          <a:lstStyle>
            <a:lvl1pPr algn="r">
              <a:defRPr sz="1200"/>
            </a:lvl1pPr>
          </a:lstStyle>
          <a:p>
            <a:fld id="{E3F240A6-FA7B-4A56-A901-6B0B069DC3EA}" type="datetimeFigureOut">
              <a:rPr lang="fr-FR" smtClean="0"/>
              <a:t>07/12/2023</a:t>
            </a:fld>
            <a:endParaRPr lang="fr-FR"/>
          </a:p>
        </p:txBody>
      </p:sp>
      <p:sp>
        <p:nvSpPr>
          <p:cNvPr id="4" name="Espace réservé de l'image des diapositives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815" tIns="45907" rIns="91815" bIns="45907" rtlCol="0" anchor="ctr"/>
          <a:lstStyle/>
          <a:p>
            <a:endParaRPr lang="fr-FR"/>
          </a:p>
        </p:txBody>
      </p:sp>
      <p:sp>
        <p:nvSpPr>
          <p:cNvPr id="5" name="Espace réservé des notes 4"/>
          <p:cNvSpPr>
            <a:spLocks noGrp="1"/>
          </p:cNvSpPr>
          <p:nvPr>
            <p:ph type="body" sz="quarter" idx="3"/>
          </p:nvPr>
        </p:nvSpPr>
        <p:spPr>
          <a:xfrm>
            <a:off x="679288" y="4751269"/>
            <a:ext cx="5439101" cy="3887112"/>
          </a:xfrm>
          <a:prstGeom prst="rect">
            <a:avLst/>
          </a:prstGeom>
        </p:spPr>
        <p:txBody>
          <a:bodyPr vert="horz" lIns="91815" tIns="45907" rIns="91815" bIns="45907"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044"/>
            <a:ext cx="2946247" cy="495619"/>
          </a:xfrm>
          <a:prstGeom prst="rect">
            <a:avLst/>
          </a:prstGeom>
        </p:spPr>
        <p:txBody>
          <a:bodyPr vert="horz" lIns="91815" tIns="45907" rIns="91815" bIns="45907"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826" y="9377044"/>
            <a:ext cx="2946246" cy="495619"/>
          </a:xfrm>
          <a:prstGeom prst="rect">
            <a:avLst/>
          </a:prstGeom>
        </p:spPr>
        <p:txBody>
          <a:bodyPr vert="horz" lIns="91815" tIns="45907" rIns="91815" bIns="45907" rtlCol="0" anchor="b"/>
          <a:lstStyle>
            <a:lvl1pPr algn="r">
              <a:defRPr sz="1200"/>
            </a:lvl1pPr>
          </a:lstStyle>
          <a:p>
            <a:fld id="{4BA22F10-97A8-4A10-BF7A-34D51D2D06DC}" type="slidenum">
              <a:rPr lang="fr-FR" smtClean="0"/>
              <a:t>‹N°›</a:t>
            </a:fld>
            <a:endParaRPr lang="fr-FR"/>
          </a:p>
        </p:txBody>
      </p:sp>
    </p:spTree>
    <p:extLst>
      <p:ext uri="{BB962C8B-B14F-4D97-AF65-F5344CB8AC3E}">
        <p14:creationId xmlns:p14="http://schemas.microsoft.com/office/powerpoint/2010/main" val="1226319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galitecontreracisme.fr/ce-que-dit-la-loi"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rev.fr/questionnaire-de-suivi-et-devaluation-referents-kit-pedagogique-favoriser-lacces-au-logement-socia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reseau-reci.org/wp-content/uploads/2021/09/Bibliographie-RECI-Discri-logement-sept-2021.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A22F10-97A8-4A10-BF7A-34D51D2D06DC}" type="slidenum">
              <a:rPr lang="fr-FR" smtClean="0"/>
              <a:t>1</a:t>
            </a:fld>
            <a:endParaRPr lang="fr-FR"/>
          </a:p>
        </p:txBody>
      </p:sp>
    </p:spTree>
    <p:extLst>
      <p:ext uri="{BB962C8B-B14F-4D97-AF65-F5344CB8AC3E}">
        <p14:creationId xmlns:p14="http://schemas.microsoft.com/office/powerpoint/2010/main" val="934628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fr-FR" sz="1200" b="0" i="0" u="none" strike="noStrike" baseline="0" dirty="0">
                <a:latin typeface="Raleway-Regular"/>
              </a:rPr>
              <a:t>Cette séquence vous permet d’aborder de manière ludique les notions clés de cette formation.</a:t>
            </a:r>
          </a:p>
          <a:p>
            <a:pPr algn="l"/>
            <a:r>
              <a:rPr lang="fr-FR" sz="1200" b="0" i="0" u="none" strike="noStrike" baseline="0" dirty="0">
                <a:latin typeface="Raleway-Regular"/>
              </a:rPr>
              <a:t>Elle permet d’opérer une première lecture de termes parfois connexes et d’introduire les premiers éléments relatifs au droit de la non-discrimination.</a:t>
            </a:r>
          </a:p>
          <a:p>
            <a:pPr algn="l"/>
            <a:r>
              <a:rPr lang="fr-FR" sz="1200" b="0" i="0" u="none" strike="noStrike" baseline="0" dirty="0">
                <a:latin typeface="Raleway-Regular"/>
              </a:rPr>
              <a:t>Elle permet aussi de relier des principes fondateurs du logement social aux enjeux d’égal accès.</a:t>
            </a:r>
          </a:p>
          <a:p>
            <a:pPr algn="l"/>
            <a:r>
              <a:rPr lang="fr-FR" sz="1200" b="0" i="0" u="none" strike="noStrike" baseline="0" dirty="0">
                <a:latin typeface="Raleway-Regular"/>
              </a:rPr>
              <a:t>Elle vise à estimer le degré de connaissance des différentes notions et à susciter la curiosité des stagiaires.</a:t>
            </a:r>
            <a:endParaRPr lang="fr-FR"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800" b="0" i="0" u="none" strike="noStrike" baseline="0" dirty="0">
                <a:latin typeface="Raleway-Italic"/>
              </a:rPr>
              <a:t>Ce premier exercice arrive en début de formation. Il est peut-être difficile à appréhender. Vous avez la possibilité de constituer des </a:t>
            </a:r>
            <a:r>
              <a:rPr lang="fr-FR" sz="1800" b="1" i="0" u="none" strike="noStrike" baseline="0" dirty="0">
                <a:latin typeface="Raleway-Italic"/>
              </a:rPr>
              <a:t>binômes</a:t>
            </a:r>
            <a:r>
              <a:rPr lang="fr-FR" sz="1800" b="0" i="0" u="none" strike="noStrike" baseline="0" dirty="0">
                <a:latin typeface="Raleway-Italic"/>
              </a:rPr>
              <a:t> pour faciliter les échanges.</a:t>
            </a:r>
            <a:endParaRPr lang="fr-FR" i="0" dirty="0"/>
          </a:p>
          <a:p>
            <a:pPr algn="l"/>
            <a:r>
              <a:rPr lang="fr-FR" sz="1800" b="0" i="0" u="none" strike="noStrike" baseline="0" dirty="0">
                <a:latin typeface="Raleway-Regular"/>
              </a:rPr>
              <a:t>Il est indispensable de rassurer les stagiaires sur la méconnaissance des termes et/ou des difficultés de compréhension qui peuvent émerger. Cet exercice sert d’amorce pour mieux appréhender les termes clés et constituer un référentiel.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4BA22F10-97A8-4A10-BF7A-34D51D2D06DC}" type="slidenum">
              <a:rPr lang="fr-FR" smtClean="0"/>
              <a:t>11</a:t>
            </a:fld>
            <a:endParaRPr lang="fr-FR" dirty="0"/>
          </a:p>
        </p:txBody>
      </p:sp>
    </p:spTree>
    <p:extLst>
      <p:ext uri="{BB962C8B-B14F-4D97-AF65-F5344CB8AC3E}">
        <p14:creationId xmlns:p14="http://schemas.microsoft.com/office/powerpoint/2010/main" val="1742646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Toute personne fonctionne avec des stéréotypes et des préjugés, c’est un fonctionnement rationnel, humain qui est propre à chacun. </a:t>
            </a:r>
          </a:p>
          <a:p>
            <a:r>
              <a:rPr lang="fr-FR" dirty="0"/>
              <a:t>Nos jugements qu’ils soient favorables ou défavorables dépendent du vécu, des expériences et conditions d’éducation, de l’influence des médias…</a:t>
            </a:r>
          </a:p>
          <a:p>
            <a:r>
              <a:rPr lang="fr-FR" dirty="0"/>
              <a:t>Il faut par contre être conscient qu’ils sont donc propices aux actes discriminatoires. </a:t>
            </a:r>
          </a:p>
        </p:txBody>
      </p:sp>
      <p:sp>
        <p:nvSpPr>
          <p:cNvPr id="4" name="Espace réservé du numéro de diapositive 3"/>
          <p:cNvSpPr>
            <a:spLocks noGrp="1"/>
          </p:cNvSpPr>
          <p:nvPr>
            <p:ph type="sldNum" sz="quarter" idx="5"/>
          </p:nvPr>
        </p:nvSpPr>
        <p:spPr/>
        <p:txBody>
          <a:bodyPr/>
          <a:lstStyle/>
          <a:p>
            <a:fld id="{4BA22F10-97A8-4A10-BF7A-34D51D2D06DC}" type="slidenum">
              <a:rPr lang="fr-FR" smtClean="0"/>
              <a:t>12</a:t>
            </a:fld>
            <a:endParaRPr lang="fr-FR"/>
          </a:p>
        </p:txBody>
      </p:sp>
    </p:spTree>
    <p:extLst>
      <p:ext uri="{BB962C8B-B14F-4D97-AF65-F5344CB8AC3E}">
        <p14:creationId xmlns:p14="http://schemas.microsoft.com/office/powerpoint/2010/main" val="490970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Calibri" panose="020F0502020204030204" pitchFamily="34" charset="0"/>
                <a:ea typeface="Calibri" panose="020F0502020204030204" pitchFamily="34" charset="0"/>
                <a:cs typeface="Times New Roman" panose="02020603050405020304" pitchFamily="18" charset="0"/>
              </a:rPr>
              <a:t>La discrimination se manifeste par un acte ou une pratique, ce qui la différencie du point de vue ou du jugement de valeur. Elle cause un préjudice auprès de la ou les victimes. </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Cela nécessite de détenir un « pouvoir » celui de délivrer, de permettre l’accès à.. ou non (exemple : consultation médicale, l’entrée dans une piscine, délivrer des informations sur le dépôt d’une demande de logement social, le recrutement...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Calibri" panose="020F0502020204030204" pitchFamily="34" charset="0"/>
                <a:ea typeface="Verdana" panose="020B0604030504040204" pitchFamily="34" charset="0"/>
                <a:cs typeface="Times New Roman" panose="02020603050405020304" pitchFamily="18" charset="0"/>
              </a:rPr>
              <a:t>Deux conditions doivent être remplies pour que l’on puisse parler de discrimination : </a:t>
            </a:r>
          </a:p>
          <a:p>
            <a:pPr marL="285750" lvl="0" indent="-285750">
              <a:lnSpc>
                <a:spcPct val="125000"/>
              </a:lnSpc>
              <a:spcAft>
                <a:spcPts val="800"/>
              </a:spcAft>
              <a:buSzPts val="1000"/>
              <a:buFont typeface="Arial" panose="020B0604020202020204" pitchFamily="34" charset="0"/>
              <a:buChar char="•"/>
            </a:pPr>
            <a:r>
              <a:rPr lang="fr-FR" sz="1800" dirty="0">
                <a:effectLst/>
                <a:latin typeface="Calibri" panose="020F0502020204030204" pitchFamily="34" charset="0"/>
                <a:ea typeface="Verdana" panose="020B0604030504040204" pitchFamily="34" charset="0"/>
                <a:cs typeface="Times New Roman" panose="02020603050405020304" pitchFamily="18" charset="0"/>
              </a:rPr>
              <a:t>Un traitement inégal et défavorable doit être fondé sur un des </a:t>
            </a:r>
            <a:r>
              <a:rPr lang="fr-FR" sz="1800" b="1" dirty="0">
                <a:effectLst/>
                <a:latin typeface="Calibri" panose="020F0502020204030204" pitchFamily="34" charset="0"/>
                <a:ea typeface="Verdana" panose="020B0604030504040204" pitchFamily="34" charset="0"/>
                <a:cs typeface="Times New Roman" panose="02020603050405020304" pitchFamily="18" charset="0"/>
              </a:rPr>
              <a:t>critères</a:t>
            </a:r>
            <a:r>
              <a:rPr lang="fr-FR" sz="1800" dirty="0">
                <a:effectLst/>
                <a:latin typeface="Calibri" panose="020F0502020204030204" pitchFamily="34" charset="0"/>
                <a:ea typeface="Verdana" panose="020B0604030504040204" pitchFamily="34" charset="0"/>
                <a:cs typeface="Times New Roman" panose="02020603050405020304" pitchFamily="18" charset="0"/>
              </a:rPr>
              <a:t> définis par la loi ;</a:t>
            </a:r>
            <a:endParaRPr lang="fr-FR" sz="1800" dirty="0">
              <a:effectLst/>
              <a:latin typeface="Verdana" panose="020B0604030504040204" pitchFamily="34" charset="0"/>
              <a:ea typeface="Verdana" panose="020B0604030504040204" pitchFamily="34" charset="0"/>
              <a:cs typeface="Times New Roman" panose="02020603050405020304" pitchFamily="18" charset="0"/>
            </a:endParaRPr>
          </a:p>
          <a:p>
            <a:pPr marL="285750" lvl="0" indent="-285750">
              <a:lnSpc>
                <a:spcPct val="125000"/>
              </a:lnSpc>
              <a:spcAft>
                <a:spcPts val="800"/>
              </a:spcAft>
              <a:buSzPts val="1000"/>
              <a:buFont typeface="Arial" panose="020B0604020202020204" pitchFamily="34" charset="0"/>
              <a:buChar char="•"/>
            </a:pPr>
            <a:r>
              <a:rPr lang="fr-FR" sz="1800" dirty="0">
                <a:effectLst/>
                <a:latin typeface="Calibri" panose="020F0502020204030204" pitchFamily="34" charset="0"/>
                <a:ea typeface="Verdana" panose="020B0604030504040204" pitchFamily="34" charset="0"/>
                <a:cs typeface="Times New Roman" panose="02020603050405020304" pitchFamily="18" charset="0"/>
              </a:rPr>
              <a:t>Le traitement inégalitaire doit relever d’une situation visée par la loi comme </a:t>
            </a:r>
            <a:r>
              <a:rPr lang="fr-FR" sz="1800" dirty="0">
                <a:effectLst/>
                <a:latin typeface="Verdana" panose="020B0604030504040204" pitchFamily="34" charset="0"/>
                <a:ea typeface="Verdana" panose="020B0604030504040204" pitchFamily="34" charset="0"/>
                <a:cs typeface="Calibri" panose="020F0502020204030204" pitchFamily="34" charset="0"/>
              </a:rPr>
              <a:t>: </a:t>
            </a:r>
            <a:endParaRPr lang="fr-FR" sz="18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25000"/>
              </a:lnSpc>
              <a:spcBef>
                <a:spcPts val="500"/>
              </a:spcBef>
              <a:spcAft>
                <a:spcPts val="500"/>
              </a:spcAft>
              <a:buFont typeface="Wingdings" panose="05000000000000000000" pitchFamily="2" charset="2"/>
              <a:buChar char="§"/>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L’accès à l'emploi, la carrière, la sanction disciplinaire, le licenciement ;</a:t>
            </a:r>
            <a:endParaRPr lang="fr-FR" sz="18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25000"/>
              </a:lnSpc>
              <a:spcBef>
                <a:spcPts val="500"/>
              </a:spcBef>
              <a:spcAft>
                <a:spcPts val="500"/>
              </a:spcAft>
              <a:buFont typeface="Wingdings" panose="05000000000000000000" pitchFamily="2" charset="2"/>
              <a:buChar char="§"/>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rémunération, les avantages sociaux ;</a:t>
            </a:r>
            <a:endParaRPr lang="fr-FR" sz="18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25000"/>
              </a:lnSpc>
              <a:spcBef>
                <a:spcPts val="500"/>
              </a:spcBef>
              <a:spcAft>
                <a:spcPts val="500"/>
              </a:spcAft>
              <a:buFont typeface="Wingdings" panose="05000000000000000000" pitchFamily="2" charset="2"/>
              <a:buChar char="§"/>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L’accès aux biens et aux services privés (logement, crédit, loisirs) ;</a:t>
            </a:r>
            <a:endParaRPr lang="fr-FR" sz="18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25000"/>
              </a:lnSpc>
              <a:spcBef>
                <a:spcPts val="500"/>
              </a:spcBef>
              <a:spcAft>
                <a:spcPts val="500"/>
              </a:spcAft>
              <a:buFont typeface="Wingdings" panose="05000000000000000000" pitchFamily="2" charset="2"/>
              <a:buChar char="§"/>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L’accès aux biens et aux services publics (école, soins, état civil, services sociaux) </a:t>
            </a:r>
            <a:endParaRPr lang="fr-FR" sz="18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25000"/>
              </a:lnSpc>
              <a:spcBef>
                <a:spcPts val="500"/>
              </a:spcBef>
              <a:spcAft>
                <a:spcPts val="500"/>
              </a:spcAft>
              <a:buFont typeface="Wingdings" panose="05000000000000000000" pitchFamily="2" charset="2"/>
              <a:buChar char="§"/>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L’accès à un lieu accueillant du public (boîte de nuit, préfecture, magasin, mairie) ;</a:t>
            </a:r>
            <a:endParaRPr lang="fr-FR" sz="1800" dirty="0">
              <a:effectLst/>
              <a:latin typeface="Verdana" panose="020B0604030504040204" pitchFamily="34" charset="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rPr>
              <a:t>  L’accès à la protection sociale.</a:t>
            </a:r>
            <a:endParaRPr lang="fr-FR" sz="1800" dirty="0">
              <a:effectLst/>
              <a:latin typeface="Verdana" panose="020B0604030504040204" pitchFamily="34" charset="0"/>
              <a:ea typeface="Verdana" panose="020B0604030504040204" pitchFamily="34" charset="0"/>
              <a:cs typeface="Times New Roman" panose="02020603050405020304" pitchFamily="18" charset="0"/>
            </a:endParaRPr>
          </a:p>
          <a:p>
            <a:endParaRPr lang="fr-FR" sz="1800" dirty="0">
              <a:effectLst/>
              <a:latin typeface="Verdana" panose="020B0604030504040204" pitchFamily="34" charset="0"/>
              <a:ea typeface="Verdana" panose="020B0604030504040204" pitchFamily="34" charset="0"/>
              <a:cs typeface="Times New Roman" panose="02020603050405020304" pitchFamily="18" charset="0"/>
            </a:endParaRPr>
          </a:p>
          <a:p>
            <a:r>
              <a:rPr lang="fr-FR" sz="1800" dirty="0">
                <a:effectLst/>
                <a:latin typeface="Verdana" panose="020B0604030504040204" pitchFamily="34" charset="0"/>
                <a:ea typeface="Verdana" panose="020B0604030504040204" pitchFamily="34" charset="0"/>
                <a:cs typeface="Times New Roman" panose="02020603050405020304" pitchFamily="18" charset="0"/>
              </a:rPr>
              <a:t>Plusieurs formes de discriminations peuvent être observées : </a:t>
            </a:r>
          </a:p>
          <a:p>
            <a:r>
              <a:rPr lang="fr-FR" sz="1800" dirty="0">
                <a:effectLst/>
                <a:latin typeface="Verdana" panose="020B0604030504040204" pitchFamily="34" charset="0"/>
                <a:ea typeface="Verdana" panose="020B0604030504040204" pitchFamily="34" charset="0"/>
                <a:cs typeface="Times New Roman" panose="02020603050405020304" pitchFamily="18" charset="0"/>
              </a:rPr>
              <a:t>- Les discriminations directes </a:t>
            </a:r>
          </a:p>
          <a:p>
            <a:r>
              <a:rPr lang="fr-FR" sz="1800" dirty="0">
                <a:effectLst/>
                <a:latin typeface="Verdana" panose="020B0604030504040204" pitchFamily="34" charset="0"/>
                <a:ea typeface="Verdana" panose="020B0604030504040204" pitchFamily="34" charset="0"/>
                <a:cs typeface="Times New Roman" panose="02020603050405020304" pitchFamily="18" charset="0"/>
              </a:rPr>
              <a:t>- Les discriminations indirectes </a:t>
            </a:r>
          </a:p>
          <a:p>
            <a:pPr algn="l"/>
            <a:r>
              <a:rPr lang="fr-FR" sz="1800" b="0" i="0" u="none" strike="noStrike" baseline="0" dirty="0">
                <a:latin typeface="Raleway-Regular"/>
              </a:rPr>
              <a:t>Elle se produit lorsqu’un critère, une disposition ou une pratique apparemment neutre est susceptible d’entraîner un désavantage particulier pour un certain groupe de personnes par rapport à d’autres personnes. Ici, la discrimination n’est pas inégalitaire dans son expression mais dans ses conséquences.</a:t>
            </a:r>
            <a:endParaRPr lang="fr-FR" sz="1800" dirty="0">
              <a:effectLst/>
              <a:latin typeface="Verdana" panose="020B0604030504040204" pitchFamily="34" charset="0"/>
              <a:ea typeface="Verdana" panose="020B0604030504040204" pitchFamily="34" charset="0"/>
              <a:cs typeface="Times New Roman" panose="02020603050405020304" pitchFamily="18" charset="0"/>
            </a:endParaRPr>
          </a:p>
          <a:p>
            <a:pPr algn="l"/>
            <a:r>
              <a:rPr lang="fr-FR" sz="1800" b="1" dirty="0">
                <a:effectLst/>
                <a:latin typeface="Verdana" panose="020B0604030504040204" pitchFamily="34" charset="0"/>
                <a:ea typeface="Verdana" panose="020B0604030504040204" pitchFamily="34" charset="0"/>
                <a:cs typeface="Times New Roman" panose="02020603050405020304" pitchFamily="18" charset="0"/>
              </a:rPr>
              <a:t>Exemple : </a:t>
            </a:r>
            <a:r>
              <a:rPr lang="fr-FR" sz="1800" b="0" i="0" u="none" strike="noStrike" baseline="0" dirty="0">
                <a:latin typeface="Raleway-Regular"/>
              </a:rPr>
              <a:t>Dans la cadre de l’attribution d’un logement, un propriétaire, exige à l’ensemble des demandeurs les douze fiches de paie du même employeur. Cette pratique apparemment neutre visant à sécuriser le propriétaire sur le volet financier et le paiement régulier du loyer exclut de ce fait toutes personnes ne bénéficiant pas d’un CDI.</a:t>
            </a:r>
            <a:endParaRPr lang="fr-FR" sz="1800" b="1" dirty="0">
              <a:effectLst/>
              <a:latin typeface="Verdana" panose="020B0604030504040204" pitchFamily="34" charset="0"/>
              <a:ea typeface="Verdana" panose="020B060403050404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BA22F10-97A8-4A10-BF7A-34D51D2D06DC}" type="slidenum">
              <a:rPr lang="fr-FR" smtClean="0"/>
              <a:t>13</a:t>
            </a:fld>
            <a:endParaRPr lang="fr-FR"/>
          </a:p>
        </p:txBody>
      </p:sp>
    </p:spTree>
    <p:extLst>
      <p:ext uri="{BB962C8B-B14F-4D97-AF65-F5344CB8AC3E}">
        <p14:creationId xmlns:p14="http://schemas.microsoft.com/office/powerpoint/2010/main" val="834395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0" i="0" u="none" strike="noStrike" baseline="0" dirty="0">
                <a:latin typeface="Raleway-Regular"/>
              </a:rPr>
              <a:t>Cf la fiche ressource sur les critères pour donner des exemples. </a:t>
            </a:r>
          </a:p>
          <a:p>
            <a:pPr algn="l"/>
            <a:r>
              <a:rPr lang="fr-FR" sz="1800" b="0" i="0" u="none" strike="noStrike" baseline="0" dirty="0">
                <a:latin typeface="Raleway-Regular"/>
              </a:rPr>
              <a:t>Il n’existe pas de hiérarchie entre les différents critères de discrimination et ces derniers peuvent se cumuler et accroître le désavantage. </a:t>
            </a:r>
            <a:endParaRPr lang="fr-FR" dirty="0"/>
          </a:p>
        </p:txBody>
      </p:sp>
      <p:sp>
        <p:nvSpPr>
          <p:cNvPr id="4" name="Espace réservé du numéro de diapositive 3"/>
          <p:cNvSpPr>
            <a:spLocks noGrp="1"/>
          </p:cNvSpPr>
          <p:nvPr>
            <p:ph type="sldNum" sz="quarter" idx="5"/>
          </p:nvPr>
        </p:nvSpPr>
        <p:spPr/>
        <p:txBody>
          <a:bodyPr/>
          <a:lstStyle/>
          <a:p>
            <a:fld id="{4BA22F10-97A8-4A10-BF7A-34D51D2D06DC}" type="slidenum">
              <a:rPr lang="fr-FR" smtClean="0"/>
              <a:t>14</a:t>
            </a:fld>
            <a:endParaRPr lang="fr-FR"/>
          </a:p>
        </p:txBody>
      </p:sp>
    </p:spTree>
    <p:extLst>
      <p:ext uri="{BB962C8B-B14F-4D97-AF65-F5344CB8AC3E}">
        <p14:creationId xmlns:p14="http://schemas.microsoft.com/office/powerpoint/2010/main" val="4031694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1" i="1" u="sng" strike="noStrike" baseline="0" dirty="0">
                <a:solidFill>
                  <a:srgbClr val="000000"/>
                </a:solidFill>
                <a:latin typeface="Raleway-Italic"/>
              </a:rPr>
              <a:t>Exemple : </a:t>
            </a:r>
            <a:r>
              <a:rPr lang="fr-FR" sz="1800" b="0" i="1" u="none" strike="noStrike" baseline="0" dirty="0">
                <a:solidFill>
                  <a:srgbClr val="000000"/>
                </a:solidFill>
                <a:latin typeface="Raleway-Italic"/>
              </a:rPr>
              <a:t>Je n’ai pas été embauché à cause de mes origines maghrébines.</a:t>
            </a:r>
          </a:p>
          <a:p>
            <a:pPr algn="l"/>
            <a:r>
              <a:rPr lang="fr-FR" sz="1800" b="0" i="0" u="none" strike="noStrike" baseline="0" dirty="0">
                <a:latin typeface="Raleway-Regular"/>
              </a:rPr>
              <a:t>Loi du 1er juillet 1972 relative à la lutte contre le racisme, qui a réprimé les discriminations fondées sur l’origine ou l’appartenance à une ethnie, une nation, une race. </a:t>
            </a:r>
          </a:p>
          <a:p>
            <a:pPr algn="l"/>
            <a:endParaRPr lang="fr-FR" dirty="0"/>
          </a:p>
        </p:txBody>
      </p:sp>
      <p:sp>
        <p:nvSpPr>
          <p:cNvPr id="4" name="Espace réservé du numéro de diapositive 3"/>
          <p:cNvSpPr>
            <a:spLocks noGrp="1"/>
          </p:cNvSpPr>
          <p:nvPr>
            <p:ph type="sldNum" sz="quarter" idx="5"/>
          </p:nvPr>
        </p:nvSpPr>
        <p:spPr/>
        <p:txBody>
          <a:bodyPr/>
          <a:lstStyle/>
          <a:p>
            <a:fld id="{4BA22F10-97A8-4A10-BF7A-34D51D2D06DC}" type="slidenum">
              <a:rPr lang="fr-FR" smtClean="0"/>
              <a:t>15</a:t>
            </a:fld>
            <a:endParaRPr lang="fr-FR"/>
          </a:p>
        </p:txBody>
      </p:sp>
    </p:spTree>
    <p:extLst>
      <p:ext uri="{BB962C8B-B14F-4D97-AF65-F5344CB8AC3E}">
        <p14:creationId xmlns:p14="http://schemas.microsoft.com/office/powerpoint/2010/main" val="4120570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0" i="0" u="none" strike="noStrike" baseline="0" dirty="0">
                <a:latin typeface="Raleway-Regular"/>
              </a:rPr>
              <a:t>Pour faire la preuve d’un comportement discriminatoire, le Défenseur des droits peut mettre en œuvre une procédure de test en situation qui peut être considérée comme un mode de preuve. Il consiste à comparer l’attitude de la personne « testée » envers un candidat de référence d’une part, et un candidat qui pourrait être discriminé d’autre part. Ces deux personnes ne se distinguent que par l’un des nombreux critères de discrimination interdits par la Loi (âge, origine, sexe, handicap…).</a:t>
            </a:r>
          </a:p>
          <a:p>
            <a:pPr algn="l"/>
            <a:r>
              <a:rPr lang="fr-FR" sz="1800" b="0" i="0" u="none" strike="noStrike" baseline="0" dirty="0">
                <a:latin typeface="Raleway-Regular"/>
              </a:rPr>
              <a:t>A noter que le testing est plutôt utilisé au sein du logement privé. La recherche, les sciences sociales sont fortement mobilisées pour accompagner les acteurs du logement à prendre conscience des mécanismes à l’</a:t>
            </a:r>
            <a:r>
              <a:rPr lang="fr-FR" sz="1800" b="0" i="0" u="none" strike="noStrike" baseline="0" dirty="0" err="1">
                <a:latin typeface="Raleway-Regular"/>
              </a:rPr>
              <a:t>oeuvre</a:t>
            </a:r>
            <a:r>
              <a:rPr lang="fr-FR" sz="1800" b="0" i="0" u="none" strike="noStrike" baseline="0" dirty="0">
                <a:latin typeface="Raleway-Regular"/>
              </a:rPr>
              <a:t> et à y palier. Cf l’étude API menée entre </a:t>
            </a:r>
            <a:r>
              <a:rPr lang="fr-FR" sz="1800" b="0" i="0" u="none" strike="noStrike" baseline="0" dirty="0" err="1">
                <a:latin typeface="Raleway-Regular"/>
              </a:rPr>
              <a:t>entre</a:t>
            </a:r>
            <a:r>
              <a:rPr lang="fr-FR" sz="1800" b="0" i="0" u="none" strike="noStrike" baseline="0" dirty="0">
                <a:latin typeface="Raleway-Regular"/>
              </a:rPr>
              <a:t> 2018 et 2020 sur les recompositions des politiques d’attribution des logements sociaux et de peuplement dans six agglomérations françaises qui  montre que le poids des discriminations reste important, voire inchangé. Cette étude collective démontre l’effet des discriminations lorsque les demandeurs sont repartis de manière officieuse en catégories « désirables/indésirables » selon des critères prohibés par la loi. </a:t>
            </a:r>
          </a:p>
          <a:p>
            <a:pPr algn="l"/>
            <a:endParaRPr lang="fr-FR" dirty="0"/>
          </a:p>
        </p:txBody>
      </p:sp>
      <p:sp>
        <p:nvSpPr>
          <p:cNvPr id="4" name="Espace réservé du numéro de diapositive 3"/>
          <p:cNvSpPr>
            <a:spLocks noGrp="1"/>
          </p:cNvSpPr>
          <p:nvPr>
            <p:ph type="sldNum" sz="quarter" idx="5"/>
          </p:nvPr>
        </p:nvSpPr>
        <p:spPr/>
        <p:txBody>
          <a:bodyPr/>
          <a:lstStyle/>
          <a:p>
            <a:fld id="{4BA22F10-97A8-4A10-BF7A-34D51D2D06DC}" type="slidenum">
              <a:rPr lang="fr-FR" smtClean="0"/>
              <a:t>16</a:t>
            </a:fld>
            <a:endParaRPr lang="fr-FR"/>
          </a:p>
        </p:txBody>
      </p:sp>
    </p:spTree>
    <p:extLst>
      <p:ext uri="{BB962C8B-B14F-4D97-AF65-F5344CB8AC3E}">
        <p14:creationId xmlns:p14="http://schemas.microsoft.com/office/powerpoint/2010/main" val="1014341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dirty="0"/>
              <a:t>L’idéologie est à distinguer de l’acte discriminatoire. Cette dernière peut être propice aux discriminations selon l’origine réelle ou supposée notamment mais pas systématique. Il faut détenir un « pouvoir » pour discriminer. Les faits de racisme n’engendrent donc pas nécessairement une discrimination.  N’oublions que le poids des stéréotypes et préjugés sont puissants et conditionnement nos comportements et décisions. Le racisme peut donc orienter les décisions et rompre l’égalité de traitement. </a:t>
            </a:r>
          </a:p>
          <a:p>
            <a:pPr algn="l"/>
            <a:r>
              <a:rPr lang="fr-FR" dirty="0"/>
              <a:t>L’injure, la diffamation, l’incitation à la haine sont répressibles. </a:t>
            </a:r>
          </a:p>
          <a:p>
            <a:pPr algn="l"/>
            <a:r>
              <a:rPr lang="fr-FR" dirty="0"/>
              <a:t>Plus d’éléments sur ce site qui synthétise les risques encourus : </a:t>
            </a:r>
            <a:r>
              <a:rPr lang="fr-FR" dirty="0">
                <a:hlinkClick r:id="rId3"/>
              </a:rPr>
              <a:t>Ce que dit la loi | Egalité contre racisme (egalitecontreracisme.fr)</a:t>
            </a:r>
            <a:endParaRPr lang="fr-FR" dirty="0"/>
          </a:p>
        </p:txBody>
      </p:sp>
      <p:sp>
        <p:nvSpPr>
          <p:cNvPr id="4" name="Espace réservé du numéro de diapositive 3"/>
          <p:cNvSpPr>
            <a:spLocks noGrp="1"/>
          </p:cNvSpPr>
          <p:nvPr>
            <p:ph type="sldNum" sz="quarter" idx="5"/>
          </p:nvPr>
        </p:nvSpPr>
        <p:spPr/>
        <p:txBody>
          <a:bodyPr/>
          <a:lstStyle/>
          <a:p>
            <a:fld id="{4BA22F10-97A8-4A10-BF7A-34D51D2D06DC}" type="slidenum">
              <a:rPr lang="fr-FR" smtClean="0"/>
              <a:t>17</a:t>
            </a:fld>
            <a:endParaRPr lang="fr-FR"/>
          </a:p>
        </p:txBody>
      </p:sp>
    </p:spTree>
    <p:extLst>
      <p:ext uri="{BB962C8B-B14F-4D97-AF65-F5344CB8AC3E}">
        <p14:creationId xmlns:p14="http://schemas.microsoft.com/office/powerpoint/2010/main" val="11314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dirty="0"/>
              <a:t>Comme évoqué précédemment, les fonctionnaires territoriaux par exemple ayant des prérogatives sur l’attribution de logements sociaux sont concernés. </a:t>
            </a:r>
          </a:p>
          <a:p>
            <a:pPr algn="l"/>
            <a:r>
              <a:rPr lang="fr-FR" dirty="0"/>
              <a:t>Les peines encourus sont supérieures dans ce cas, </a:t>
            </a:r>
            <a:r>
              <a:rPr lang="fr-FR" dirty="0" err="1"/>
              <a:t>cf</a:t>
            </a:r>
            <a:r>
              <a:rPr lang="fr-FR" dirty="0"/>
              <a:t> la slide sur les discriminations. </a:t>
            </a:r>
          </a:p>
          <a:p>
            <a:pPr algn="l"/>
            <a:r>
              <a:rPr lang="fr-FR" dirty="0"/>
              <a:t>Principe de neutralité n’est donc pas une option mais bien une obligation et expose l’agent a des sanctions disciplinaires. </a:t>
            </a:r>
          </a:p>
        </p:txBody>
      </p:sp>
      <p:sp>
        <p:nvSpPr>
          <p:cNvPr id="4" name="Espace réservé du numéro de diapositive 3"/>
          <p:cNvSpPr>
            <a:spLocks noGrp="1"/>
          </p:cNvSpPr>
          <p:nvPr>
            <p:ph type="sldNum" sz="quarter" idx="5"/>
          </p:nvPr>
        </p:nvSpPr>
        <p:spPr/>
        <p:txBody>
          <a:bodyPr/>
          <a:lstStyle/>
          <a:p>
            <a:fld id="{4BA22F10-97A8-4A10-BF7A-34D51D2D06DC}" type="slidenum">
              <a:rPr lang="fr-FR" smtClean="0"/>
              <a:t>18</a:t>
            </a:fld>
            <a:endParaRPr lang="fr-FR"/>
          </a:p>
        </p:txBody>
      </p:sp>
    </p:spTree>
    <p:extLst>
      <p:ext uri="{BB962C8B-B14F-4D97-AF65-F5344CB8AC3E}">
        <p14:creationId xmlns:p14="http://schemas.microsoft.com/office/powerpoint/2010/main" val="2602019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dirty="0"/>
              <a:t>L’égalité est bien une de nos valeurs républicaines reposant sur l’article 1er de la déclaration universelle des droits de l’homme: «  </a:t>
            </a:r>
            <a:r>
              <a:rPr lang="fr-FR" b="0" i="0" dirty="0">
                <a:solidFill>
                  <a:srgbClr val="606060"/>
                </a:solidFill>
                <a:effectLst/>
                <a:latin typeface="Tiempos"/>
              </a:rPr>
              <a:t>Les hommes naissent et demeurent libres et égaux en droits. Les distinctions sociales ne peuvent être fondées que sur l'utilité commune ». </a:t>
            </a:r>
          </a:p>
          <a:p>
            <a:pPr algn="l"/>
            <a:r>
              <a:rPr lang="fr-FR" b="0" i="0" dirty="0">
                <a:solidFill>
                  <a:srgbClr val="606060"/>
                </a:solidFill>
                <a:effectLst/>
                <a:latin typeface="Tiempos"/>
              </a:rPr>
              <a:t>Cette dernière est bien formelle car en réalité les inégalités sociales sont persistantes et constituent la réalité de bon nombre de citoyens résidant en quartier prioritaire au regard de leurs vulnérabilités. C’est ce qui fonde notamment la politique publique d’égalité des chances qui visent à compenser un certain nombre d’effets néfastes et de difficultés (ex : </a:t>
            </a:r>
            <a:r>
              <a:rPr lang="fr-FR" b="0" i="0" dirty="0" err="1">
                <a:solidFill>
                  <a:srgbClr val="606060"/>
                </a:solidFill>
                <a:effectLst/>
                <a:latin typeface="Tiempos"/>
              </a:rPr>
              <a:t>monstagedetroisième</a:t>
            </a:r>
            <a:r>
              <a:rPr lang="fr-FR" b="0" i="0" dirty="0">
                <a:solidFill>
                  <a:srgbClr val="606060"/>
                </a:solidFill>
                <a:effectLst/>
                <a:latin typeface="Tiempos"/>
              </a:rPr>
              <a:t>, exemple des places en crèches réservées, dispositif Ville vie vacances…). </a:t>
            </a:r>
          </a:p>
          <a:p>
            <a:pPr algn="l"/>
            <a:r>
              <a:rPr lang="fr-FR" b="0" i="0" dirty="0">
                <a:solidFill>
                  <a:srgbClr val="606060"/>
                </a:solidFill>
                <a:effectLst/>
                <a:latin typeface="Tiempos"/>
              </a:rPr>
              <a:t>Cela ne doit pas occulter que le principe qui découle du droit français est bien l’égalité de traitement des citoyens devant l’accès au logement social par exemple. </a:t>
            </a:r>
          </a:p>
          <a:p>
            <a:pPr algn="l"/>
            <a:r>
              <a:rPr lang="fr-FR" b="0" i="0" u="sng" dirty="0">
                <a:solidFill>
                  <a:srgbClr val="606060"/>
                </a:solidFill>
                <a:effectLst/>
                <a:latin typeface="Tiempos"/>
              </a:rPr>
              <a:t>Exemple</a:t>
            </a:r>
            <a:r>
              <a:rPr lang="fr-FR" b="0" i="0" dirty="0">
                <a:solidFill>
                  <a:srgbClr val="606060"/>
                </a:solidFill>
                <a:effectLst/>
                <a:latin typeface="Tiempos"/>
              </a:rPr>
              <a:t> : Si je suis agent d’un accueil permettant l’enregistrement des demandes de logement social au SNE, je dois accueillir et délivrer toutes les informations quel que soit le demandeur. L’égalité d’accès découle donc du principe d’égalité de traitement. </a:t>
            </a:r>
          </a:p>
          <a:p>
            <a:pPr algn="l"/>
            <a:r>
              <a:rPr lang="fr-FR" b="0" i="0" dirty="0">
                <a:solidFill>
                  <a:srgbClr val="606060"/>
                </a:solidFill>
                <a:effectLst/>
                <a:latin typeface="Tiempos"/>
              </a:rPr>
              <a:t>Rappelons que selon les chiffres du défenseur des droits (2016, accès aux droits) </a:t>
            </a:r>
            <a:r>
              <a:rPr lang="fr-FR" dirty="0"/>
              <a:t>74,4% des personnes âgées de 18 à 79 ans cherchant un logement à louer dans les cinq années précédentes ont trouvé ce logement en moins d’un an, contre 45,8% des personnes qui pensent être perçues comme arabes et ont le même âge. </a:t>
            </a:r>
          </a:p>
          <a:p>
            <a:pPr algn="l"/>
            <a:endParaRPr lang="fr-FR" b="0" i="0" dirty="0">
              <a:solidFill>
                <a:srgbClr val="606060"/>
              </a:solidFill>
              <a:effectLst/>
              <a:latin typeface="Tiempos"/>
            </a:endParaRPr>
          </a:p>
          <a:p>
            <a:pPr algn="l"/>
            <a:r>
              <a:rPr lang="fr-FR" b="0" i="0" dirty="0">
                <a:solidFill>
                  <a:srgbClr val="606060"/>
                </a:solidFill>
                <a:effectLst/>
                <a:latin typeface="Tiempos"/>
              </a:rPr>
              <a:t>Un comportement discriminant engendre une rupture d’égalité et peut avoir des conséquences sur la santé mentale, physique, sociale. Elle affecte le vivre ensemble et le sentiment d’appartenance. Le recours au droit pour les personnes victimes n’est pas systémique. De nombreux blocages sont à l’œuvre et contribuent à dissuader et décourager les victimes. </a:t>
            </a:r>
          </a:p>
          <a:p>
            <a:pPr algn="l"/>
            <a:r>
              <a:rPr lang="fr-FR" b="0" i="0" dirty="0">
                <a:solidFill>
                  <a:srgbClr val="606060"/>
                </a:solidFill>
                <a:effectLst/>
                <a:latin typeface="Tiempos"/>
              </a:rPr>
              <a:t>Le défenseur des droits a mis en place une plateforme à cet effet : 3928</a:t>
            </a:r>
          </a:p>
          <a:p>
            <a:pPr algn="l"/>
            <a:endParaRPr lang="fr-FR" b="0" i="0" dirty="0">
              <a:solidFill>
                <a:srgbClr val="606060"/>
              </a:solidFill>
              <a:effectLst/>
              <a:latin typeface="Tiempos"/>
            </a:endParaRPr>
          </a:p>
          <a:p>
            <a:pPr algn="l"/>
            <a:endParaRPr lang="fr-FR" b="0" i="0" dirty="0">
              <a:solidFill>
                <a:srgbClr val="606060"/>
              </a:solidFill>
              <a:effectLst/>
              <a:latin typeface="Tiempos"/>
            </a:endParaRPr>
          </a:p>
          <a:p>
            <a:pPr algn="l"/>
            <a:endParaRPr lang="fr-FR" b="0" i="0" dirty="0">
              <a:solidFill>
                <a:srgbClr val="606060"/>
              </a:solidFill>
              <a:effectLst/>
              <a:latin typeface="Tiempos"/>
            </a:endParaRPr>
          </a:p>
          <a:p>
            <a:pPr algn="l"/>
            <a:endParaRPr lang="fr-FR" dirty="0"/>
          </a:p>
        </p:txBody>
      </p:sp>
      <p:sp>
        <p:nvSpPr>
          <p:cNvPr id="4" name="Espace réservé du numéro de diapositive 3"/>
          <p:cNvSpPr>
            <a:spLocks noGrp="1"/>
          </p:cNvSpPr>
          <p:nvPr>
            <p:ph type="sldNum" sz="quarter" idx="5"/>
          </p:nvPr>
        </p:nvSpPr>
        <p:spPr/>
        <p:txBody>
          <a:bodyPr/>
          <a:lstStyle/>
          <a:p>
            <a:fld id="{4BA22F10-97A8-4A10-BF7A-34D51D2D06DC}" type="slidenum">
              <a:rPr lang="fr-FR" smtClean="0"/>
              <a:t>19</a:t>
            </a:fld>
            <a:endParaRPr lang="fr-FR"/>
          </a:p>
        </p:txBody>
      </p:sp>
    </p:spTree>
    <p:extLst>
      <p:ext uri="{BB962C8B-B14F-4D97-AF65-F5344CB8AC3E}">
        <p14:creationId xmlns:p14="http://schemas.microsoft.com/office/powerpoint/2010/main" val="1392327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 Lien : </a:t>
            </a:r>
            <a:r>
              <a:rPr lang="fr-FR" sz="1200" kern="1200" dirty="0">
                <a:solidFill>
                  <a:schemeClr val="tx1"/>
                </a:solidFill>
                <a:ea typeface="+mn-ea"/>
                <a:cs typeface="+mn-cs"/>
                <a:hlinkClick r:id="rId3"/>
              </a:rPr>
              <a:t>[Questionnaire de suivi et d'évaluation "référents"] Kit pédagogique "Favoriser l'accès au logement social" | IREV - Centre de ressources politique de la ville</a:t>
            </a:r>
            <a:endParaRPr lang="fr-FR" sz="1200" kern="1200" dirty="0">
              <a:solidFill>
                <a:schemeClr val="tx1"/>
              </a:solidFil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 le QR code ci-dessus </a:t>
            </a:r>
            <a:r>
              <a:rPr lang="en-US" dirty="0" err="1"/>
              <a:t>est</a:t>
            </a:r>
            <a:r>
              <a:rPr lang="en-US" dirty="0"/>
              <a:t> </a:t>
            </a:r>
            <a:r>
              <a:rPr lang="en-US" dirty="0" err="1"/>
              <a:t>destiné</a:t>
            </a:r>
            <a:r>
              <a:rPr lang="en-US" dirty="0"/>
              <a:t> aux retours </a:t>
            </a:r>
            <a:r>
              <a:rPr lang="en-US" dirty="0" err="1"/>
              <a:t>d'usage</a:t>
            </a:r>
            <a:r>
              <a:rPr lang="en-US" dirty="0"/>
              <a:t>. Il </a:t>
            </a:r>
            <a:r>
              <a:rPr lang="en-US" dirty="0" err="1"/>
              <a:t>vous</a:t>
            </a:r>
            <a:r>
              <a:rPr lang="en-US" dirty="0"/>
              <a:t> </a:t>
            </a:r>
            <a:r>
              <a:rPr lang="en-US" dirty="0" err="1"/>
              <a:t>suffit</a:t>
            </a:r>
            <a:r>
              <a:rPr lang="en-US" dirty="0"/>
              <a:t> de </a:t>
            </a:r>
            <a:r>
              <a:rPr lang="en-US" dirty="0" err="1"/>
              <a:t>cliquer</a:t>
            </a:r>
            <a:r>
              <a:rPr lang="en-US" dirty="0"/>
              <a:t> sur le lien </a:t>
            </a:r>
            <a:r>
              <a:rPr lang="en-US" dirty="0" err="1"/>
              <a:t>ou</a:t>
            </a:r>
            <a:r>
              <a:rPr lang="en-US" dirty="0"/>
              <a:t> de scanner le QR code pour </a:t>
            </a:r>
            <a:r>
              <a:rPr lang="en-US" dirty="0" err="1"/>
              <a:t>accéder</a:t>
            </a:r>
            <a:r>
              <a:rPr lang="en-US" dirty="0"/>
              <a:t> au </a:t>
            </a:r>
            <a:r>
              <a:rPr lang="en-US" dirty="0" err="1"/>
              <a:t>formulaire</a:t>
            </a:r>
            <a:r>
              <a:rPr lang="en-US" dirty="0"/>
              <a:t> </a:t>
            </a:r>
            <a:r>
              <a:rPr lang="en-US" dirty="0" err="1"/>
              <a:t>en</a:t>
            </a:r>
            <a:r>
              <a:rPr lang="en-US" dirty="0"/>
              <a:t> </a:t>
            </a:r>
            <a:r>
              <a:rPr lang="en-US" dirty="0" err="1"/>
              <a:t>ligne</a:t>
            </a:r>
            <a:r>
              <a:rPr lang="en-US" dirty="0"/>
              <a:t> </a:t>
            </a:r>
            <a:r>
              <a:rPr lang="en-US" dirty="0" err="1"/>
              <a:t>vous</a:t>
            </a:r>
            <a:r>
              <a:rPr lang="en-US" dirty="0"/>
              <a:t> </a:t>
            </a:r>
            <a:r>
              <a:rPr lang="en-US" dirty="0" err="1"/>
              <a:t>permettant</a:t>
            </a:r>
            <a:r>
              <a:rPr lang="en-US" dirty="0"/>
              <a:t> de </a:t>
            </a:r>
            <a:r>
              <a:rPr lang="en-US" dirty="0" err="1"/>
              <a:t>déposer</a:t>
            </a:r>
            <a:r>
              <a:rPr lang="en-US" dirty="0"/>
              <a:t> </a:t>
            </a:r>
            <a:r>
              <a:rPr lang="en-US" dirty="0" err="1"/>
              <a:t>vos</a:t>
            </a:r>
            <a:r>
              <a:rPr lang="en-US" dirty="0"/>
              <a:t> suggestions, remarques, interrogations quant à la pertinence </a:t>
            </a:r>
            <a:r>
              <a:rPr lang="en-US" dirty="0" err="1"/>
              <a:t>pédagogique</a:t>
            </a:r>
            <a:r>
              <a:rPr lang="en-US" dirty="0"/>
              <a:t> de </a:t>
            </a:r>
            <a:r>
              <a:rPr lang="en-US" dirty="0" err="1"/>
              <a:t>ce</a:t>
            </a:r>
            <a:r>
              <a:rPr lang="en-US" dirty="0"/>
              <a:t> </a:t>
            </a:r>
            <a:r>
              <a:rPr lang="en-US" dirty="0" err="1"/>
              <a:t>livret</a:t>
            </a:r>
            <a:r>
              <a:rPr lang="en-US" dirty="0"/>
              <a:t>. </a:t>
            </a:r>
            <a:r>
              <a:rPr lang="en-US" dirty="0" err="1"/>
              <a:t>Elles</a:t>
            </a:r>
            <a:r>
              <a:rPr lang="en-US" dirty="0"/>
              <a:t> </a:t>
            </a:r>
            <a:r>
              <a:rPr lang="en-US" dirty="0" err="1"/>
              <a:t>contribueront</a:t>
            </a:r>
            <a:r>
              <a:rPr lang="en-US" dirty="0"/>
              <a:t> à assurer le </a:t>
            </a:r>
            <a:r>
              <a:rPr lang="en-US" dirty="0" err="1"/>
              <a:t>suivi</a:t>
            </a:r>
            <a:r>
              <a:rPr lang="en-US" dirty="0"/>
              <a:t> de </a:t>
            </a:r>
            <a:r>
              <a:rPr lang="en-US" dirty="0" err="1"/>
              <a:t>ces</a:t>
            </a:r>
            <a:r>
              <a:rPr lang="en-US" dirty="0"/>
              <a:t> kits </a:t>
            </a:r>
            <a:r>
              <a:rPr lang="en-US" dirty="0" err="1"/>
              <a:t>pédagogiques</a:t>
            </a:r>
            <a:r>
              <a:rPr lang="en-US" dirty="0"/>
              <a:t> et à </a:t>
            </a:r>
            <a:r>
              <a:rPr lang="en-US" dirty="0" err="1"/>
              <a:t>enrichir</a:t>
            </a:r>
            <a:r>
              <a:rPr lang="en-US" dirty="0"/>
              <a:t> </a:t>
            </a:r>
            <a:r>
              <a:rPr lang="en-US" dirty="0" err="1"/>
              <a:t>ce</a:t>
            </a:r>
            <a:r>
              <a:rPr lang="en-US" dirty="0"/>
              <a:t> travail, à </a:t>
            </a:r>
            <a:r>
              <a:rPr lang="en-US" dirty="0" err="1"/>
              <a:t>éditer</a:t>
            </a:r>
            <a:r>
              <a:rPr lang="en-US" dirty="0"/>
              <a:t> </a:t>
            </a:r>
            <a:r>
              <a:rPr lang="en-US" dirty="0" err="1"/>
              <a:t>une</a:t>
            </a:r>
            <a:r>
              <a:rPr lang="en-US" dirty="0"/>
              <a:t> nouvelle version.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dirty="0"/>
          </a:p>
        </p:txBody>
      </p:sp>
      <p:sp>
        <p:nvSpPr>
          <p:cNvPr id="4" name="Espace réservé du numéro de diapositive 3"/>
          <p:cNvSpPr>
            <a:spLocks noGrp="1"/>
          </p:cNvSpPr>
          <p:nvPr>
            <p:ph type="sldNum" sz="quarter" idx="5"/>
          </p:nvPr>
        </p:nvSpPr>
        <p:spPr/>
        <p:txBody>
          <a:bodyPr/>
          <a:lstStyle/>
          <a:p>
            <a:fld id="{4BA22F10-97A8-4A10-BF7A-34D51D2D06DC}" type="slidenum">
              <a:rPr lang="fr-FR" smtClean="0"/>
              <a:t>20</a:t>
            </a:fld>
            <a:endParaRPr lang="fr-FR"/>
          </a:p>
        </p:txBody>
      </p:sp>
    </p:spTree>
    <p:extLst>
      <p:ext uri="{BB962C8B-B14F-4D97-AF65-F5344CB8AC3E}">
        <p14:creationId xmlns:p14="http://schemas.microsoft.com/office/powerpoint/2010/main" val="2044096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0" i="0" u="none" strike="noStrike" baseline="0" dirty="0">
                <a:latin typeface="Raleway-Regular"/>
              </a:rPr>
              <a:t>La Loi égalité citoyenneté propose pour la première fois de définir la mixité sociale comme relevant d’une diversité de situation en matière de </a:t>
            </a:r>
            <a:r>
              <a:rPr lang="fr-FR" sz="1800" b="1" i="0" u="none" strike="noStrike" baseline="0" dirty="0">
                <a:latin typeface="Raleway-SemiBold"/>
              </a:rPr>
              <a:t>ressources financières </a:t>
            </a:r>
            <a:r>
              <a:rPr lang="fr-FR" sz="1800" b="0" i="0" u="none" strike="noStrike" baseline="0" dirty="0">
                <a:latin typeface="Raleway-Regular"/>
              </a:rPr>
              <a:t>des ménages. </a:t>
            </a:r>
          </a:p>
          <a:p>
            <a:pPr algn="l"/>
            <a:r>
              <a:rPr lang="fr-FR" sz="1800" b="0" i="0" u="none" strike="noStrike" baseline="0" dirty="0">
                <a:latin typeface="Raleway-Regular"/>
              </a:rPr>
              <a:t>Article 158, Loi n°2002-73 du 17 janvier 2002 dite « Loi de modernisation sociale ». </a:t>
            </a:r>
          </a:p>
          <a:p>
            <a:pPr algn="l"/>
            <a:r>
              <a:rPr lang="fr-FR" sz="1800" b="0" i="0" u="none" strike="noStrike" baseline="0" dirty="0">
                <a:latin typeface="Raleway-Regular"/>
              </a:rPr>
              <a:t>« L’attribution des logements locatifs sociaux participe à la mise en œuvre du droit au logement, afin de satisfaire les besoins des personnes de ressources modestes et des personnes défavorisées. L’attribution des logements locatifs sociaux doit notamment prendre en compte la diversité de la demande constatée localement ; elle doit favoriser l’égalité des chances des demandeurs et la mixité sociale des villes et des quartiers. Les collectivités territoriales concourent, en fonction de leurs compétences, à la réalisation des objectifs mentionnés aux alinéas précédents. Les bailleurs sociaux attribuent les logements locatifs sociaux dans le cadre des dispositions de la présente section. » Article L-441 du Code de la construction et de l’habitation</a:t>
            </a:r>
            <a:endParaRPr lang="fr-FR" dirty="0"/>
          </a:p>
        </p:txBody>
      </p:sp>
      <p:sp>
        <p:nvSpPr>
          <p:cNvPr id="4" name="Espace réservé du numéro de diapositive 3"/>
          <p:cNvSpPr>
            <a:spLocks noGrp="1"/>
          </p:cNvSpPr>
          <p:nvPr>
            <p:ph type="sldNum" sz="quarter" idx="5"/>
          </p:nvPr>
        </p:nvSpPr>
        <p:spPr/>
        <p:txBody>
          <a:bodyPr/>
          <a:lstStyle/>
          <a:p>
            <a:fld id="{4BA22F10-97A8-4A10-BF7A-34D51D2D06DC}" type="slidenum">
              <a:rPr lang="fr-FR" smtClean="0"/>
              <a:t>21</a:t>
            </a:fld>
            <a:endParaRPr lang="fr-FR"/>
          </a:p>
        </p:txBody>
      </p:sp>
    </p:spTree>
    <p:extLst>
      <p:ext uri="{BB962C8B-B14F-4D97-AF65-F5344CB8AC3E}">
        <p14:creationId xmlns:p14="http://schemas.microsoft.com/office/powerpoint/2010/main" val="3591277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dirty="0"/>
              <a:t>Rappelons également</a:t>
            </a:r>
            <a:r>
              <a:rPr lang="fr-FR" sz="1800" b="1" i="0" u="none" strike="noStrike" baseline="0" dirty="0">
                <a:latin typeface="Raleway-SemiBold"/>
              </a:rPr>
              <a:t> la Loi </a:t>
            </a:r>
            <a:r>
              <a:rPr lang="fr-FR" sz="1800" b="1" i="0" u="none" strike="noStrike" baseline="0" dirty="0">
                <a:latin typeface="Raleway-Regular"/>
              </a:rPr>
              <a:t>du</a:t>
            </a:r>
            <a:r>
              <a:rPr lang="fr-FR" sz="1800" b="1" i="0" u="none" strike="noStrike" baseline="0" dirty="0">
                <a:latin typeface="Raleway-SemiBold"/>
              </a:rPr>
              <a:t>13 décembre 2000 relative à la solidarité et au renouvellement urbain </a:t>
            </a:r>
            <a:r>
              <a:rPr lang="fr-FR" sz="1800" b="0" i="0" u="none" strike="noStrike" baseline="0" dirty="0">
                <a:latin typeface="Raleway-SemiBold"/>
              </a:rPr>
              <a:t>qui </a:t>
            </a:r>
            <a:r>
              <a:rPr lang="fr-FR" sz="1800" b="0" i="0" u="none" strike="noStrike" baseline="0" dirty="0">
                <a:latin typeface="Raleway-Regular"/>
              </a:rPr>
              <a:t>vise à recréer un équilibre social dans chaque territoire et répondre à la pénurie de logements sociaux. Son article 55 oblige certaines communes à disposer d’un nombre minimum de logements sociaux, proportionnel à leur parc résidentiel.</a:t>
            </a:r>
          </a:p>
          <a:p>
            <a:pPr algn="l"/>
            <a:endParaRPr lang="fr-FR" dirty="0"/>
          </a:p>
        </p:txBody>
      </p:sp>
      <p:sp>
        <p:nvSpPr>
          <p:cNvPr id="4" name="Espace réservé du numéro de diapositive 3"/>
          <p:cNvSpPr>
            <a:spLocks noGrp="1"/>
          </p:cNvSpPr>
          <p:nvPr>
            <p:ph type="sldNum" sz="quarter" idx="5"/>
          </p:nvPr>
        </p:nvSpPr>
        <p:spPr/>
        <p:txBody>
          <a:bodyPr/>
          <a:lstStyle/>
          <a:p>
            <a:fld id="{4BA22F10-97A8-4A10-BF7A-34D51D2D06DC}" type="slidenum">
              <a:rPr lang="fr-FR" smtClean="0"/>
              <a:t>22</a:t>
            </a:fld>
            <a:endParaRPr lang="fr-FR"/>
          </a:p>
        </p:txBody>
      </p:sp>
    </p:spTree>
    <p:extLst>
      <p:ext uri="{BB962C8B-B14F-4D97-AF65-F5344CB8AC3E}">
        <p14:creationId xmlns:p14="http://schemas.microsoft.com/office/powerpoint/2010/main" val="1663665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pPr algn="l"/>
            <a:r>
              <a:rPr lang="fr-FR" sz="1800" b="0" i="0" u="none" strike="noStrike" baseline="0" dirty="0">
                <a:latin typeface="Raleway-Regular"/>
              </a:rPr>
              <a:t>Il s’agit d’une étape clé car les stagiaires vont commencer à comparer leur propre fonctionnement ou ce qu’ils observent, au cadre légal avancé au cours de cette formation. Cette séquence peut faire émerger des réticences face au système ou à des pratiques systématisées et tolérées, des questions, des besoins d’approfondissement, des remises en question. Nous vous conseillons de ne pas aborder les situations professionnelles mais de reporter les questionnements pour les prochaines séquences de mises en situation.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10"/>
          </p:nvPr>
        </p:nvSpPr>
        <p:spPr/>
        <p:txBody>
          <a:bodyPr/>
          <a:lstStyle/>
          <a:p>
            <a:fld id="{4BA22F10-97A8-4A10-BF7A-34D51D2D06DC}" type="slidenum">
              <a:rPr lang="fr-FR" smtClean="0"/>
              <a:t>23</a:t>
            </a:fld>
            <a:endParaRPr lang="fr-FR" dirty="0"/>
          </a:p>
        </p:txBody>
      </p:sp>
    </p:spTree>
    <p:extLst>
      <p:ext uri="{BB962C8B-B14F-4D97-AF65-F5344CB8AC3E}">
        <p14:creationId xmlns:p14="http://schemas.microsoft.com/office/powerpoint/2010/main" val="2852740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1" i="0" u="none" strike="noStrike" baseline="0" dirty="0">
                <a:solidFill>
                  <a:srgbClr val="000000"/>
                </a:solidFill>
                <a:latin typeface="Raleway-SemiBold"/>
              </a:rPr>
              <a:t>Il est à noter que l’acte discriminatoire peut être fondé sur plusieurs critères. </a:t>
            </a:r>
            <a:r>
              <a:rPr lang="fr-FR" sz="1800" b="0" i="0" u="none" strike="noStrike" baseline="0" dirty="0">
                <a:solidFill>
                  <a:srgbClr val="000000"/>
                </a:solidFill>
                <a:latin typeface="Raleway-Regular"/>
              </a:rPr>
              <a:t>Par exemple, une personne victime de discrimination en raison de son origine ethnique peut également faire l’objet d’une discrimination fondée sur le sexe, l’orientation sexuelle, l’âge, etc. </a:t>
            </a:r>
            <a:r>
              <a:rPr lang="fr-FR" sz="1800" b="0" i="0" u="none" strike="noStrike" baseline="0" dirty="0">
                <a:solidFill>
                  <a:srgbClr val="275B9C"/>
                </a:solidFill>
                <a:latin typeface="Raleway-Regular"/>
              </a:rPr>
              <a:t>Une telle discrimination peut créer, et crée souvent, des désavantages qui se cumulent.</a:t>
            </a:r>
            <a:endParaRPr lang="fr-FR" sz="1800" b="0" i="0" u="none" strike="noStrike" baseline="0" dirty="0">
              <a:solidFill>
                <a:srgbClr val="000000"/>
              </a:solidFill>
              <a:latin typeface="Raleway-Regular"/>
            </a:endParaRPr>
          </a:p>
          <a:p>
            <a:pPr algn="l"/>
            <a:endParaRPr lang="fr-FR" sz="1800" b="0" i="0" u="none" strike="noStrike" baseline="0" dirty="0">
              <a:solidFill>
                <a:srgbClr val="000000"/>
              </a:solidFill>
              <a:latin typeface="Raleway-Regular"/>
            </a:endParaRPr>
          </a:p>
          <a:p>
            <a:pPr algn="l"/>
            <a:r>
              <a:rPr lang="fr-FR" sz="1800" b="0" i="0" u="none" strike="noStrike" baseline="0" dirty="0">
                <a:solidFill>
                  <a:srgbClr val="000000"/>
                </a:solidFill>
                <a:latin typeface="Raleway-Regular"/>
              </a:rPr>
              <a:t>Les acteurs du logement social sont amenés à faire évoluer leurs pratiques, à améliorer leur transparence vis-à-vis des demandeurs. La cotation de la demande s’inscrit dans cette perspective. </a:t>
            </a:r>
          </a:p>
          <a:p>
            <a:pPr algn="l"/>
            <a:r>
              <a:rPr lang="fr-FR" sz="1800" b="0" i="0" u="none" strike="noStrike" baseline="0" dirty="0">
                <a:latin typeface="Raleway-Regular"/>
              </a:rPr>
              <a:t>La Loi pour l’accès au logement et un urbanisme rénové (ALUR) du 24 mars 2014, la Loi égalité citoyenneté du 27 janvier 2017 visent ainsi à </a:t>
            </a:r>
            <a:r>
              <a:rPr lang="fr-FR" sz="1800" b="1" i="0" u="none" strike="noStrike" baseline="0" dirty="0">
                <a:latin typeface="Raleway-SemiBold"/>
              </a:rPr>
              <a:t>renforcer l’égalité de traitement via une plus grande transparence et une objectivation des mécanismes d’attribution et par une clarification du concept de mixité sociale.</a:t>
            </a:r>
          </a:p>
          <a:p>
            <a:pPr algn="l"/>
            <a:endParaRPr lang="fr-FR" sz="1800" b="1" i="0" u="none" strike="noStrike" baseline="0" dirty="0">
              <a:solidFill>
                <a:srgbClr val="000000"/>
              </a:solidFill>
              <a:latin typeface="Raleway-SemiBold"/>
            </a:endParaRPr>
          </a:p>
          <a:p>
            <a:pPr algn="l"/>
            <a:r>
              <a:rPr lang="fr-FR" sz="1800" b="1" i="0" u="none" strike="noStrike" baseline="0" dirty="0">
                <a:solidFill>
                  <a:srgbClr val="000000"/>
                </a:solidFill>
                <a:latin typeface="Raleway-SemiBold"/>
              </a:rPr>
              <a:t>La prévention des risques de discriminations n’est donc pas une bonne volonté mais une obligation. Si elle s’exerce à titre individuel et relève avant tout d’une responsabilité collective, de l’engagement des institutions et des cadres et process qui sont instaurés pour accompagner les professionnels dans l’exercice de leur mission. </a:t>
            </a:r>
          </a:p>
          <a:p>
            <a:pPr algn="l"/>
            <a:r>
              <a:rPr lang="fr-FR" sz="1800" b="1" i="0" u="sng" strike="noStrike" baseline="0" dirty="0">
                <a:solidFill>
                  <a:srgbClr val="000000"/>
                </a:solidFill>
                <a:latin typeface="Raleway-SemiBold"/>
              </a:rPr>
              <a:t>Exemple : </a:t>
            </a:r>
            <a:endParaRPr lang="fr-FR" sz="1800" b="0" i="0" u="sng" strike="noStrike" baseline="0" dirty="0">
              <a:solidFill>
                <a:srgbClr val="000000"/>
              </a:solidFill>
              <a:latin typeface="Raleway-Regular"/>
            </a:endParaRPr>
          </a:p>
          <a:p>
            <a:pPr algn="l"/>
            <a:r>
              <a:rPr lang="fr-FR" sz="1800" b="0" i="0" u="none" strike="noStrike" baseline="0" dirty="0">
                <a:solidFill>
                  <a:srgbClr val="000000"/>
                </a:solidFill>
                <a:latin typeface="Raleway-Regular"/>
              </a:rPr>
              <a:t>Une charte de déontologie ou une charte éthique est le code de conduite des salariés dans le cadre de leur activité professionnelle. Il ne s’agit donc pas de définir des valeurs morales, mais les règles à respecter par tous dans l’entreprise. La dimension de la gestion des risques est présente dans les motivations affichées par les structures Hlm qui se lancent dans la démarche : risques de réputation, de responsabilité juridique, financiers…</a:t>
            </a:r>
          </a:p>
          <a:p>
            <a:pPr algn="l"/>
            <a:r>
              <a:rPr lang="fr-FR" sz="1800" b="0" i="0" u="none" strike="noStrike" baseline="0" dirty="0">
                <a:solidFill>
                  <a:srgbClr val="275B9C"/>
                </a:solidFill>
                <a:latin typeface="Raleway-Regular"/>
              </a:rPr>
              <a:t>Un tel code s’intègre aussi dans l’amélioration en continu des organismes Hlm</a:t>
            </a:r>
            <a:r>
              <a:rPr lang="fr-FR" sz="1800" b="0" i="0" u="none" strike="noStrike" baseline="0" dirty="0">
                <a:solidFill>
                  <a:srgbClr val="000000"/>
                </a:solidFill>
                <a:latin typeface="Raleway-Regular"/>
              </a:rPr>
              <a:t>.</a:t>
            </a:r>
            <a:endParaRPr lang="fr-FR" dirty="0"/>
          </a:p>
        </p:txBody>
      </p:sp>
      <p:sp>
        <p:nvSpPr>
          <p:cNvPr id="4" name="Espace réservé du numéro de diapositive 3"/>
          <p:cNvSpPr>
            <a:spLocks noGrp="1"/>
          </p:cNvSpPr>
          <p:nvPr>
            <p:ph type="sldNum" sz="quarter" idx="5"/>
          </p:nvPr>
        </p:nvSpPr>
        <p:spPr/>
        <p:txBody>
          <a:bodyPr/>
          <a:lstStyle/>
          <a:p>
            <a:fld id="{4BA22F10-97A8-4A10-BF7A-34D51D2D06DC}" type="slidenum">
              <a:rPr lang="fr-FR" smtClean="0"/>
              <a:t>24</a:t>
            </a:fld>
            <a:endParaRPr lang="fr-FR"/>
          </a:p>
        </p:txBody>
      </p:sp>
    </p:spTree>
    <p:extLst>
      <p:ext uri="{BB962C8B-B14F-4D97-AF65-F5344CB8AC3E}">
        <p14:creationId xmlns:p14="http://schemas.microsoft.com/office/powerpoint/2010/main" val="1245730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dirty="0"/>
          </a:p>
        </p:txBody>
      </p:sp>
      <p:sp>
        <p:nvSpPr>
          <p:cNvPr id="4" name="Espace réservé du numéro de diapositive 3"/>
          <p:cNvSpPr>
            <a:spLocks noGrp="1"/>
          </p:cNvSpPr>
          <p:nvPr>
            <p:ph type="sldNum" sz="quarter" idx="5"/>
          </p:nvPr>
        </p:nvSpPr>
        <p:spPr/>
        <p:txBody>
          <a:bodyPr/>
          <a:lstStyle/>
          <a:p>
            <a:fld id="{4BA22F10-97A8-4A10-BF7A-34D51D2D06DC}" type="slidenum">
              <a:rPr lang="fr-FR" smtClean="0"/>
              <a:t>25</a:t>
            </a:fld>
            <a:endParaRPr lang="fr-FR"/>
          </a:p>
        </p:txBody>
      </p:sp>
    </p:spTree>
    <p:extLst>
      <p:ext uri="{BB962C8B-B14F-4D97-AF65-F5344CB8AC3E}">
        <p14:creationId xmlns:p14="http://schemas.microsoft.com/office/powerpoint/2010/main" val="3580412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A22F10-97A8-4A10-BF7A-34D51D2D06DC}" type="slidenum">
              <a:rPr lang="fr-FR" smtClean="0"/>
              <a:t>26</a:t>
            </a:fld>
            <a:endParaRPr lang="fr-FR"/>
          </a:p>
        </p:txBody>
      </p:sp>
    </p:spTree>
    <p:extLst>
      <p:ext uri="{BB962C8B-B14F-4D97-AF65-F5344CB8AC3E}">
        <p14:creationId xmlns:p14="http://schemas.microsoft.com/office/powerpoint/2010/main" val="2707828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lgn="l">
              <a:buFont typeface="Arial" panose="020B0604020202020204" pitchFamily="34" charset="0"/>
              <a:buChar char="•"/>
            </a:pPr>
            <a:r>
              <a:rPr lang="fr-FR" sz="1800" b="0" i="0" u="none" strike="noStrike" baseline="0" dirty="0">
                <a:latin typeface="Raleway-Regular"/>
              </a:rPr>
              <a:t>Cette séquence vous permet d’aborder de manière plus précise le cadre réglementaire de l’accès au logement social et celui relatif à la non-discrimination. Il rappelle le cadre spécifique de la loi LAMY et de la particulière vulnérabilité des habitants résidant en quartiers prioritaires. </a:t>
            </a:r>
          </a:p>
          <a:p>
            <a:pPr marL="285750" indent="-285750" algn="l">
              <a:buFont typeface="Arial" panose="020B0604020202020204" pitchFamily="34" charset="0"/>
              <a:buChar char="•"/>
            </a:pPr>
            <a:r>
              <a:rPr lang="fr-FR" sz="1800" b="0" i="0" u="none" strike="noStrike" baseline="0" dirty="0">
                <a:latin typeface="Raleway-Regular"/>
              </a:rPr>
              <a:t>Les objectifs de mixité notamment au sein des quartiers concernés par le renouvellement urbain impliquent des contextes d’exercices professionnels exigeants et complexes. </a:t>
            </a:r>
          </a:p>
          <a:p>
            <a:pPr marL="285750" indent="-285750" algn="l">
              <a:buFont typeface="Arial" panose="020B0604020202020204" pitchFamily="34" charset="0"/>
              <a:buChar char="•"/>
            </a:pPr>
            <a:r>
              <a:rPr lang="fr-FR" sz="1800" b="0" i="0" u="none" strike="noStrike" baseline="0" dirty="0">
                <a:latin typeface="Raleway-Regular"/>
              </a:rPr>
              <a:t>Cet exercice reprend des situations concrètes vécues nécessitant un positionnement du professionnel au regard des cadres précisés en amont. Il s’agit de les amener à repérer les éléments juridiques adéquats, de repérer les articles de loi concernés afin de se positionner, d’argumenter.</a:t>
            </a:r>
          </a:p>
          <a:p>
            <a:pPr marL="285750" indent="-285750" algn="l">
              <a:buFont typeface="Arial" panose="020B0604020202020204" pitchFamily="34" charset="0"/>
              <a:buChar char="•"/>
            </a:pPr>
            <a:r>
              <a:rPr lang="fr-FR" sz="1800" b="0" i="0" u="none" strike="noStrike" baseline="0" dirty="0">
                <a:latin typeface="Raleway-Regular"/>
              </a:rPr>
              <a:t>Elle vise à préparer les acteurs à disposer d’éléments de langage pour se mobiliser, dénoncer, contre argumenter lors de situations comportant un risque discriminatoire mais également afin d’être « ressource » sur toutes nouvelles démarches.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10"/>
          </p:nvPr>
        </p:nvSpPr>
        <p:spPr/>
        <p:txBody>
          <a:bodyPr/>
          <a:lstStyle/>
          <a:p>
            <a:fld id="{4BA22F10-97A8-4A10-BF7A-34D51D2D06DC}" type="slidenum">
              <a:rPr lang="fr-FR" smtClean="0"/>
              <a:t>27</a:t>
            </a:fld>
            <a:endParaRPr lang="fr-FR" dirty="0"/>
          </a:p>
        </p:txBody>
      </p:sp>
    </p:spTree>
    <p:extLst>
      <p:ext uri="{BB962C8B-B14F-4D97-AF65-F5344CB8AC3E}">
        <p14:creationId xmlns:p14="http://schemas.microsoft.com/office/powerpoint/2010/main" val="1673979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0" i="0" u="none" strike="noStrike" baseline="0" dirty="0">
                <a:latin typeface="Raleway-Regular"/>
              </a:rPr>
              <a:t>S’agissant des pratiques professionnelles qui peuvent être évoquées, il est important de parler de risque de discrimination et non de situation de discrimination. Seul le cadre judicaire peut acter le caractère illégal de la situation. Les pratiques souvent inconscientes doivent nous amener en tant que « réfèrent » à être prudent pour ne pas stigmatiser le/les professionnel(s).</a:t>
            </a:r>
            <a:endParaRPr lang="fr-FR" dirty="0"/>
          </a:p>
        </p:txBody>
      </p:sp>
      <p:sp>
        <p:nvSpPr>
          <p:cNvPr id="4" name="Espace réservé du numéro de diapositive 3"/>
          <p:cNvSpPr>
            <a:spLocks noGrp="1"/>
          </p:cNvSpPr>
          <p:nvPr>
            <p:ph type="sldNum" sz="quarter" idx="5"/>
          </p:nvPr>
        </p:nvSpPr>
        <p:spPr/>
        <p:txBody>
          <a:bodyPr/>
          <a:lstStyle/>
          <a:p>
            <a:fld id="{4BA22F10-97A8-4A10-BF7A-34D51D2D06DC}" type="slidenum">
              <a:rPr lang="fr-FR" smtClean="0"/>
              <a:t>28</a:t>
            </a:fld>
            <a:endParaRPr lang="fr-FR"/>
          </a:p>
        </p:txBody>
      </p:sp>
    </p:spTree>
    <p:extLst>
      <p:ext uri="{BB962C8B-B14F-4D97-AF65-F5344CB8AC3E}">
        <p14:creationId xmlns:p14="http://schemas.microsoft.com/office/powerpoint/2010/main" val="7281263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10"/>
          </p:nvPr>
        </p:nvSpPr>
        <p:spPr/>
        <p:txBody>
          <a:bodyPr/>
          <a:lstStyle/>
          <a:p>
            <a:fld id="{4BA22F10-97A8-4A10-BF7A-34D51D2D06DC}" type="slidenum">
              <a:rPr lang="fr-FR" smtClean="0"/>
              <a:t>29</a:t>
            </a:fld>
            <a:endParaRPr lang="fr-FR" dirty="0"/>
          </a:p>
        </p:txBody>
      </p:sp>
    </p:spTree>
    <p:extLst>
      <p:ext uri="{BB962C8B-B14F-4D97-AF65-F5344CB8AC3E}">
        <p14:creationId xmlns:p14="http://schemas.microsoft.com/office/powerpoint/2010/main" val="278111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200" b="0" i="0" u="none" strike="noStrike" baseline="0" dirty="0">
                <a:latin typeface="Raleway-Regular"/>
              </a:rPr>
              <a:t>Cette séquence vous permet dans un premier temps d’accueillir les participants, de vous présenter et de leur présenter le cadrage de la formation, ainsi que les objectifs généraux et pédagogiques. Il est important d’expliciter les éléments de contexte, les objectifs, le déroulé et les règles de fonctionnement.</a:t>
            </a:r>
          </a:p>
          <a:p>
            <a:pPr algn="l"/>
            <a:endParaRPr lang="fr-FR" sz="1200" b="0" i="0" u="none" strike="noStrike" baseline="0" dirty="0">
              <a:latin typeface="Raleway-Regular"/>
            </a:endParaRPr>
          </a:p>
          <a:p>
            <a:pPr marL="342900" indent="-342900" algn="l">
              <a:buFont typeface="+mj-lt"/>
              <a:buAutoNum type="arabicPeriod"/>
            </a:pPr>
            <a:r>
              <a:rPr lang="fr-FR" sz="1200" b="0" i="0" u="none" strike="noStrike" baseline="0" dirty="0">
                <a:solidFill>
                  <a:srgbClr val="000000"/>
                </a:solidFill>
                <a:latin typeface="Raleway-Regular"/>
              </a:rPr>
              <a:t>La première partie de la séquence consiste à présenter les éléments de contexte et objectifs évoqués plus haut. </a:t>
            </a:r>
            <a:r>
              <a:rPr lang="fr-FR" sz="1200" b="1" i="0" u="none" strike="noStrike" baseline="0" dirty="0">
                <a:solidFill>
                  <a:srgbClr val="153D8A"/>
                </a:solidFill>
                <a:latin typeface="Raleway-Bold"/>
              </a:rPr>
              <a:t>Durée </a:t>
            </a:r>
            <a:r>
              <a:rPr lang="fr-FR" sz="1200" b="0" i="0" u="none" strike="noStrike" baseline="0" dirty="0">
                <a:solidFill>
                  <a:srgbClr val="153D8A"/>
                </a:solidFill>
                <a:latin typeface="Raleway-Regular"/>
              </a:rPr>
              <a:t>3 min</a:t>
            </a:r>
          </a:p>
          <a:p>
            <a:pPr marL="342900" indent="-342900" algn="l">
              <a:buFont typeface="+mj-lt"/>
              <a:buAutoNum type="arabicPeriod"/>
            </a:pPr>
            <a:r>
              <a:rPr lang="fr-FR" sz="1200" b="0" i="0" u="none" strike="noStrike" baseline="0" dirty="0">
                <a:solidFill>
                  <a:srgbClr val="000000"/>
                </a:solidFill>
                <a:latin typeface="Raleway-Regular"/>
              </a:rPr>
              <a:t>La deuxième partie de la séquence s’effectue par l’organisation d’un tour de table permettant aux participants de se présenter et de préciser leurs attentes vis-à-vis de la formation ainsi que leur souhait quant au déploiement possible du module. </a:t>
            </a:r>
            <a:r>
              <a:rPr lang="fr-FR" sz="1200" b="1" i="0" u="none" strike="noStrike" baseline="0" dirty="0">
                <a:solidFill>
                  <a:srgbClr val="153D8A"/>
                </a:solidFill>
                <a:latin typeface="Raleway-Bold"/>
              </a:rPr>
              <a:t>Durée </a:t>
            </a:r>
            <a:r>
              <a:rPr lang="fr-FR" sz="1200" b="0" i="0" u="none" strike="noStrike" baseline="0" dirty="0">
                <a:solidFill>
                  <a:srgbClr val="153D8A"/>
                </a:solidFill>
                <a:latin typeface="Raleway-Regular"/>
              </a:rPr>
              <a:t>7 min</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4BA22F10-97A8-4A10-BF7A-34D51D2D06DC}" type="slidenum">
              <a:rPr lang="fr-FR" smtClean="0"/>
              <a:t>3</a:t>
            </a:fld>
            <a:endParaRPr lang="fr-FR"/>
          </a:p>
        </p:txBody>
      </p:sp>
    </p:spTree>
    <p:extLst>
      <p:ext uri="{BB962C8B-B14F-4D97-AF65-F5344CB8AC3E}">
        <p14:creationId xmlns:p14="http://schemas.microsoft.com/office/powerpoint/2010/main" val="3508615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800" b="0" i="0" u="none" strike="noStrike" baseline="0" dirty="0">
                <a:latin typeface="Raleway-Regular"/>
              </a:rPr>
              <a:t>Soyez vigilant quant au positionnement des acteurs qui peuvent faire émerger un ensemble de préconisations pertinentes sans pour autant avoir la légitimité « institutionnelle » pour impulser de nouvelles pratiques face à des fonctionnements parfois fortement ancrés. Il est nécessaire de rappeler sur ce point que cette démarche est avant tout une démarche collective, que la responsabilité individuelle des agents est essentielle mais pour autant insuffisante. Un travail systémique à partir notamment d’un cadre sécurisé (charte éthique et déontologique par exemple), de groupes d’analyse de pratiques, l’appui sur la recherche action… constituent des pistes de réflexion.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10"/>
          </p:nvPr>
        </p:nvSpPr>
        <p:spPr/>
        <p:txBody>
          <a:bodyPr/>
          <a:lstStyle/>
          <a:p>
            <a:fld id="{4BA22F10-97A8-4A10-BF7A-34D51D2D06DC}" type="slidenum">
              <a:rPr lang="fr-FR" smtClean="0"/>
              <a:t>30</a:t>
            </a:fld>
            <a:endParaRPr lang="fr-FR" dirty="0"/>
          </a:p>
        </p:txBody>
      </p:sp>
    </p:spTree>
    <p:extLst>
      <p:ext uri="{BB962C8B-B14F-4D97-AF65-F5344CB8AC3E}">
        <p14:creationId xmlns:p14="http://schemas.microsoft.com/office/powerpoint/2010/main" val="363162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a:t>
            </a:r>
            <a:r>
              <a:rPr lang="en-US" dirty="0" err="1"/>
              <a:t>Cette</a:t>
            </a:r>
            <a:r>
              <a:rPr lang="en-US" dirty="0"/>
              <a:t> </a:t>
            </a:r>
            <a:r>
              <a:rPr lang="en-US" dirty="0" err="1"/>
              <a:t>séquence</a:t>
            </a:r>
            <a:r>
              <a:rPr lang="en-US" dirty="0"/>
              <a:t> </a:t>
            </a:r>
            <a:r>
              <a:rPr lang="en-US" dirty="0" err="1"/>
              <a:t>vient</a:t>
            </a:r>
            <a:r>
              <a:rPr lang="en-US" dirty="0"/>
              <a:t> </a:t>
            </a:r>
            <a:r>
              <a:rPr lang="en-US" dirty="0" err="1"/>
              <a:t>clôturer</a:t>
            </a:r>
            <a:r>
              <a:rPr lang="en-US" dirty="0"/>
              <a:t> la session et vise à prendre du </a:t>
            </a:r>
            <a:r>
              <a:rPr lang="en-US" dirty="0" err="1"/>
              <a:t>recul</a:t>
            </a:r>
            <a:r>
              <a:rPr lang="en-US" dirty="0"/>
              <a:t> par rapport aux </a:t>
            </a:r>
            <a:r>
              <a:rPr lang="en-US" dirty="0" err="1"/>
              <a:t>différents</a:t>
            </a:r>
            <a:r>
              <a:rPr lang="en-US" dirty="0"/>
              <a:t> aspects </a:t>
            </a:r>
            <a:r>
              <a:rPr lang="en-US" dirty="0" err="1"/>
              <a:t>abordés</a:t>
            </a:r>
            <a:r>
              <a:rPr lang="en-US" dirty="0"/>
              <a:t> </a:t>
            </a:r>
            <a:r>
              <a:rPr lang="en-US" dirty="0" err="1"/>
              <a:t>durant</a:t>
            </a:r>
            <a:r>
              <a:rPr lang="en-US" dirty="0"/>
              <a:t> la </a:t>
            </a:r>
            <a:r>
              <a:rPr lang="en-US" dirty="0" err="1"/>
              <a:t>sensibilisation</a:t>
            </a:r>
            <a:r>
              <a:rPr lang="en-US" dirty="0"/>
              <a:t>. </a:t>
            </a:r>
          </a:p>
          <a:p>
            <a:r>
              <a:rPr lang="en-US" dirty="0"/>
              <a:t>- La </a:t>
            </a:r>
            <a:r>
              <a:rPr lang="en-US" dirty="0" err="1"/>
              <a:t>séquence</a:t>
            </a:r>
            <a:r>
              <a:rPr lang="en-US" dirty="0"/>
              <a:t> vise </a:t>
            </a:r>
            <a:r>
              <a:rPr lang="en-US" dirty="0" err="1"/>
              <a:t>d’une</a:t>
            </a:r>
            <a:r>
              <a:rPr lang="en-US" dirty="0"/>
              <a:t> part à </a:t>
            </a:r>
            <a:r>
              <a:rPr lang="en-US" dirty="0" err="1"/>
              <a:t>remplir</a:t>
            </a:r>
            <a:r>
              <a:rPr lang="en-US" dirty="0"/>
              <a:t> un questionnaire </a:t>
            </a:r>
            <a:r>
              <a:rPr lang="en-US" dirty="0" err="1"/>
              <a:t>en</a:t>
            </a:r>
            <a:r>
              <a:rPr lang="en-US" dirty="0"/>
              <a:t> </a:t>
            </a:r>
            <a:r>
              <a:rPr lang="en-US" dirty="0" err="1"/>
              <a:t>ligne</a:t>
            </a:r>
            <a:r>
              <a:rPr lang="en-US" dirty="0"/>
              <a:t> </a:t>
            </a:r>
            <a:r>
              <a:rPr lang="en-US" dirty="0" err="1"/>
              <a:t>permettant</a:t>
            </a:r>
            <a:r>
              <a:rPr lang="en-US" dirty="0"/>
              <a:t> </a:t>
            </a:r>
            <a:r>
              <a:rPr lang="en-US" dirty="0" err="1"/>
              <a:t>d’avoir</a:t>
            </a:r>
            <a:r>
              <a:rPr lang="en-US" dirty="0"/>
              <a:t> un retour sur la pertinence des </a:t>
            </a:r>
            <a:r>
              <a:rPr lang="en-US" dirty="0" err="1"/>
              <a:t>séquences</a:t>
            </a:r>
            <a:r>
              <a:rPr lang="en-US" dirty="0"/>
              <a:t> et de son support </a:t>
            </a:r>
            <a:r>
              <a:rPr lang="en-US" dirty="0" err="1"/>
              <a:t>pédagogique</a:t>
            </a:r>
            <a:r>
              <a:rPr lang="en-US" dirty="0"/>
              <a:t>. Et </a:t>
            </a:r>
            <a:r>
              <a:rPr lang="en-US" dirty="0" err="1"/>
              <a:t>d’autre</a:t>
            </a:r>
            <a:r>
              <a:rPr lang="en-US" dirty="0"/>
              <a:t> part, de </a:t>
            </a:r>
            <a:r>
              <a:rPr lang="en-US" dirty="0" err="1"/>
              <a:t>laisser</a:t>
            </a:r>
            <a:r>
              <a:rPr lang="en-US" dirty="0"/>
              <a:t> la parole aux stagiaires quant aux points </a:t>
            </a:r>
            <a:r>
              <a:rPr lang="en-US" dirty="0" err="1"/>
              <a:t>essentiels</a:t>
            </a:r>
            <a:r>
              <a:rPr lang="en-US" dirty="0"/>
              <a:t> à </a:t>
            </a:r>
            <a:r>
              <a:rPr lang="en-US" dirty="0" err="1"/>
              <a:t>retenir</a:t>
            </a:r>
            <a:r>
              <a:rPr lang="en-US" dirty="0"/>
              <a:t> et </a:t>
            </a:r>
            <a:r>
              <a:rPr lang="en-US" dirty="0" err="1"/>
              <a:t>d’identifier</a:t>
            </a:r>
            <a:r>
              <a:rPr lang="en-US" dirty="0"/>
              <a:t> </a:t>
            </a:r>
            <a:r>
              <a:rPr lang="en-US" dirty="0" err="1"/>
              <a:t>ce</a:t>
            </a:r>
            <a:r>
              <a:rPr lang="en-US" dirty="0"/>
              <a:t> qui a </a:t>
            </a:r>
            <a:r>
              <a:rPr lang="en-US" dirty="0" err="1"/>
              <a:t>été</a:t>
            </a:r>
            <a:r>
              <a:rPr lang="en-US" dirty="0"/>
              <a:t> important de </a:t>
            </a:r>
            <a:r>
              <a:rPr lang="en-US" dirty="0" err="1"/>
              <a:t>leur</a:t>
            </a:r>
            <a:r>
              <a:rPr lang="en-US" dirty="0"/>
              <a:t> point de </a:t>
            </a:r>
            <a:r>
              <a:rPr lang="en-US" dirty="0" err="1"/>
              <a:t>vue</a:t>
            </a:r>
            <a:r>
              <a:rPr lang="en-US" dirty="0"/>
              <a:t>. </a:t>
            </a:r>
          </a:p>
          <a:p>
            <a:r>
              <a:rPr lang="en-US" dirty="0"/>
              <a:t>- La </a:t>
            </a:r>
            <a:r>
              <a:rPr lang="en-US" dirty="0" err="1"/>
              <a:t>séquence</a:t>
            </a:r>
            <a:r>
              <a:rPr lang="en-US" dirty="0"/>
              <a:t> doit </a:t>
            </a:r>
            <a:r>
              <a:rPr lang="en-US" dirty="0" err="1"/>
              <a:t>amener</a:t>
            </a:r>
            <a:r>
              <a:rPr lang="en-US" dirty="0"/>
              <a:t> chacun à se </a:t>
            </a:r>
            <a:r>
              <a:rPr lang="en-US" dirty="0" err="1"/>
              <a:t>projeter</a:t>
            </a:r>
            <a:r>
              <a:rPr lang="en-US" dirty="0"/>
              <a:t> dans son </a:t>
            </a:r>
            <a:r>
              <a:rPr lang="en-US" dirty="0" err="1"/>
              <a:t>environnement</a:t>
            </a:r>
            <a:r>
              <a:rPr lang="en-US" dirty="0"/>
              <a:t> </a:t>
            </a:r>
            <a:r>
              <a:rPr lang="en-US" dirty="0" err="1"/>
              <a:t>professionnel</a:t>
            </a:r>
            <a:r>
              <a:rPr lang="en-US" dirty="0"/>
              <a:t> </a:t>
            </a:r>
            <a:r>
              <a:rPr lang="en-US" dirty="0" err="1"/>
              <a:t>en</a:t>
            </a:r>
            <a:r>
              <a:rPr lang="en-US" dirty="0"/>
              <a:t> </a:t>
            </a:r>
            <a:r>
              <a:rPr lang="en-US" dirty="0" err="1"/>
              <a:t>faisant</a:t>
            </a:r>
            <a:r>
              <a:rPr lang="en-US" dirty="0"/>
              <a:t> le lien entre les </a:t>
            </a:r>
            <a:r>
              <a:rPr lang="en-US" dirty="0" err="1"/>
              <a:t>éléments</a:t>
            </a:r>
            <a:r>
              <a:rPr lang="en-US" dirty="0"/>
              <a:t> </a:t>
            </a:r>
            <a:r>
              <a:rPr lang="en-US" dirty="0" err="1"/>
              <a:t>théoriques</a:t>
            </a:r>
            <a:r>
              <a:rPr lang="en-US" dirty="0"/>
              <a:t> </a:t>
            </a:r>
            <a:r>
              <a:rPr lang="en-US" dirty="0" err="1"/>
              <a:t>abordés</a:t>
            </a:r>
            <a:r>
              <a:rPr lang="en-US" dirty="0"/>
              <a:t>, les situations </a:t>
            </a:r>
            <a:r>
              <a:rPr lang="en-US" dirty="0" err="1"/>
              <a:t>professionnelles</a:t>
            </a:r>
            <a:r>
              <a:rPr lang="en-US" dirty="0"/>
              <a:t> </a:t>
            </a:r>
            <a:r>
              <a:rPr lang="en-US" dirty="0" err="1"/>
              <a:t>traitées</a:t>
            </a:r>
            <a:r>
              <a:rPr lang="en-US" dirty="0"/>
              <a:t> et les </a:t>
            </a:r>
            <a:r>
              <a:rPr lang="en-US" dirty="0" err="1"/>
              <a:t>marges</a:t>
            </a:r>
            <a:r>
              <a:rPr lang="en-US" dirty="0"/>
              <a:t> de </a:t>
            </a:r>
            <a:r>
              <a:rPr lang="en-US" dirty="0" err="1"/>
              <a:t>manœuvre</a:t>
            </a:r>
            <a:r>
              <a:rPr lang="en-US" dirty="0"/>
              <a:t> </a:t>
            </a:r>
            <a:r>
              <a:rPr lang="en-US" dirty="0" err="1"/>
              <a:t>existantes</a:t>
            </a:r>
            <a:r>
              <a:rPr lang="en-US" dirty="0"/>
              <a:t>.</a:t>
            </a:r>
          </a:p>
          <a:p>
            <a:r>
              <a:rPr lang="en-US" dirty="0"/>
              <a:t>- Il </a:t>
            </a:r>
            <a:r>
              <a:rPr lang="en-US" dirty="0" err="1"/>
              <a:t>s’agit</a:t>
            </a:r>
            <a:r>
              <a:rPr lang="en-US" dirty="0"/>
              <a:t> </a:t>
            </a:r>
            <a:r>
              <a:rPr lang="en-US" dirty="0" err="1"/>
              <a:t>en</a:t>
            </a:r>
            <a:r>
              <a:rPr lang="en-US" dirty="0"/>
              <a:t> </a:t>
            </a:r>
            <a:r>
              <a:rPr lang="en-US" dirty="0" err="1"/>
              <a:t>outre</a:t>
            </a:r>
            <a:r>
              <a:rPr lang="en-US" dirty="0"/>
              <a:t> de </a:t>
            </a:r>
            <a:r>
              <a:rPr lang="en-US" dirty="0" err="1"/>
              <a:t>réfléchir</a:t>
            </a:r>
            <a:r>
              <a:rPr lang="en-US" dirty="0"/>
              <a:t> aux </a:t>
            </a:r>
            <a:r>
              <a:rPr lang="en-US" dirty="0" err="1"/>
              <a:t>éléments</a:t>
            </a:r>
            <a:r>
              <a:rPr lang="en-US" dirty="0"/>
              <a:t> </a:t>
            </a:r>
            <a:r>
              <a:rPr lang="en-US" dirty="0" err="1"/>
              <a:t>réinvestissables</a:t>
            </a:r>
            <a:r>
              <a:rPr lang="en-US" dirty="0"/>
              <a:t> sur </a:t>
            </a:r>
            <a:r>
              <a:rPr lang="en-US" dirty="0" err="1"/>
              <a:t>leur</a:t>
            </a:r>
            <a:r>
              <a:rPr lang="en-US" dirty="0"/>
              <a:t> poste de travail </a:t>
            </a:r>
            <a:r>
              <a:rPr lang="en-US" dirty="0" err="1"/>
              <a:t>permettant</a:t>
            </a:r>
            <a:r>
              <a:rPr lang="en-US" dirty="0"/>
              <a:t> aux stagiaires de se </a:t>
            </a:r>
            <a:r>
              <a:rPr lang="en-US" dirty="0" err="1"/>
              <a:t>projeter</a:t>
            </a:r>
            <a:r>
              <a:rPr lang="en-US" dirty="0"/>
              <a:t> </a:t>
            </a:r>
            <a:r>
              <a:rPr lang="en-US" dirty="0" err="1"/>
              <a:t>afin</a:t>
            </a:r>
            <a:r>
              <a:rPr lang="en-US" dirty="0"/>
              <a:t> de </a:t>
            </a:r>
            <a:r>
              <a:rPr lang="en-US" dirty="0" err="1"/>
              <a:t>capitaliser</a:t>
            </a:r>
            <a:r>
              <a:rPr lang="en-US" dirty="0"/>
              <a:t> les acquis et de </a:t>
            </a:r>
            <a:r>
              <a:rPr lang="en-US" dirty="0" err="1"/>
              <a:t>faciliter</a:t>
            </a:r>
            <a:r>
              <a:rPr lang="en-US" dirty="0"/>
              <a:t> </a:t>
            </a:r>
            <a:r>
              <a:rPr lang="en-US" dirty="0" err="1"/>
              <a:t>leur</a:t>
            </a:r>
            <a:r>
              <a:rPr lang="en-US" dirty="0"/>
              <a:t> appropriation.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0" i="0" u="none" strike="noStrike" baseline="0" dirty="0">
                <a:latin typeface="Raleway-Regular"/>
              </a:rPr>
              <a:t>Le premier temps vise à leur transmettre le QR code ci-dessus </a:t>
            </a:r>
            <a:r>
              <a:rPr lang="fr-FR" sz="1800" b="1" i="0" u="none" strike="noStrike" baseline="0" dirty="0">
                <a:latin typeface="Raleway-Bold"/>
              </a:rPr>
              <a:t>ou </a:t>
            </a:r>
            <a:r>
              <a:rPr lang="fr-FR" sz="1800" b="0" i="0" u="none" strike="noStrike" baseline="0" dirty="0">
                <a:latin typeface="Raleway-Regular"/>
              </a:rPr>
              <a:t>le lien afin d’évaluer le module de sensibilisation et son livret pédagogique. Ce temps est individuel et se remplit en ligne. Il vise avant tout à faciliter les retours d’usage et envisager pour les concepteurs des ajustements sur le fond et la forme.</a:t>
            </a:r>
          </a:p>
          <a:p>
            <a:pPr algn="l"/>
            <a:r>
              <a:rPr lang="fr-FR" sz="1800" b="1" i="0" u="none" strike="noStrike" baseline="0" dirty="0">
                <a:latin typeface="Raleway-Regular"/>
              </a:rPr>
              <a:t>Durée</a:t>
            </a:r>
            <a:r>
              <a:rPr lang="fr-FR" sz="1800" b="0" i="0" u="none" strike="noStrike" baseline="0" dirty="0">
                <a:latin typeface="Raleway-Regular"/>
              </a:rPr>
              <a:t> 5min</a:t>
            </a:r>
            <a:endParaRPr lang="fr-FR" dirty="0"/>
          </a:p>
        </p:txBody>
      </p:sp>
      <p:sp>
        <p:nvSpPr>
          <p:cNvPr id="4" name="Espace réservé du numéro de diapositive 3"/>
          <p:cNvSpPr>
            <a:spLocks noGrp="1"/>
          </p:cNvSpPr>
          <p:nvPr>
            <p:ph type="sldNum" sz="quarter" idx="5"/>
          </p:nvPr>
        </p:nvSpPr>
        <p:spPr/>
        <p:txBody>
          <a:bodyPr/>
          <a:lstStyle/>
          <a:p>
            <a:fld id="{4BA22F10-97A8-4A10-BF7A-34D51D2D06DC}" type="slidenum">
              <a:rPr lang="fr-FR" smtClean="0"/>
              <a:t>36</a:t>
            </a:fld>
            <a:endParaRPr lang="fr-FR"/>
          </a:p>
        </p:txBody>
      </p:sp>
    </p:spTree>
    <p:extLst>
      <p:ext uri="{BB962C8B-B14F-4D97-AF65-F5344CB8AC3E}">
        <p14:creationId xmlns:p14="http://schemas.microsoft.com/office/powerpoint/2010/main" val="1432345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0" i="0" u="none" strike="noStrike" baseline="0" dirty="0">
                <a:solidFill>
                  <a:srgbClr val="000000"/>
                </a:solidFill>
                <a:latin typeface="Raleway-Regular"/>
              </a:rPr>
              <a:t>Puis en plénière, vous laissez la parole aux stagiaires sur leur degré de satisfaction, ce qui leur a semblé particulièrement intéressant, ce qu’ils pensent réinvestir, réinterroger, mener… Mais également sur d’autres besoins émergents. </a:t>
            </a:r>
            <a:r>
              <a:rPr lang="fr-FR" sz="1800" b="1" i="0" u="none" strike="noStrike" baseline="0" dirty="0">
                <a:solidFill>
                  <a:srgbClr val="153D8A"/>
                </a:solidFill>
                <a:latin typeface="Raleway-Bold"/>
              </a:rPr>
              <a:t>Durée </a:t>
            </a:r>
            <a:r>
              <a:rPr lang="fr-FR" sz="1800" b="0" i="0" u="none" strike="noStrike" baseline="0" dirty="0">
                <a:solidFill>
                  <a:srgbClr val="153D8A"/>
                </a:solidFill>
                <a:latin typeface="Raleway-Regular"/>
              </a:rPr>
              <a:t>10 min</a:t>
            </a:r>
            <a:endParaRPr lang="fr-FR" dirty="0"/>
          </a:p>
        </p:txBody>
      </p:sp>
      <p:sp>
        <p:nvSpPr>
          <p:cNvPr id="4" name="Espace réservé du numéro de diapositive 3"/>
          <p:cNvSpPr>
            <a:spLocks noGrp="1"/>
          </p:cNvSpPr>
          <p:nvPr>
            <p:ph type="sldNum" sz="quarter" idx="5"/>
          </p:nvPr>
        </p:nvSpPr>
        <p:spPr/>
        <p:txBody>
          <a:bodyPr/>
          <a:lstStyle/>
          <a:p>
            <a:fld id="{4BA22F10-97A8-4A10-BF7A-34D51D2D06DC}" type="slidenum">
              <a:rPr lang="fr-FR" smtClean="0"/>
              <a:t>37</a:t>
            </a:fld>
            <a:endParaRPr lang="fr-FR"/>
          </a:p>
        </p:txBody>
      </p:sp>
    </p:spTree>
    <p:extLst>
      <p:ext uri="{BB962C8B-B14F-4D97-AF65-F5344CB8AC3E}">
        <p14:creationId xmlns:p14="http://schemas.microsoft.com/office/powerpoint/2010/main" val="2319138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hlinkClick r:id="rId3"/>
              </a:rPr>
              <a:t>Bibliographie-RECI-Discri-logement-sept-2021.pdf (reseau-reci.org)</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4BA22F10-97A8-4A10-BF7A-34D51D2D06DC}" type="slidenum">
              <a:rPr lang="fr-FR" smtClean="0"/>
              <a:t>38</a:t>
            </a:fld>
            <a:endParaRPr lang="fr-FR"/>
          </a:p>
        </p:txBody>
      </p:sp>
    </p:spTree>
    <p:extLst>
      <p:ext uri="{BB962C8B-B14F-4D97-AF65-F5344CB8AC3E}">
        <p14:creationId xmlns:p14="http://schemas.microsoft.com/office/powerpoint/2010/main" val="30769280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Contact : i.dequin@irev.fr</a:t>
            </a:r>
          </a:p>
          <a:p>
            <a:r>
              <a:rPr lang="fr-FR" dirty="0"/>
              <a:t>Responsable du pôle prévention des discriminations</a:t>
            </a:r>
          </a:p>
          <a:p>
            <a:r>
              <a:rPr lang="fr-FR" dirty="0"/>
              <a:t>IREV, hauts-de-France</a:t>
            </a:r>
          </a:p>
          <a:p>
            <a:r>
              <a:rPr lang="fr-FR" dirty="0"/>
              <a:t>06.77.64.63.95</a:t>
            </a:r>
          </a:p>
        </p:txBody>
      </p:sp>
      <p:sp>
        <p:nvSpPr>
          <p:cNvPr id="4" name="Espace réservé du numéro de diapositive 3"/>
          <p:cNvSpPr>
            <a:spLocks noGrp="1"/>
          </p:cNvSpPr>
          <p:nvPr>
            <p:ph type="sldNum" sz="quarter" idx="5"/>
          </p:nvPr>
        </p:nvSpPr>
        <p:spPr/>
        <p:txBody>
          <a:bodyPr/>
          <a:lstStyle/>
          <a:p>
            <a:fld id="{4BA22F10-97A8-4A10-BF7A-34D51D2D06DC}" type="slidenum">
              <a:rPr lang="fr-FR" smtClean="0"/>
              <a:t>39</a:t>
            </a:fld>
            <a:endParaRPr lang="fr-FR"/>
          </a:p>
        </p:txBody>
      </p:sp>
    </p:spTree>
    <p:extLst>
      <p:ext uri="{BB962C8B-B14F-4D97-AF65-F5344CB8AC3E}">
        <p14:creationId xmlns:p14="http://schemas.microsoft.com/office/powerpoint/2010/main" val="3085970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travail a été expérimenté et co-construit avec un groupe pilote composé de : </a:t>
            </a:r>
          </a:p>
          <a:p>
            <a:pPr marL="171450" indent="-171450">
              <a:buFontTx/>
              <a:buChar char="-"/>
            </a:pPr>
            <a:r>
              <a:rPr lang="fr-FR" dirty="0"/>
              <a:t>Collectivités</a:t>
            </a:r>
          </a:p>
          <a:p>
            <a:pPr marL="171450" indent="-171450">
              <a:buFontTx/>
              <a:buChar char="-"/>
            </a:pPr>
            <a:r>
              <a:rPr lang="fr-FR" dirty="0"/>
              <a:t>Bailleurs</a:t>
            </a:r>
          </a:p>
          <a:p>
            <a:pPr marL="171450" indent="-171450">
              <a:buFontTx/>
              <a:buChar char="-"/>
            </a:pPr>
            <a:r>
              <a:rPr lang="fr-FR" dirty="0"/>
              <a:t>Représentante de locataires</a:t>
            </a:r>
          </a:p>
          <a:p>
            <a:endParaRPr lang="fr-FR" dirty="0"/>
          </a:p>
        </p:txBody>
      </p:sp>
      <p:sp>
        <p:nvSpPr>
          <p:cNvPr id="4" name="Espace réservé du numéro de diapositive 3"/>
          <p:cNvSpPr>
            <a:spLocks noGrp="1"/>
          </p:cNvSpPr>
          <p:nvPr>
            <p:ph type="sldNum" sz="quarter" idx="5"/>
          </p:nvPr>
        </p:nvSpPr>
        <p:spPr/>
        <p:txBody>
          <a:bodyPr/>
          <a:lstStyle/>
          <a:p>
            <a:fld id="{4BA22F10-97A8-4A10-BF7A-34D51D2D06DC}" type="slidenum">
              <a:rPr lang="fr-FR" smtClean="0"/>
              <a:t>4</a:t>
            </a:fld>
            <a:endParaRPr lang="fr-FR"/>
          </a:p>
        </p:txBody>
      </p:sp>
    </p:spTree>
    <p:extLst>
      <p:ext uri="{BB962C8B-B14F-4D97-AF65-F5344CB8AC3E}">
        <p14:creationId xmlns:p14="http://schemas.microsoft.com/office/powerpoint/2010/main" val="2888292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A22F10-97A8-4A10-BF7A-34D51D2D06DC}" type="slidenum">
              <a:rPr lang="fr-FR" smtClean="0"/>
              <a:t>5</a:t>
            </a:fld>
            <a:endParaRPr lang="fr-FR"/>
          </a:p>
        </p:txBody>
      </p:sp>
    </p:spTree>
    <p:extLst>
      <p:ext uri="{BB962C8B-B14F-4D97-AF65-F5344CB8AC3E}">
        <p14:creationId xmlns:p14="http://schemas.microsoft.com/office/powerpoint/2010/main" val="199138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A22F10-97A8-4A10-BF7A-34D51D2D06DC}" type="slidenum">
              <a:rPr lang="fr-FR" smtClean="0"/>
              <a:t>6</a:t>
            </a:fld>
            <a:endParaRPr lang="fr-FR"/>
          </a:p>
        </p:txBody>
      </p:sp>
    </p:spTree>
    <p:extLst>
      <p:ext uri="{BB962C8B-B14F-4D97-AF65-F5344CB8AC3E}">
        <p14:creationId xmlns:p14="http://schemas.microsoft.com/office/powerpoint/2010/main" val="2653968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A22F10-97A8-4A10-BF7A-34D51D2D06DC}" type="slidenum">
              <a:rPr lang="fr-FR" smtClean="0"/>
              <a:t>7</a:t>
            </a:fld>
            <a:endParaRPr lang="fr-FR"/>
          </a:p>
        </p:txBody>
      </p:sp>
    </p:spTree>
    <p:extLst>
      <p:ext uri="{BB962C8B-B14F-4D97-AF65-F5344CB8AC3E}">
        <p14:creationId xmlns:p14="http://schemas.microsoft.com/office/powerpoint/2010/main" val="3771763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A22F10-97A8-4A10-BF7A-34D51D2D06DC}" type="slidenum">
              <a:rPr lang="fr-FR" smtClean="0"/>
              <a:t>8</a:t>
            </a:fld>
            <a:endParaRPr lang="fr-FR"/>
          </a:p>
        </p:txBody>
      </p:sp>
    </p:spTree>
    <p:extLst>
      <p:ext uri="{BB962C8B-B14F-4D97-AF65-F5344CB8AC3E}">
        <p14:creationId xmlns:p14="http://schemas.microsoft.com/office/powerpoint/2010/main" val="3596082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1" i="0" u="none" strike="noStrike" baseline="0" dirty="0">
                <a:solidFill>
                  <a:srgbClr val="96C21F"/>
                </a:solidFill>
                <a:latin typeface="Raleway-Bold"/>
              </a:rPr>
              <a:t>A noter : </a:t>
            </a:r>
            <a:r>
              <a:rPr lang="fr-FR" sz="1800" b="0" i="1" u="none" strike="noStrike" baseline="0" dirty="0">
                <a:solidFill>
                  <a:srgbClr val="000000"/>
                </a:solidFill>
                <a:latin typeface="Raleway-Italic"/>
              </a:rPr>
              <a:t>Il est possible d’avoir recours aux post-it pour classer par couleur les structures/les attentes/les projections sur une feuille de paperboard.</a:t>
            </a:r>
            <a:endParaRPr lang="fr-FR" dirty="0"/>
          </a:p>
        </p:txBody>
      </p:sp>
      <p:sp>
        <p:nvSpPr>
          <p:cNvPr id="4" name="Espace réservé du numéro de diapositive 3"/>
          <p:cNvSpPr>
            <a:spLocks noGrp="1"/>
          </p:cNvSpPr>
          <p:nvPr>
            <p:ph type="sldNum" sz="quarter" idx="5"/>
          </p:nvPr>
        </p:nvSpPr>
        <p:spPr/>
        <p:txBody>
          <a:bodyPr/>
          <a:lstStyle/>
          <a:p>
            <a:fld id="{4BA22F10-97A8-4A10-BF7A-34D51D2D06DC}" type="slidenum">
              <a:rPr lang="fr-FR" smtClean="0"/>
              <a:t>9</a:t>
            </a:fld>
            <a:endParaRPr lang="fr-FR"/>
          </a:p>
        </p:txBody>
      </p:sp>
    </p:spTree>
    <p:extLst>
      <p:ext uri="{BB962C8B-B14F-4D97-AF65-F5344CB8AC3E}">
        <p14:creationId xmlns:p14="http://schemas.microsoft.com/office/powerpoint/2010/main" val="1771245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74843D07-F670-4B99-B470-4A37C1838B22}" type="datetime1">
              <a:rPr lang="fr-FR" smtClean="0"/>
              <a:t>07/12/2023</a:t>
            </a:fld>
            <a:endParaRPr lang="fr-FR"/>
          </a:p>
        </p:txBody>
      </p:sp>
      <p:sp>
        <p:nvSpPr>
          <p:cNvPr id="5" name="Espace réservé du pied de page 4"/>
          <p:cNvSpPr>
            <a:spLocks noGrp="1"/>
          </p:cNvSpPr>
          <p:nvPr>
            <p:ph type="ftr" sz="quarter" idx="11"/>
          </p:nvPr>
        </p:nvSpPr>
        <p:spPr/>
        <p:txBody>
          <a:bodyPr/>
          <a:lstStyle/>
          <a:p>
            <a:r>
              <a:rPr lang="fr-FR"/>
              <a:t>Version 1-Mai 2023</a:t>
            </a:r>
          </a:p>
        </p:txBody>
      </p:sp>
      <p:sp>
        <p:nvSpPr>
          <p:cNvPr id="6" name="Espace réservé du numéro de diapositive 5"/>
          <p:cNvSpPr>
            <a:spLocks noGrp="1"/>
          </p:cNvSpPr>
          <p:nvPr>
            <p:ph type="sldNum" sz="quarter" idx="12"/>
          </p:nvPr>
        </p:nvSpPr>
        <p:spPr/>
        <p:txBody>
          <a:bodyPr/>
          <a:lstStyle/>
          <a:p>
            <a:fld id="{5EF66FD0-7294-46D2-8497-6820DE7704DC}" type="slidenum">
              <a:rPr lang="fr-FR" smtClean="0"/>
              <a:t>‹N°›</a:t>
            </a:fld>
            <a:endParaRPr lang="fr-FR"/>
          </a:p>
        </p:txBody>
      </p:sp>
    </p:spTree>
    <p:extLst>
      <p:ext uri="{BB962C8B-B14F-4D97-AF65-F5344CB8AC3E}">
        <p14:creationId xmlns:p14="http://schemas.microsoft.com/office/powerpoint/2010/main" val="3711717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BB087CA-0CB7-4F14-88F4-F8ADE1B76BE6}" type="datetime1">
              <a:rPr lang="fr-FR" smtClean="0"/>
              <a:t>07/12/2023</a:t>
            </a:fld>
            <a:endParaRPr lang="fr-FR"/>
          </a:p>
        </p:txBody>
      </p:sp>
      <p:sp>
        <p:nvSpPr>
          <p:cNvPr id="5" name="Espace réservé du pied de page 4"/>
          <p:cNvSpPr>
            <a:spLocks noGrp="1"/>
          </p:cNvSpPr>
          <p:nvPr>
            <p:ph type="ftr" sz="quarter" idx="11"/>
          </p:nvPr>
        </p:nvSpPr>
        <p:spPr/>
        <p:txBody>
          <a:bodyPr/>
          <a:lstStyle/>
          <a:p>
            <a:r>
              <a:rPr lang="fr-FR"/>
              <a:t>Version 1-Mai 2023</a:t>
            </a:r>
          </a:p>
        </p:txBody>
      </p:sp>
      <p:sp>
        <p:nvSpPr>
          <p:cNvPr id="6" name="Espace réservé du numéro de diapositive 5"/>
          <p:cNvSpPr>
            <a:spLocks noGrp="1"/>
          </p:cNvSpPr>
          <p:nvPr>
            <p:ph type="sldNum" sz="quarter" idx="12"/>
          </p:nvPr>
        </p:nvSpPr>
        <p:spPr/>
        <p:txBody>
          <a:bodyPr/>
          <a:lstStyle/>
          <a:p>
            <a:fld id="{5EF66FD0-7294-46D2-8497-6820DE7704DC}" type="slidenum">
              <a:rPr lang="fr-FR" smtClean="0"/>
              <a:t>‹N°›</a:t>
            </a:fld>
            <a:endParaRPr lang="fr-FR"/>
          </a:p>
        </p:txBody>
      </p:sp>
    </p:spTree>
    <p:extLst>
      <p:ext uri="{BB962C8B-B14F-4D97-AF65-F5344CB8AC3E}">
        <p14:creationId xmlns:p14="http://schemas.microsoft.com/office/powerpoint/2010/main" val="2717899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1636D4B-E63B-4B19-B216-3B7FA50735AA}" type="datetime1">
              <a:rPr lang="fr-FR" smtClean="0"/>
              <a:t>07/12/2023</a:t>
            </a:fld>
            <a:endParaRPr lang="fr-FR"/>
          </a:p>
        </p:txBody>
      </p:sp>
      <p:sp>
        <p:nvSpPr>
          <p:cNvPr id="5" name="Espace réservé du pied de page 4"/>
          <p:cNvSpPr>
            <a:spLocks noGrp="1"/>
          </p:cNvSpPr>
          <p:nvPr>
            <p:ph type="ftr" sz="quarter" idx="11"/>
          </p:nvPr>
        </p:nvSpPr>
        <p:spPr/>
        <p:txBody>
          <a:bodyPr/>
          <a:lstStyle/>
          <a:p>
            <a:r>
              <a:rPr lang="fr-FR"/>
              <a:t>Version 1-Mai 2023</a:t>
            </a:r>
          </a:p>
        </p:txBody>
      </p:sp>
      <p:sp>
        <p:nvSpPr>
          <p:cNvPr id="6" name="Espace réservé du numéro de diapositive 5"/>
          <p:cNvSpPr>
            <a:spLocks noGrp="1"/>
          </p:cNvSpPr>
          <p:nvPr>
            <p:ph type="sldNum" sz="quarter" idx="12"/>
          </p:nvPr>
        </p:nvSpPr>
        <p:spPr/>
        <p:txBody>
          <a:bodyPr/>
          <a:lstStyle/>
          <a:p>
            <a:fld id="{5EF66FD0-7294-46D2-8497-6820DE7704DC}" type="slidenum">
              <a:rPr lang="fr-FR" smtClean="0"/>
              <a:t>‹N°›</a:t>
            </a:fld>
            <a:endParaRPr lang="fr-FR"/>
          </a:p>
        </p:txBody>
      </p:sp>
    </p:spTree>
    <p:extLst>
      <p:ext uri="{BB962C8B-B14F-4D97-AF65-F5344CB8AC3E}">
        <p14:creationId xmlns:p14="http://schemas.microsoft.com/office/powerpoint/2010/main" val="1666300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107409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028154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87603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633913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9759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565508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892284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138260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59E957F-E737-48FA-B1F3-CB6D53D2D3E0}" type="datetime1">
              <a:rPr lang="fr-FR" smtClean="0"/>
              <a:t>07/12/2023</a:t>
            </a:fld>
            <a:endParaRPr lang="fr-FR"/>
          </a:p>
        </p:txBody>
      </p:sp>
      <p:sp>
        <p:nvSpPr>
          <p:cNvPr id="5" name="Espace réservé du pied de page 4"/>
          <p:cNvSpPr>
            <a:spLocks noGrp="1"/>
          </p:cNvSpPr>
          <p:nvPr>
            <p:ph type="ftr" sz="quarter" idx="11"/>
          </p:nvPr>
        </p:nvSpPr>
        <p:spPr/>
        <p:txBody>
          <a:bodyPr/>
          <a:lstStyle/>
          <a:p>
            <a:r>
              <a:rPr lang="fr-FR"/>
              <a:t>Version 1-Mai 2023</a:t>
            </a:r>
          </a:p>
        </p:txBody>
      </p:sp>
      <p:sp>
        <p:nvSpPr>
          <p:cNvPr id="6" name="Espace réservé du numéro de diapositive 5"/>
          <p:cNvSpPr>
            <a:spLocks noGrp="1"/>
          </p:cNvSpPr>
          <p:nvPr>
            <p:ph type="sldNum" sz="quarter" idx="12"/>
          </p:nvPr>
        </p:nvSpPr>
        <p:spPr/>
        <p:txBody>
          <a:bodyPr/>
          <a:lstStyle/>
          <a:p>
            <a:fld id="{5EF66FD0-7294-46D2-8497-6820DE7704DC}" type="slidenum">
              <a:rPr lang="fr-FR" smtClean="0"/>
              <a:t>‹N°›</a:t>
            </a:fld>
            <a:endParaRPr lang="fr-FR"/>
          </a:p>
        </p:txBody>
      </p:sp>
    </p:spTree>
    <p:extLst>
      <p:ext uri="{BB962C8B-B14F-4D97-AF65-F5344CB8AC3E}">
        <p14:creationId xmlns:p14="http://schemas.microsoft.com/office/powerpoint/2010/main" val="1300790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232044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524328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25591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729345A4-2355-41A8-8CB8-1407B2947E79}" type="datetime1">
              <a:rPr lang="fr-FR" smtClean="0"/>
              <a:t>07/12/2023</a:t>
            </a:fld>
            <a:endParaRPr lang="fr-FR"/>
          </a:p>
        </p:txBody>
      </p:sp>
      <p:sp>
        <p:nvSpPr>
          <p:cNvPr id="5" name="Espace réservé du pied de page 4"/>
          <p:cNvSpPr>
            <a:spLocks noGrp="1"/>
          </p:cNvSpPr>
          <p:nvPr>
            <p:ph type="ftr" sz="quarter" idx="11"/>
          </p:nvPr>
        </p:nvSpPr>
        <p:spPr/>
        <p:txBody>
          <a:bodyPr/>
          <a:lstStyle/>
          <a:p>
            <a:r>
              <a:rPr lang="fr-FR"/>
              <a:t>Version 1-Mai 2023</a:t>
            </a:r>
          </a:p>
        </p:txBody>
      </p:sp>
      <p:sp>
        <p:nvSpPr>
          <p:cNvPr id="6" name="Espace réservé du numéro de diapositive 5"/>
          <p:cNvSpPr>
            <a:spLocks noGrp="1"/>
          </p:cNvSpPr>
          <p:nvPr>
            <p:ph type="sldNum" sz="quarter" idx="12"/>
          </p:nvPr>
        </p:nvSpPr>
        <p:spPr/>
        <p:txBody>
          <a:bodyPr/>
          <a:lstStyle/>
          <a:p>
            <a:fld id="{5EF66FD0-7294-46D2-8497-6820DE7704DC}" type="slidenum">
              <a:rPr lang="fr-FR" smtClean="0"/>
              <a:t>‹N°›</a:t>
            </a:fld>
            <a:endParaRPr lang="fr-FR"/>
          </a:p>
        </p:txBody>
      </p:sp>
    </p:spTree>
    <p:extLst>
      <p:ext uri="{BB962C8B-B14F-4D97-AF65-F5344CB8AC3E}">
        <p14:creationId xmlns:p14="http://schemas.microsoft.com/office/powerpoint/2010/main" val="3611186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C4F129A-CB3A-46AC-B84B-43C89E479F9D}" type="datetime1">
              <a:rPr lang="fr-FR" smtClean="0"/>
              <a:t>07/12/2023</a:t>
            </a:fld>
            <a:endParaRPr lang="fr-FR"/>
          </a:p>
        </p:txBody>
      </p:sp>
      <p:sp>
        <p:nvSpPr>
          <p:cNvPr id="6" name="Espace réservé du pied de page 5"/>
          <p:cNvSpPr>
            <a:spLocks noGrp="1"/>
          </p:cNvSpPr>
          <p:nvPr>
            <p:ph type="ftr" sz="quarter" idx="11"/>
          </p:nvPr>
        </p:nvSpPr>
        <p:spPr/>
        <p:txBody>
          <a:bodyPr/>
          <a:lstStyle/>
          <a:p>
            <a:r>
              <a:rPr lang="fr-FR"/>
              <a:t>Version 1-Mai 2023</a:t>
            </a:r>
          </a:p>
        </p:txBody>
      </p:sp>
      <p:sp>
        <p:nvSpPr>
          <p:cNvPr id="7" name="Espace réservé du numéro de diapositive 6"/>
          <p:cNvSpPr>
            <a:spLocks noGrp="1"/>
          </p:cNvSpPr>
          <p:nvPr>
            <p:ph type="sldNum" sz="quarter" idx="12"/>
          </p:nvPr>
        </p:nvSpPr>
        <p:spPr/>
        <p:txBody>
          <a:bodyPr/>
          <a:lstStyle/>
          <a:p>
            <a:fld id="{5EF66FD0-7294-46D2-8497-6820DE7704DC}" type="slidenum">
              <a:rPr lang="fr-FR" smtClean="0"/>
              <a:t>‹N°›</a:t>
            </a:fld>
            <a:endParaRPr lang="fr-FR"/>
          </a:p>
        </p:txBody>
      </p:sp>
    </p:spTree>
    <p:extLst>
      <p:ext uri="{BB962C8B-B14F-4D97-AF65-F5344CB8AC3E}">
        <p14:creationId xmlns:p14="http://schemas.microsoft.com/office/powerpoint/2010/main" val="1775847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301306C-7FD6-43D6-A8B2-35787222E91C}" type="datetime1">
              <a:rPr lang="fr-FR" smtClean="0"/>
              <a:t>07/12/2023</a:t>
            </a:fld>
            <a:endParaRPr lang="fr-FR"/>
          </a:p>
        </p:txBody>
      </p:sp>
      <p:sp>
        <p:nvSpPr>
          <p:cNvPr id="8" name="Espace réservé du pied de page 7"/>
          <p:cNvSpPr>
            <a:spLocks noGrp="1"/>
          </p:cNvSpPr>
          <p:nvPr>
            <p:ph type="ftr" sz="quarter" idx="11"/>
          </p:nvPr>
        </p:nvSpPr>
        <p:spPr/>
        <p:txBody>
          <a:bodyPr/>
          <a:lstStyle/>
          <a:p>
            <a:r>
              <a:rPr lang="fr-FR"/>
              <a:t>Version 1-Mai 2023</a:t>
            </a:r>
          </a:p>
        </p:txBody>
      </p:sp>
      <p:sp>
        <p:nvSpPr>
          <p:cNvPr id="9" name="Espace réservé du numéro de diapositive 8"/>
          <p:cNvSpPr>
            <a:spLocks noGrp="1"/>
          </p:cNvSpPr>
          <p:nvPr>
            <p:ph type="sldNum" sz="quarter" idx="12"/>
          </p:nvPr>
        </p:nvSpPr>
        <p:spPr/>
        <p:txBody>
          <a:bodyPr/>
          <a:lstStyle/>
          <a:p>
            <a:fld id="{5EF66FD0-7294-46D2-8497-6820DE7704DC}" type="slidenum">
              <a:rPr lang="fr-FR" smtClean="0"/>
              <a:t>‹N°›</a:t>
            </a:fld>
            <a:endParaRPr lang="fr-FR"/>
          </a:p>
        </p:txBody>
      </p:sp>
    </p:spTree>
    <p:extLst>
      <p:ext uri="{BB962C8B-B14F-4D97-AF65-F5344CB8AC3E}">
        <p14:creationId xmlns:p14="http://schemas.microsoft.com/office/powerpoint/2010/main" val="3113686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BB0D383-DEC2-40A4-BE2F-E69F4BDA2E5A}" type="datetime1">
              <a:rPr lang="fr-FR" smtClean="0"/>
              <a:t>07/12/2023</a:t>
            </a:fld>
            <a:endParaRPr lang="fr-FR"/>
          </a:p>
        </p:txBody>
      </p:sp>
      <p:sp>
        <p:nvSpPr>
          <p:cNvPr id="4" name="Espace réservé du pied de page 3"/>
          <p:cNvSpPr>
            <a:spLocks noGrp="1"/>
          </p:cNvSpPr>
          <p:nvPr>
            <p:ph type="ftr" sz="quarter" idx="11"/>
          </p:nvPr>
        </p:nvSpPr>
        <p:spPr/>
        <p:txBody>
          <a:bodyPr/>
          <a:lstStyle/>
          <a:p>
            <a:r>
              <a:rPr lang="fr-FR"/>
              <a:t>Version 1-Mai 2023</a:t>
            </a:r>
          </a:p>
        </p:txBody>
      </p:sp>
      <p:sp>
        <p:nvSpPr>
          <p:cNvPr id="5" name="Espace réservé du numéro de diapositive 4"/>
          <p:cNvSpPr>
            <a:spLocks noGrp="1"/>
          </p:cNvSpPr>
          <p:nvPr>
            <p:ph type="sldNum" sz="quarter" idx="12"/>
          </p:nvPr>
        </p:nvSpPr>
        <p:spPr/>
        <p:txBody>
          <a:bodyPr/>
          <a:lstStyle/>
          <a:p>
            <a:fld id="{5EF66FD0-7294-46D2-8497-6820DE7704DC}" type="slidenum">
              <a:rPr lang="fr-FR" smtClean="0"/>
              <a:t>‹N°›</a:t>
            </a:fld>
            <a:endParaRPr lang="fr-FR"/>
          </a:p>
        </p:txBody>
      </p:sp>
    </p:spTree>
    <p:extLst>
      <p:ext uri="{BB962C8B-B14F-4D97-AF65-F5344CB8AC3E}">
        <p14:creationId xmlns:p14="http://schemas.microsoft.com/office/powerpoint/2010/main" val="285746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44CBA59-47E2-4714-A562-D7786E96B6D8}" type="datetime1">
              <a:rPr lang="fr-FR" smtClean="0"/>
              <a:t>07/12/2023</a:t>
            </a:fld>
            <a:endParaRPr lang="fr-FR"/>
          </a:p>
        </p:txBody>
      </p:sp>
      <p:sp>
        <p:nvSpPr>
          <p:cNvPr id="3" name="Espace réservé du pied de page 2"/>
          <p:cNvSpPr>
            <a:spLocks noGrp="1"/>
          </p:cNvSpPr>
          <p:nvPr>
            <p:ph type="ftr" sz="quarter" idx="11"/>
          </p:nvPr>
        </p:nvSpPr>
        <p:spPr/>
        <p:txBody>
          <a:bodyPr/>
          <a:lstStyle/>
          <a:p>
            <a:r>
              <a:rPr lang="fr-FR"/>
              <a:t>Version 1-Mai 2023</a:t>
            </a:r>
          </a:p>
        </p:txBody>
      </p:sp>
      <p:sp>
        <p:nvSpPr>
          <p:cNvPr id="4" name="Espace réservé du numéro de diapositive 3"/>
          <p:cNvSpPr>
            <a:spLocks noGrp="1"/>
          </p:cNvSpPr>
          <p:nvPr>
            <p:ph type="sldNum" sz="quarter" idx="12"/>
          </p:nvPr>
        </p:nvSpPr>
        <p:spPr/>
        <p:txBody>
          <a:bodyPr/>
          <a:lstStyle/>
          <a:p>
            <a:fld id="{5EF66FD0-7294-46D2-8497-6820DE7704DC}" type="slidenum">
              <a:rPr lang="fr-FR" smtClean="0"/>
              <a:t>‹N°›</a:t>
            </a:fld>
            <a:endParaRPr lang="fr-FR"/>
          </a:p>
        </p:txBody>
      </p:sp>
    </p:spTree>
    <p:extLst>
      <p:ext uri="{BB962C8B-B14F-4D97-AF65-F5344CB8AC3E}">
        <p14:creationId xmlns:p14="http://schemas.microsoft.com/office/powerpoint/2010/main" val="386723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EC262DF-3B4A-4749-B80B-E54A31102C8F}" type="datetime1">
              <a:rPr lang="fr-FR" smtClean="0"/>
              <a:t>07/12/2023</a:t>
            </a:fld>
            <a:endParaRPr lang="fr-FR"/>
          </a:p>
        </p:txBody>
      </p:sp>
      <p:sp>
        <p:nvSpPr>
          <p:cNvPr id="6" name="Espace réservé du pied de page 5"/>
          <p:cNvSpPr>
            <a:spLocks noGrp="1"/>
          </p:cNvSpPr>
          <p:nvPr>
            <p:ph type="ftr" sz="quarter" idx="11"/>
          </p:nvPr>
        </p:nvSpPr>
        <p:spPr/>
        <p:txBody>
          <a:bodyPr/>
          <a:lstStyle/>
          <a:p>
            <a:r>
              <a:rPr lang="fr-FR"/>
              <a:t>Version 1-Mai 2023</a:t>
            </a:r>
          </a:p>
        </p:txBody>
      </p:sp>
      <p:sp>
        <p:nvSpPr>
          <p:cNvPr id="7" name="Espace réservé du numéro de diapositive 6"/>
          <p:cNvSpPr>
            <a:spLocks noGrp="1"/>
          </p:cNvSpPr>
          <p:nvPr>
            <p:ph type="sldNum" sz="quarter" idx="12"/>
          </p:nvPr>
        </p:nvSpPr>
        <p:spPr/>
        <p:txBody>
          <a:bodyPr/>
          <a:lstStyle/>
          <a:p>
            <a:fld id="{5EF66FD0-7294-46D2-8497-6820DE7704DC}" type="slidenum">
              <a:rPr lang="fr-FR" smtClean="0"/>
              <a:t>‹N°›</a:t>
            </a:fld>
            <a:endParaRPr lang="fr-FR"/>
          </a:p>
        </p:txBody>
      </p:sp>
    </p:spTree>
    <p:extLst>
      <p:ext uri="{BB962C8B-B14F-4D97-AF65-F5344CB8AC3E}">
        <p14:creationId xmlns:p14="http://schemas.microsoft.com/office/powerpoint/2010/main" val="245671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4CA0F0F-FE81-4FA2-9DD7-47B5B6233756}" type="datetime1">
              <a:rPr lang="fr-FR" smtClean="0"/>
              <a:t>07/12/2023</a:t>
            </a:fld>
            <a:endParaRPr lang="fr-FR"/>
          </a:p>
        </p:txBody>
      </p:sp>
      <p:sp>
        <p:nvSpPr>
          <p:cNvPr id="6" name="Espace réservé du pied de page 5"/>
          <p:cNvSpPr>
            <a:spLocks noGrp="1"/>
          </p:cNvSpPr>
          <p:nvPr>
            <p:ph type="ftr" sz="quarter" idx="11"/>
          </p:nvPr>
        </p:nvSpPr>
        <p:spPr/>
        <p:txBody>
          <a:bodyPr/>
          <a:lstStyle/>
          <a:p>
            <a:r>
              <a:rPr lang="fr-FR"/>
              <a:t>Version 1-Mai 2023</a:t>
            </a:r>
          </a:p>
        </p:txBody>
      </p:sp>
      <p:sp>
        <p:nvSpPr>
          <p:cNvPr id="7" name="Espace réservé du numéro de diapositive 6"/>
          <p:cNvSpPr>
            <a:spLocks noGrp="1"/>
          </p:cNvSpPr>
          <p:nvPr>
            <p:ph type="sldNum" sz="quarter" idx="12"/>
          </p:nvPr>
        </p:nvSpPr>
        <p:spPr/>
        <p:txBody>
          <a:bodyPr/>
          <a:lstStyle/>
          <a:p>
            <a:fld id="{5EF66FD0-7294-46D2-8497-6820DE7704DC}" type="slidenum">
              <a:rPr lang="fr-FR" smtClean="0"/>
              <a:t>‹N°›</a:t>
            </a:fld>
            <a:endParaRPr lang="fr-FR"/>
          </a:p>
        </p:txBody>
      </p:sp>
    </p:spTree>
    <p:extLst>
      <p:ext uri="{BB962C8B-B14F-4D97-AF65-F5344CB8AC3E}">
        <p14:creationId xmlns:p14="http://schemas.microsoft.com/office/powerpoint/2010/main" val="1274923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alpha val="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0BD13-A506-4E54-B888-704983B1485E}" type="datetime1">
              <a:rPr lang="fr-FR" smtClean="0"/>
              <a:t>07/12/2023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Version 1-Mai 2023</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66FD0-7294-46D2-8497-6820DE7704DC}" type="slidenum">
              <a:rPr lang="fr-FR" smtClean="0"/>
              <a:t>‹N°›</a:t>
            </a:fld>
            <a:endParaRPr lang="fr-FR"/>
          </a:p>
        </p:txBody>
      </p:sp>
    </p:spTree>
    <p:extLst>
      <p:ext uri="{BB962C8B-B14F-4D97-AF65-F5344CB8AC3E}">
        <p14:creationId xmlns:p14="http://schemas.microsoft.com/office/powerpoint/2010/main" val="3617489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12/7/2023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a:t>
            </a:fld>
            <a:endParaRPr lang="en-US"/>
          </a:p>
        </p:txBody>
      </p:sp>
    </p:spTree>
    <p:extLst>
      <p:ext uri="{BB962C8B-B14F-4D97-AF65-F5344CB8AC3E}">
        <p14:creationId xmlns:p14="http://schemas.microsoft.com/office/powerpoint/2010/main" val="31656137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33.jpe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4.jp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13.jpeg"/><Relationship Id="rId4" Type="http://schemas.openxmlformats.org/officeDocument/2006/relationships/diagramData" Target="../diagrams/data5.xml"/><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hyperlink" Target="https://irev.fr/questionnaire-de-suivi-et-devaluation-referents-kit-pedagogique-favoriser-lacces-au-logement-social" TargetMode="External"/><Relationship Id="rId5" Type="http://schemas.openxmlformats.org/officeDocument/2006/relationships/hyperlink" Target="https://creativecommons.org/licenses/by-nd/4.0/" TargetMode="External"/><Relationship Id="rId4" Type="http://schemas.openxmlformats.org/officeDocument/2006/relationships/image" Target="../media/image7.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4.jpg"/><Relationship Id="rId7" Type="http://schemas.openxmlformats.org/officeDocument/2006/relationships/diagramColors" Target="../diagrams/colors6.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12.jpeg"/><Relationship Id="rId4" Type="http://schemas.openxmlformats.org/officeDocument/2006/relationships/diagramData" Target="../diagrams/data6.xml"/><Relationship Id="rId9"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foto.wuestenigel.com/ein-bauarbeiter-schneidet-mit-der-steinsage-eine-auskerbung-in-den-gehwe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42.jpeg"/><Relationship Id="rId4" Type="http://schemas.openxmlformats.org/officeDocument/2006/relationships/image" Target="../media/image10.svg"/></Relationships>
</file>

<file path=ppt/slides/_rels/slide2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4.jpg"/><Relationship Id="rId7" Type="http://schemas.openxmlformats.org/officeDocument/2006/relationships/diagramColors" Target="../diagrams/colors7.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12.jpeg"/><Relationship Id="rId4" Type="http://schemas.openxmlformats.org/officeDocument/2006/relationships/diagramData" Target="../diagrams/data7.xml"/><Relationship Id="rId9" Type="http://schemas.openxmlformats.org/officeDocument/2006/relationships/image" Target="../media/image13.jpeg"/></Relationships>
</file>

<file path=ppt/slides/_rels/slide28.xml.rels><?xml version="1.0" encoding="UTF-8" standalone="yes"?>
<Relationships xmlns="http://schemas.openxmlformats.org/package/2006/relationships"><Relationship Id="rId8" Type="http://schemas.openxmlformats.org/officeDocument/2006/relationships/image" Target="../media/image350.png"/><Relationship Id="rId13" Type="http://schemas.openxmlformats.org/officeDocument/2006/relationships/customXml" Target="../ink/ink5.xml"/><Relationship Id="rId3" Type="http://schemas.openxmlformats.org/officeDocument/2006/relationships/image" Target="../media/image39.jpeg"/><Relationship Id="rId7" Type="http://schemas.openxmlformats.org/officeDocument/2006/relationships/customXml" Target="../ink/ink1.xml"/><Relationship Id="rId12" Type="http://schemas.openxmlformats.org/officeDocument/2006/relationships/customXml" Target="../ink/ink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customXml" Target="../ink/ink3.xml"/><Relationship Id="rId5" Type="http://schemas.openxmlformats.org/officeDocument/2006/relationships/image" Target="../media/image13.jpeg"/><Relationship Id="rId10" Type="http://schemas.openxmlformats.org/officeDocument/2006/relationships/image" Target="../media/image29.png"/><Relationship Id="rId4" Type="http://schemas.openxmlformats.org/officeDocument/2006/relationships/image" Target="../media/image12.jpeg"/><Relationship Id="rId9" Type="http://schemas.openxmlformats.org/officeDocument/2006/relationships/customXml" Target="../ink/ink2.xml"/></Relationships>
</file>

<file path=ppt/slides/_rels/slide2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4.jpg"/><Relationship Id="rId7" Type="http://schemas.openxmlformats.org/officeDocument/2006/relationships/diagramColors" Target="../diagrams/colors8.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image" Target="../media/image12.jpeg"/><Relationship Id="rId4" Type="http://schemas.openxmlformats.org/officeDocument/2006/relationships/diagramData" Target="../diagrams/data8.xml"/><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11.jpe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4.jpg"/><Relationship Id="rId7" Type="http://schemas.openxmlformats.org/officeDocument/2006/relationships/diagramColors" Target="../diagrams/colors9.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12.jpeg"/><Relationship Id="rId4" Type="http://schemas.openxmlformats.org/officeDocument/2006/relationships/diagramData" Target="../diagrams/data9.xml"/><Relationship Id="rId9"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48.jpeg"/><Relationship Id="rId4" Type="http://schemas.openxmlformats.org/officeDocument/2006/relationships/image" Target="../media/image10.svg"/></Relationships>
</file>

<file path=ppt/slides/_rels/slide3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irev.fr/thematiques/discriminations-egalite/preventiondes-discriminations/logement-etdiscriminations-2" TargetMode="External"/><Relationship Id="rId7"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jpeg"/><Relationship Id="rId9"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51.sv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hyperlink" Target="http://reseau-reci.org/wp-content/uploads/2021/09/Bibliographie-RECI-Discri-logement-sept-2021.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2.jpe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14.jpeg"/><Relationship Id="rId10" Type="http://schemas.microsoft.com/office/2007/relationships/diagramDrawing" Target="../diagrams/drawing1.xml"/><Relationship Id="rId4" Type="http://schemas.openxmlformats.org/officeDocument/2006/relationships/image" Target="../media/image13.jpe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5.jpeg"/><Relationship Id="rId7" Type="http://schemas.openxmlformats.org/officeDocument/2006/relationships/diagramLayout" Target="../diagrams/layout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13.jpeg"/><Relationship Id="rId10" Type="http://schemas.microsoft.com/office/2007/relationships/diagramDrawing" Target="../diagrams/drawing2.xml"/><Relationship Id="rId4" Type="http://schemas.openxmlformats.org/officeDocument/2006/relationships/image" Target="../media/image12.jpeg"/><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5.jpeg"/><Relationship Id="rId7" Type="http://schemas.openxmlformats.org/officeDocument/2006/relationships/diagramLayout" Target="../diagrams/layout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Data" Target="../diagrams/data3.xml"/><Relationship Id="rId5" Type="http://schemas.openxmlformats.org/officeDocument/2006/relationships/image" Target="../media/image13.jpeg"/><Relationship Id="rId10" Type="http://schemas.microsoft.com/office/2007/relationships/diagramDrawing" Target="../diagrams/drawing3.xml"/><Relationship Id="rId4" Type="http://schemas.openxmlformats.org/officeDocument/2006/relationships/image" Target="../media/image16.jpeg"/><Relationship Id="rId9"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0.pn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3C89"/>
        </a:solidFill>
        <a:effectLst/>
      </p:bgPr>
    </p:bg>
    <p:spTree>
      <p:nvGrpSpPr>
        <p:cNvPr id="1" name=""/>
        <p:cNvGrpSpPr/>
        <p:nvPr/>
      </p:nvGrpSpPr>
      <p:grpSpPr>
        <a:xfrm>
          <a:off x="0" y="0"/>
          <a:ext cx="0" cy="0"/>
          <a:chOff x="0" y="0"/>
          <a:chExt cx="0" cy="0"/>
        </a:xfrm>
      </p:grpSpPr>
      <p:sp>
        <p:nvSpPr>
          <p:cNvPr id="2" name="AutoShape 2"/>
          <p:cNvSpPr/>
          <p:nvPr/>
        </p:nvSpPr>
        <p:spPr>
          <a:xfrm>
            <a:off x="0" y="5625253"/>
            <a:ext cx="12187694" cy="1232747"/>
          </a:xfrm>
          <a:prstGeom prst="rect">
            <a:avLst/>
          </a:prstGeom>
          <a:solidFill>
            <a:srgbClr val="8DC63F"/>
          </a:solidFill>
        </p:spPr>
        <p:txBody>
          <a:bodyPr/>
          <a:lstStyle/>
          <a:p>
            <a:pPr defTabSz="609630"/>
            <a:endParaRPr lang="fr-FR" sz="1200">
              <a:solidFill>
                <a:prstClr val="black"/>
              </a:solidFill>
              <a:latin typeface="Calibri"/>
            </a:endParaRPr>
          </a:p>
        </p:txBody>
      </p:sp>
      <p:sp>
        <p:nvSpPr>
          <p:cNvPr id="3" name="Freeform 3"/>
          <p:cNvSpPr/>
          <p:nvPr/>
        </p:nvSpPr>
        <p:spPr>
          <a:xfrm rot="-10800000">
            <a:off x="7461430" y="0"/>
            <a:ext cx="4044770" cy="4848881"/>
          </a:xfrm>
          <a:custGeom>
            <a:avLst/>
            <a:gdLst/>
            <a:ahLst/>
            <a:cxnLst/>
            <a:rect l="l" t="t" r="r" b="b"/>
            <a:pathLst>
              <a:path w="6067155" h="7273321">
                <a:moveTo>
                  <a:pt x="0" y="0"/>
                </a:moveTo>
                <a:lnTo>
                  <a:pt x="6067155" y="0"/>
                </a:lnTo>
                <a:lnTo>
                  <a:pt x="6067155" y="7273321"/>
                </a:lnTo>
                <a:lnTo>
                  <a:pt x="0" y="7273321"/>
                </a:lnTo>
                <a:lnTo>
                  <a:pt x="0" y="0"/>
                </a:lnTo>
                <a:close/>
              </a:path>
            </a:pathLst>
          </a:custGeom>
          <a:blipFill>
            <a:blip r:embed="rId3">
              <a:extLst>
                <a:ext uri="{96DAC541-7B7A-43D3-8B79-37D633B846F1}">
                  <asvg:svgBlip xmlns:asvg="http://schemas.microsoft.com/office/drawing/2016/SVG/main" r:embed="rId4"/>
                </a:ext>
              </a:extLst>
            </a:blip>
            <a:stretch>
              <a:fillRect b="-30709"/>
            </a:stretch>
          </a:blipFill>
        </p:spPr>
        <p:txBody>
          <a:bodyPr/>
          <a:lstStyle/>
          <a:p>
            <a:pPr defTabSz="609630"/>
            <a:endParaRPr lang="fr-FR" sz="1200">
              <a:solidFill>
                <a:prstClr val="black"/>
              </a:solidFill>
              <a:latin typeface="Calibri"/>
            </a:endParaRPr>
          </a:p>
        </p:txBody>
      </p:sp>
      <p:sp>
        <p:nvSpPr>
          <p:cNvPr id="4" name="Freeform 4"/>
          <p:cNvSpPr/>
          <p:nvPr/>
        </p:nvSpPr>
        <p:spPr>
          <a:xfrm>
            <a:off x="7958352" y="448358"/>
            <a:ext cx="1744071" cy="864386"/>
          </a:xfrm>
          <a:custGeom>
            <a:avLst/>
            <a:gdLst/>
            <a:ahLst/>
            <a:cxnLst/>
            <a:rect l="l" t="t" r="r" b="b"/>
            <a:pathLst>
              <a:path w="2616106" h="1296579">
                <a:moveTo>
                  <a:pt x="0" y="0"/>
                </a:moveTo>
                <a:lnTo>
                  <a:pt x="2616107" y="0"/>
                </a:lnTo>
                <a:lnTo>
                  <a:pt x="2616107" y="1296579"/>
                </a:lnTo>
                <a:lnTo>
                  <a:pt x="0" y="1296579"/>
                </a:lnTo>
                <a:lnTo>
                  <a:pt x="0" y="0"/>
                </a:lnTo>
                <a:close/>
              </a:path>
            </a:pathLst>
          </a:custGeom>
          <a:blipFill>
            <a:blip r:embed="rId5"/>
            <a:stretch>
              <a:fillRect/>
            </a:stretch>
          </a:blipFill>
        </p:spPr>
        <p:txBody>
          <a:bodyPr/>
          <a:lstStyle/>
          <a:p>
            <a:pPr defTabSz="609630"/>
            <a:endParaRPr lang="fr-FR" sz="1200">
              <a:solidFill>
                <a:prstClr val="black"/>
              </a:solidFill>
              <a:latin typeface="Calibri"/>
            </a:endParaRPr>
          </a:p>
        </p:txBody>
      </p:sp>
      <p:sp>
        <p:nvSpPr>
          <p:cNvPr id="5" name="Freeform 5"/>
          <p:cNvSpPr/>
          <p:nvPr/>
        </p:nvSpPr>
        <p:spPr>
          <a:xfrm>
            <a:off x="9702423" y="146374"/>
            <a:ext cx="1565411" cy="1468355"/>
          </a:xfrm>
          <a:custGeom>
            <a:avLst/>
            <a:gdLst/>
            <a:ahLst/>
            <a:cxnLst/>
            <a:rect l="l" t="t" r="r" b="b"/>
            <a:pathLst>
              <a:path w="2348116" h="2202532">
                <a:moveTo>
                  <a:pt x="0" y="0"/>
                </a:moveTo>
                <a:lnTo>
                  <a:pt x="2348115" y="0"/>
                </a:lnTo>
                <a:lnTo>
                  <a:pt x="2348115" y="2202532"/>
                </a:lnTo>
                <a:lnTo>
                  <a:pt x="0" y="2202532"/>
                </a:lnTo>
                <a:lnTo>
                  <a:pt x="0" y="0"/>
                </a:lnTo>
                <a:close/>
              </a:path>
            </a:pathLst>
          </a:custGeom>
          <a:blipFill>
            <a:blip r:embed="rId6"/>
            <a:stretch>
              <a:fillRect/>
            </a:stretch>
          </a:blipFill>
        </p:spPr>
        <p:txBody>
          <a:bodyPr/>
          <a:lstStyle/>
          <a:p>
            <a:pPr defTabSz="609630"/>
            <a:endParaRPr lang="fr-FR" sz="1200">
              <a:solidFill>
                <a:prstClr val="black"/>
              </a:solidFill>
              <a:latin typeface="Calibri"/>
            </a:endParaRPr>
          </a:p>
        </p:txBody>
      </p:sp>
      <p:grpSp>
        <p:nvGrpSpPr>
          <p:cNvPr id="6" name="Group 6"/>
          <p:cNvGrpSpPr/>
          <p:nvPr/>
        </p:nvGrpSpPr>
        <p:grpSpPr>
          <a:xfrm rot="-10800000">
            <a:off x="7860039" y="1785338"/>
            <a:ext cx="3247553" cy="2663493"/>
            <a:chOff x="0" y="0"/>
            <a:chExt cx="754696" cy="618967"/>
          </a:xfrm>
        </p:grpSpPr>
        <p:sp>
          <p:nvSpPr>
            <p:cNvPr id="7" name="Freeform 7"/>
            <p:cNvSpPr/>
            <p:nvPr/>
          </p:nvSpPr>
          <p:spPr>
            <a:xfrm>
              <a:off x="0" y="0"/>
              <a:ext cx="754696" cy="618967"/>
            </a:xfrm>
            <a:custGeom>
              <a:avLst/>
              <a:gdLst/>
              <a:ahLst/>
              <a:cxnLst/>
              <a:rect l="l" t="t" r="r" b="b"/>
              <a:pathLst>
                <a:path w="754696" h="618967">
                  <a:moveTo>
                    <a:pt x="251701" y="19070"/>
                  </a:moveTo>
                  <a:cubicBezTo>
                    <a:pt x="290268" y="7556"/>
                    <a:pt x="334380" y="0"/>
                    <a:pt x="377551" y="0"/>
                  </a:cubicBezTo>
                  <a:cubicBezTo>
                    <a:pt x="420724" y="0"/>
                    <a:pt x="462267" y="6476"/>
                    <a:pt x="500551" y="17990"/>
                  </a:cubicBezTo>
                  <a:cubicBezTo>
                    <a:pt x="501367" y="18350"/>
                    <a:pt x="502181" y="18350"/>
                    <a:pt x="502995" y="18710"/>
                  </a:cubicBezTo>
                  <a:cubicBezTo>
                    <a:pt x="646766" y="64765"/>
                    <a:pt x="752660" y="186379"/>
                    <a:pt x="754696" y="324196"/>
                  </a:cubicBezTo>
                  <a:lnTo>
                    <a:pt x="754696" y="618967"/>
                  </a:lnTo>
                  <a:lnTo>
                    <a:pt x="0" y="618967"/>
                  </a:lnTo>
                  <a:lnTo>
                    <a:pt x="0" y="324415"/>
                  </a:lnTo>
                  <a:cubicBezTo>
                    <a:pt x="2036" y="185660"/>
                    <a:pt x="106301" y="64045"/>
                    <a:pt x="251701" y="19070"/>
                  </a:cubicBezTo>
                  <a:close/>
                </a:path>
              </a:pathLst>
            </a:custGeom>
            <a:blipFill>
              <a:blip r:embed="rId7"/>
              <a:stretch>
                <a:fillRect l="-2100" r="-2100"/>
              </a:stretch>
            </a:blipFill>
            <a:ln w="38100" cap="sq">
              <a:solidFill>
                <a:srgbClr val="143C89"/>
              </a:solidFill>
              <a:prstDash val="solid"/>
              <a:miter/>
            </a:ln>
          </p:spPr>
          <p:txBody>
            <a:bodyPr/>
            <a:lstStyle/>
            <a:p>
              <a:pPr defTabSz="609630"/>
              <a:endParaRPr lang="fr-FR" sz="1200">
                <a:solidFill>
                  <a:prstClr val="black"/>
                </a:solidFill>
                <a:latin typeface="Calibri"/>
              </a:endParaRPr>
            </a:p>
          </p:txBody>
        </p:sp>
      </p:grpSp>
      <p:sp>
        <p:nvSpPr>
          <p:cNvPr id="8" name="TextBox 8"/>
          <p:cNvSpPr txBox="1"/>
          <p:nvPr/>
        </p:nvSpPr>
        <p:spPr>
          <a:xfrm>
            <a:off x="685800" y="1039301"/>
            <a:ext cx="5410200" cy="3067058"/>
          </a:xfrm>
          <a:prstGeom prst="rect">
            <a:avLst/>
          </a:prstGeom>
        </p:spPr>
        <p:txBody>
          <a:bodyPr lIns="0" tIns="0" rIns="0" bIns="0" rtlCol="0" anchor="t">
            <a:spAutoFit/>
          </a:bodyPr>
          <a:lstStyle/>
          <a:p>
            <a:pPr defTabSz="609630">
              <a:lnSpc>
                <a:spcPts val="8200"/>
              </a:lnSpc>
            </a:pPr>
            <a:r>
              <a:rPr lang="en-US" sz="6000" dirty="0" err="1">
                <a:solidFill>
                  <a:srgbClr val="FFFFFF"/>
                </a:solidFill>
                <a:latin typeface="Teko Medium"/>
              </a:rPr>
              <a:t>Favoriser</a:t>
            </a:r>
            <a:r>
              <a:rPr lang="en-US" sz="6000" dirty="0">
                <a:solidFill>
                  <a:srgbClr val="FFFFFF"/>
                </a:solidFill>
                <a:latin typeface="Teko Medium"/>
              </a:rPr>
              <a:t> </a:t>
            </a:r>
            <a:r>
              <a:rPr lang="en-US" sz="6000" dirty="0" err="1">
                <a:solidFill>
                  <a:srgbClr val="FFFFFF"/>
                </a:solidFill>
                <a:latin typeface="Teko Medium"/>
              </a:rPr>
              <a:t>l’accès</a:t>
            </a:r>
            <a:r>
              <a:rPr lang="en-US" sz="6000" dirty="0">
                <a:solidFill>
                  <a:srgbClr val="FFFFFF"/>
                </a:solidFill>
                <a:latin typeface="Teko Medium"/>
              </a:rPr>
              <a:t> au </a:t>
            </a:r>
            <a:r>
              <a:rPr lang="en-US" sz="6000" dirty="0" err="1">
                <a:solidFill>
                  <a:srgbClr val="FFFFFF"/>
                </a:solidFill>
                <a:latin typeface="Teko Medium"/>
              </a:rPr>
              <a:t>logement</a:t>
            </a:r>
            <a:r>
              <a:rPr lang="en-US" sz="6000" dirty="0">
                <a:solidFill>
                  <a:srgbClr val="FFFFFF"/>
                </a:solidFill>
                <a:latin typeface="Teko Medium"/>
              </a:rPr>
              <a:t> social</a:t>
            </a:r>
          </a:p>
        </p:txBody>
      </p:sp>
      <p:sp>
        <p:nvSpPr>
          <p:cNvPr id="9" name="TextBox 9"/>
          <p:cNvSpPr txBox="1"/>
          <p:nvPr/>
        </p:nvSpPr>
        <p:spPr>
          <a:xfrm>
            <a:off x="685800" y="4448831"/>
            <a:ext cx="6539381" cy="405432"/>
          </a:xfrm>
          <a:prstGeom prst="rect">
            <a:avLst/>
          </a:prstGeom>
        </p:spPr>
        <p:txBody>
          <a:bodyPr lIns="0" tIns="0" rIns="0" bIns="0" rtlCol="0" anchor="t">
            <a:spAutoFit/>
          </a:bodyPr>
          <a:lstStyle/>
          <a:p>
            <a:pPr defTabSz="609630">
              <a:lnSpc>
                <a:spcPts val="3199"/>
              </a:lnSpc>
            </a:pPr>
            <a:r>
              <a:rPr lang="en-US" sz="2666" dirty="0">
                <a:solidFill>
                  <a:srgbClr val="FFFFFF"/>
                </a:solidFill>
                <a:latin typeface="DM Sans"/>
              </a:rPr>
              <a:t>MODULE DE SENSIBILISATION</a:t>
            </a:r>
          </a:p>
        </p:txBody>
      </p:sp>
      <p:grpSp>
        <p:nvGrpSpPr>
          <p:cNvPr id="10" name="Group 10"/>
          <p:cNvGrpSpPr/>
          <p:nvPr/>
        </p:nvGrpSpPr>
        <p:grpSpPr>
          <a:xfrm>
            <a:off x="685800" y="5955348"/>
            <a:ext cx="4361488" cy="544449"/>
            <a:chOff x="0" y="-47625"/>
            <a:chExt cx="8722977" cy="1088898"/>
          </a:xfrm>
        </p:grpSpPr>
        <p:sp>
          <p:nvSpPr>
            <p:cNvPr id="11" name="TextBox 11"/>
            <p:cNvSpPr txBox="1"/>
            <p:nvPr/>
          </p:nvSpPr>
          <p:spPr>
            <a:xfrm>
              <a:off x="0" y="524721"/>
              <a:ext cx="8722977" cy="516552"/>
            </a:xfrm>
            <a:prstGeom prst="rect">
              <a:avLst/>
            </a:prstGeom>
          </p:spPr>
          <p:txBody>
            <a:bodyPr lIns="0" tIns="0" rIns="0" bIns="0" rtlCol="0" anchor="t">
              <a:spAutoFit/>
            </a:bodyPr>
            <a:lstStyle/>
            <a:p>
              <a:pPr defTabSz="609630">
                <a:lnSpc>
                  <a:spcPts val="2240"/>
                </a:lnSpc>
              </a:pPr>
              <a:r>
                <a:rPr lang="en-US" sz="1600">
                  <a:solidFill>
                    <a:srgbClr val="FFFFFF"/>
                  </a:solidFill>
                  <a:latin typeface="DM Sans Bold"/>
                </a:rPr>
                <a:t>Lieu :</a:t>
              </a:r>
            </a:p>
          </p:txBody>
        </p:sp>
        <p:sp>
          <p:nvSpPr>
            <p:cNvPr id="12" name="TextBox 12"/>
            <p:cNvSpPr txBox="1"/>
            <p:nvPr/>
          </p:nvSpPr>
          <p:spPr>
            <a:xfrm>
              <a:off x="0" y="-47625"/>
              <a:ext cx="8722977" cy="516552"/>
            </a:xfrm>
            <a:prstGeom prst="rect">
              <a:avLst/>
            </a:prstGeom>
          </p:spPr>
          <p:txBody>
            <a:bodyPr lIns="0" tIns="0" rIns="0" bIns="0" rtlCol="0" anchor="t">
              <a:spAutoFit/>
            </a:bodyPr>
            <a:lstStyle/>
            <a:p>
              <a:pPr defTabSz="609630">
                <a:lnSpc>
                  <a:spcPts val="2240"/>
                </a:lnSpc>
              </a:pPr>
              <a:r>
                <a:rPr lang="en-US" sz="1600" dirty="0">
                  <a:solidFill>
                    <a:srgbClr val="FFFFFF"/>
                  </a:solidFill>
                  <a:latin typeface="DM Sans Bold"/>
                </a:rPr>
                <a:t>Date :</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7854273" cy="7854273"/>
          </a:xfrm>
          <a:custGeom>
            <a:avLst/>
            <a:gdLst/>
            <a:ahLst/>
            <a:cxnLst/>
            <a:rect l="l" t="t" r="r" b="b"/>
            <a:pathLst>
              <a:path w="11781410" h="11781410">
                <a:moveTo>
                  <a:pt x="11781410" y="0"/>
                </a:moveTo>
                <a:lnTo>
                  <a:pt x="0" y="0"/>
                </a:lnTo>
                <a:lnTo>
                  <a:pt x="0" y="11781410"/>
                </a:lnTo>
                <a:lnTo>
                  <a:pt x="11781410" y="11781410"/>
                </a:lnTo>
                <a:lnTo>
                  <a:pt x="1178141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fr-FR" sz="1200">
              <a:solidFill>
                <a:prstClr val="black"/>
              </a:solidFill>
              <a:latin typeface="Calibri"/>
            </a:endParaRPr>
          </a:p>
        </p:txBody>
      </p:sp>
      <p:grpSp>
        <p:nvGrpSpPr>
          <p:cNvPr id="3" name="Group 3"/>
          <p:cNvGrpSpPr/>
          <p:nvPr/>
        </p:nvGrpSpPr>
        <p:grpSpPr>
          <a:xfrm>
            <a:off x="6019778" y="894321"/>
            <a:ext cx="5486422" cy="5486400"/>
            <a:chOff x="0" y="0"/>
            <a:chExt cx="6350000" cy="6349975"/>
          </a:xfrm>
        </p:grpSpPr>
        <p:sp>
          <p:nvSpPr>
            <p:cNvPr id="4" name="Freeform 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a:stretch>
                <a:fillRect l="-25046" r="-25046"/>
              </a:stretch>
            </a:blipFill>
          </p:spPr>
          <p:txBody>
            <a:bodyPr/>
            <a:lstStyle/>
            <a:p>
              <a:pPr defTabSz="609630"/>
              <a:endParaRPr lang="fr-FR" sz="1200">
                <a:solidFill>
                  <a:prstClr val="black"/>
                </a:solidFill>
                <a:latin typeface="Calibri"/>
              </a:endParaRPr>
            </a:p>
          </p:txBody>
        </p:sp>
      </p:grpSp>
      <p:sp>
        <p:nvSpPr>
          <p:cNvPr id="5" name="TextBox 5"/>
          <p:cNvSpPr txBox="1"/>
          <p:nvPr/>
        </p:nvSpPr>
        <p:spPr>
          <a:xfrm>
            <a:off x="685800" y="2319841"/>
            <a:ext cx="4576870" cy="1950662"/>
          </a:xfrm>
          <a:prstGeom prst="rect">
            <a:avLst/>
          </a:prstGeom>
        </p:spPr>
        <p:txBody>
          <a:bodyPr lIns="0" tIns="0" rIns="0" bIns="0" rtlCol="0" anchor="t">
            <a:spAutoFit/>
          </a:bodyPr>
          <a:lstStyle/>
          <a:p>
            <a:pPr defTabSz="609630">
              <a:lnSpc>
                <a:spcPts val="5216"/>
              </a:lnSpc>
            </a:pPr>
            <a:r>
              <a:rPr lang="en-US" sz="4000" dirty="0" err="1">
                <a:solidFill>
                  <a:srgbClr val="FFFFFF"/>
                </a:solidFill>
                <a:latin typeface="Teko Medium"/>
              </a:rPr>
              <a:t>Approche</a:t>
            </a:r>
            <a:r>
              <a:rPr lang="en-US" sz="4000" dirty="0">
                <a:solidFill>
                  <a:srgbClr val="FFFFFF"/>
                </a:solidFill>
                <a:latin typeface="Teko Medium"/>
              </a:rPr>
              <a:t> </a:t>
            </a:r>
            <a:r>
              <a:rPr lang="en-US" sz="4000" dirty="0" err="1">
                <a:solidFill>
                  <a:srgbClr val="FFFFFF"/>
                </a:solidFill>
                <a:latin typeface="Teko Medium"/>
              </a:rPr>
              <a:t>sémantique</a:t>
            </a:r>
            <a:r>
              <a:rPr lang="en-US" sz="4000" dirty="0">
                <a:solidFill>
                  <a:srgbClr val="FFFFFF"/>
                </a:solidFill>
                <a:latin typeface="Teko Medium"/>
              </a:rPr>
              <a:t>, </a:t>
            </a:r>
            <a:r>
              <a:rPr lang="en-US" sz="4000" dirty="0" err="1">
                <a:solidFill>
                  <a:srgbClr val="FFFFFF"/>
                </a:solidFill>
                <a:latin typeface="Teko Medium"/>
              </a:rPr>
              <a:t>définitions</a:t>
            </a:r>
            <a:r>
              <a:rPr lang="en-US" sz="4000" dirty="0">
                <a:solidFill>
                  <a:srgbClr val="FFFFFF"/>
                </a:solidFill>
                <a:latin typeface="Teko Medium"/>
              </a:rPr>
              <a:t> et </a:t>
            </a:r>
            <a:r>
              <a:rPr lang="en-US" sz="4000" dirty="0" err="1">
                <a:solidFill>
                  <a:srgbClr val="FFFFFF"/>
                </a:solidFill>
                <a:latin typeface="Teko Medium"/>
              </a:rPr>
              <a:t>enjeux</a:t>
            </a:r>
            <a:endParaRPr lang="en-US" sz="4000" dirty="0">
              <a:solidFill>
                <a:srgbClr val="FFFFFF"/>
              </a:solidFill>
              <a:latin typeface="Teko Medium"/>
            </a:endParaRPr>
          </a:p>
        </p:txBody>
      </p:sp>
      <p:sp>
        <p:nvSpPr>
          <p:cNvPr id="6" name="TextBox 6"/>
          <p:cNvSpPr txBox="1"/>
          <p:nvPr/>
        </p:nvSpPr>
        <p:spPr>
          <a:xfrm>
            <a:off x="685800" y="4879199"/>
            <a:ext cx="3765953" cy="513859"/>
          </a:xfrm>
          <a:prstGeom prst="rect">
            <a:avLst/>
          </a:prstGeom>
        </p:spPr>
        <p:txBody>
          <a:bodyPr lIns="0" tIns="0" rIns="0" bIns="0" rtlCol="0" anchor="t">
            <a:spAutoFit/>
          </a:bodyPr>
          <a:lstStyle/>
          <a:p>
            <a:pPr defTabSz="609630">
              <a:lnSpc>
                <a:spcPts val="4200"/>
              </a:lnSpc>
            </a:pPr>
            <a:r>
              <a:rPr lang="en-US" sz="2999" dirty="0" err="1">
                <a:solidFill>
                  <a:srgbClr val="FFFFFF"/>
                </a:solidFill>
                <a:latin typeface="DM Sans"/>
              </a:rPr>
              <a:t>Séquence</a:t>
            </a:r>
            <a:r>
              <a:rPr lang="en-US" sz="2999" dirty="0">
                <a:solidFill>
                  <a:srgbClr val="FFFFFF"/>
                </a:solidFill>
                <a:latin typeface="DM Sans"/>
              </a:rPr>
              <a:t> 2</a:t>
            </a:r>
          </a:p>
        </p:txBody>
      </p:sp>
      <p:grpSp>
        <p:nvGrpSpPr>
          <p:cNvPr id="7" name="Group 7"/>
          <p:cNvGrpSpPr/>
          <p:nvPr/>
        </p:nvGrpSpPr>
        <p:grpSpPr>
          <a:xfrm>
            <a:off x="4856971" y="4405395"/>
            <a:ext cx="1975327" cy="1975327"/>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DC63F"/>
            </a:solidFill>
          </p:spPr>
          <p:txBody>
            <a:bodyPr/>
            <a:lstStyle/>
            <a:p>
              <a:pPr defTabSz="609630"/>
              <a:endParaRPr lang="fr-FR" sz="1200">
                <a:solidFill>
                  <a:prstClr val="black"/>
                </a:solidFill>
                <a:latin typeface="Calibri"/>
              </a:endParaRPr>
            </a:p>
          </p:txBody>
        </p:sp>
      </p:grpSp>
      <p:grpSp>
        <p:nvGrpSpPr>
          <p:cNvPr id="9" name="Group 9"/>
          <p:cNvGrpSpPr/>
          <p:nvPr/>
        </p:nvGrpSpPr>
        <p:grpSpPr>
          <a:xfrm>
            <a:off x="4875305" y="285931"/>
            <a:ext cx="1938661" cy="1938661"/>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alpha val="0"/>
              </a:srgbClr>
            </a:solidFill>
          </p:spPr>
          <p:txBody>
            <a:bodyPr/>
            <a:lstStyle/>
            <a:p>
              <a:pPr defTabSz="609630"/>
              <a:endParaRPr lang="fr-FR" sz="1200">
                <a:solidFill>
                  <a:prstClr val="black"/>
                </a:solidFill>
                <a:latin typeface="Calibri"/>
              </a:endParaRPr>
            </a:p>
          </p:txBody>
        </p:sp>
      </p:grpSp>
      <p:sp>
        <p:nvSpPr>
          <p:cNvPr id="11" name="Freeform 11"/>
          <p:cNvSpPr/>
          <p:nvPr/>
        </p:nvSpPr>
        <p:spPr>
          <a:xfrm>
            <a:off x="4875305" y="219626"/>
            <a:ext cx="1744071" cy="864386"/>
          </a:xfrm>
          <a:custGeom>
            <a:avLst/>
            <a:gdLst/>
            <a:ahLst/>
            <a:cxnLst/>
            <a:rect l="l" t="t" r="r" b="b"/>
            <a:pathLst>
              <a:path w="2616106" h="1296579">
                <a:moveTo>
                  <a:pt x="0" y="0"/>
                </a:moveTo>
                <a:lnTo>
                  <a:pt x="2616107" y="0"/>
                </a:lnTo>
                <a:lnTo>
                  <a:pt x="2616107" y="1296579"/>
                </a:lnTo>
                <a:lnTo>
                  <a:pt x="0" y="1296579"/>
                </a:lnTo>
                <a:lnTo>
                  <a:pt x="0" y="0"/>
                </a:lnTo>
                <a:close/>
              </a:path>
            </a:pathLst>
          </a:custGeom>
          <a:blipFill>
            <a:blip r:embed="rId6"/>
            <a:stretch>
              <a:fillRect/>
            </a:stretch>
          </a:blipFill>
        </p:spPr>
        <p:txBody>
          <a:bodyPr/>
          <a:lstStyle/>
          <a:p>
            <a:pPr defTabSz="609630"/>
            <a:endParaRPr lang="fr-FR" sz="1200">
              <a:solidFill>
                <a:prstClr val="black"/>
              </a:solidFill>
              <a:latin typeface="Calibri"/>
            </a:endParaRPr>
          </a:p>
        </p:txBody>
      </p:sp>
      <p:sp>
        <p:nvSpPr>
          <p:cNvPr id="12" name="Freeform 12"/>
          <p:cNvSpPr/>
          <p:nvPr/>
        </p:nvSpPr>
        <p:spPr>
          <a:xfrm>
            <a:off x="10802194" y="0"/>
            <a:ext cx="1389806" cy="1303638"/>
          </a:xfrm>
          <a:custGeom>
            <a:avLst/>
            <a:gdLst/>
            <a:ahLst/>
            <a:cxnLst/>
            <a:rect l="l" t="t" r="r" b="b"/>
            <a:pathLst>
              <a:path w="2084709" h="1955457">
                <a:moveTo>
                  <a:pt x="0" y="0"/>
                </a:moveTo>
                <a:lnTo>
                  <a:pt x="2084709" y="0"/>
                </a:lnTo>
                <a:lnTo>
                  <a:pt x="2084709" y="1955457"/>
                </a:lnTo>
                <a:lnTo>
                  <a:pt x="0" y="1955457"/>
                </a:lnTo>
                <a:lnTo>
                  <a:pt x="0" y="0"/>
                </a:lnTo>
                <a:close/>
              </a:path>
            </a:pathLst>
          </a:custGeom>
          <a:blipFill>
            <a:blip r:embed="rId7"/>
            <a:stretch>
              <a:fillRect/>
            </a:stretch>
          </a:blipFill>
        </p:spPr>
        <p:txBody>
          <a:bodyPr/>
          <a:lstStyle/>
          <a:p>
            <a:pPr defTabSz="609630"/>
            <a:endParaRPr lang="fr-FR" sz="1200">
              <a:solidFill>
                <a:prstClr val="black"/>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re 3"/>
          <p:cNvSpPr txBox="1">
            <a:spLocks/>
          </p:cNvSpPr>
          <p:nvPr/>
        </p:nvSpPr>
        <p:spPr>
          <a:xfrm>
            <a:off x="623142" y="858982"/>
            <a:ext cx="3299001" cy="515293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buSzPct val="150000"/>
            </a:pPr>
            <a:r>
              <a:rPr lang="en-US" sz="3600" b="1" kern="1200" dirty="0">
                <a:solidFill>
                  <a:srgbClr val="044C99"/>
                </a:solidFill>
                <a:latin typeface="+mj-lt"/>
                <a:ea typeface="+mj-ea"/>
                <a:cs typeface="+mj-cs"/>
              </a:rPr>
              <a:t>Fiche exercice 1 </a:t>
            </a:r>
            <a:r>
              <a:rPr lang="en-US" sz="3600" kern="1200" dirty="0">
                <a:solidFill>
                  <a:schemeClr val="tx1"/>
                </a:solidFill>
                <a:latin typeface="+mj-lt"/>
                <a:ea typeface="+mj-ea"/>
                <a:cs typeface="+mj-cs"/>
              </a:rPr>
              <a:t>: </a:t>
            </a:r>
            <a:r>
              <a:rPr lang="en-US" sz="3600" b="1" kern="1200" dirty="0">
                <a:solidFill>
                  <a:srgbClr val="8DC63F"/>
                </a:solidFill>
                <a:latin typeface="+mj-lt"/>
                <a:ea typeface="+mj-ea"/>
                <a:cs typeface="+mj-cs"/>
              </a:rPr>
              <a:t>Les mots </a:t>
            </a:r>
            <a:r>
              <a:rPr lang="en-US" sz="3600" b="1" kern="1200" dirty="0" err="1">
                <a:solidFill>
                  <a:srgbClr val="8DC63F"/>
                </a:solidFill>
                <a:latin typeface="+mj-lt"/>
                <a:ea typeface="+mj-ea"/>
                <a:cs typeface="+mj-cs"/>
              </a:rPr>
              <a:t>croisés</a:t>
            </a:r>
            <a:endParaRPr lang="en-US" sz="3600" b="1" kern="1200" dirty="0">
              <a:solidFill>
                <a:srgbClr val="8DC63F"/>
              </a:solidFill>
              <a:latin typeface="+mj-lt"/>
              <a:ea typeface="+mj-ea"/>
              <a:cs typeface="+mj-cs"/>
            </a:endParaRPr>
          </a:p>
          <a:p>
            <a:pPr algn="l">
              <a:spcAft>
                <a:spcPts val="600"/>
              </a:spcAft>
              <a:buSzPct val="150000"/>
            </a:pPr>
            <a:endParaRPr lang="en-US" sz="3600" kern="1200" dirty="0">
              <a:solidFill>
                <a:schemeClr val="tx1"/>
              </a:solidFill>
              <a:latin typeface="+mj-lt"/>
              <a:ea typeface="+mj-ea"/>
              <a:cs typeface="+mj-cs"/>
            </a:endParaRPr>
          </a:p>
          <a:p>
            <a:pPr algn="l">
              <a:spcAft>
                <a:spcPts val="600"/>
              </a:spcAft>
              <a:buSzPct val="150000"/>
            </a:pPr>
            <a:endParaRPr lang="en-US" sz="3600" kern="1200" dirty="0">
              <a:solidFill>
                <a:schemeClr val="tx1"/>
              </a:solidFill>
              <a:latin typeface="+mj-lt"/>
              <a:ea typeface="+mj-ea"/>
              <a:cs typeface="+mj-cs"/>
            </a:endParaRPr>
          </a:p>
        </p:txBody>
      </p:sp>
      <p:sp useBgFill="1">
        <p:nvSpPr>
          <p:cNvPr id="23" name="Rectangle 22">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317500" dist="2286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935903" y="6407468"/>
            <a:ext cx="4320193" cy="261610"/>
          </a:xfrm>
          <a:prstGeom prst="rect">
            <a:avLst/>
          </a:prstGeom>
        </p:spPr>
        <p:txBody>
          <a:bodyPr wrap="square">
            <a:spAutoFit/>
          </a:bodyPr>
          <a:lstStyle/>
          <a:p>
            <a:pPr algn="ctr">
              <a:spcAft>
                <a:spcPts val="600"/>
              </a:spcAft>
            </a:pPr>
            <a:fld id="{00850477-579C-D64E-8B33-2CE03273FAA0}" type="slidenum">
              <a:rPr lang="fr-FR" sz="1100" smtClean="0">
                <a:solidFill>
                  <a:srgbClr val="143C89"/>
                </a:solidFill>
                <a:latin typeface="Base9" panose="020B0500000000000000" pitchFamily="34" charset="0"/>
              </a:rPr>
              <a:pPr algn="ctr">
                <a:spcAft>
                  <a:spcPts val="600"/>
                </a:spcAft>
              </a:pPr>
              <a:t>11</a:t>
            </a:fld>
            <a:endParaRPr lang="fr-FR" sz="1100">
              <a:solidFill>
                <a:srgbClr val="143C89"/>
              </a:solidFill>
            </a:endParaRPr>
          </a:p>
        </p:txBody>
      </p:sp>
      <p:sp>
        <p:nvSpPr>
          <p:cNvPr id="13" name="Titre 3"/>
          <p:cNvSpPr txBox="1">
            <a:spLocks/>
          </p:cNvSpPr>
          <p:nvPr/>
        </p:nvSpPr>
        <p:spPr>
          <a:xfrm>
            <a:off x="6229562" y="1868628"/>
            <a:ext cx="5339296" cy="132314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buSzPct val="150000"/>
            </a:pPr>
            <a:endParaRPr lang="fr-FR" sz="1600" dirty="0">
              <a:solidFill>
                <a:srgbClr val="143C89"/>
              </a:solidFill>
              <a:latin typeface="Base9" panose="020B0500000000000000" pitchFamily="34" charset="0"/>
            </a:endParaRPr>
          </a:p>
        </p:txBody>
      </p:sp>
      <p:sp>
        <p:nvSpPr>
          <p:cNvPr id="15" name="Titre 3"/>
          <p:cNvSpPr txBox="1">
            <a:spLocks/>
          </p:cNvSpPr>
          <p:nvPr/>
        </p:nvSpPr>
        <p:spPr>
          <a:xfrm>
            <a:off x="5988421" y="3924194"/>
            <a:ext cx="5688013" cy="28895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SzPct val="150000"/>
              <a:buFontTx/>
              <a:buBlip>
                <a:blip r:embed="rId3"/>
              </a:buBlip>
            </a:pPr>
            <a:endParaRPr lang="fr-FR" sz="4400" dirty="0">
              <a:solidFill>
                <a:srgbClr val="143C89"/>
              </a:solidFill>
              <a:latin typeface="Barmeno" panose="020B0500000000000000" pitchFamily="34" charset="0"/>
            </a:endParaRPr>
          </a:p>
        </p:txBody>
      </p:sp>
      <p:sp>
        <p:nvSpPr>
          <p:cNvPr id="11" name="ZoneTexte 10">
            <a:extLst>
              <a:ext uri="{FF2B5EF4-FFF2-40B4-BE49-F238E27FC236}">
                <a16:creationId xmlns:a16="http://schemas.microsoft.com/office/drawing/2014/main" id="{187228DB-80D6-F7B2-56D3-9D03056512A8}"/>
              </a:ext>
            </a:extLst>
          </p:cNvPr>
          <p:cNvSpPr txBox="1"/>
          <p:nvPr/>
        </p:nvSpPr>
        <p:spPr>
          <a:xfrm>
            <a:off x="4419149" y="2349553"/>
            <a:ext cx="6292978" cy="1985159"/>
          </a:xfrm>
          <a:prstGeom prst="rect">
            <a:avLst/>
          </a:prstGeom>
          <a:noFill/>
        </p:spPr>
        <p:txBody>
          <a:bodyPr wrap="square">
            <a:spAutoFit/>
          </a:bodyPr>
          <a:lstStyle/>
          <a:p>
            <a:pPr>
              <a:spcAft>
                <a:spcPts val="600"/>
              </a:spcAft>
            </a:pPr>
            <a:endParaRPr lang="fr-FR" sz="2800">
              <a:latin typeface="Barmeno" panose="020B0500000000000000" pitchFamily="34" charset="0"/>
            </a:endParaRPr>
          </a:p>
          <a:p>
            <a:pPr>
              <a:spcAft>
                <a:spcPts val="600"/>
              </a:spcAft>
            </a:pPr>
            <a:endParaRPr lang="fr-FR" sz="2800">
              <a:latin typeface="Barmeno" panose="020B0500000000000000" pitchFamily="34" charset="0"/>
            </a:endParaRPr>
          </a:p>
          <a:p>
            <a:pPr>
              <a:spcAft>
                <a:spcPts val="600"/>
              </a:spcAft>
            </a:pPr>
            <a:endParaRPr lang="fr-FR" sz="2800">
              <a:latin typeface="Barmeno" panose="020B0500000000000000" pitchFamily="34" charset="0"/>
            </a:endParaRPr>
          </a:p>
          <a:p>
            <a:pPr>
              <a:spcAft>
                <a:spcPts val="600"/>
              </a:spcAft>
            </a:pPr>
            <a:endParaRPr lang="fr-FR" sz="2400" i="1">
              <a:latin typeface="Barmeno" panose="020B0500000000000000" pitchFamily="34" charset="0"/>
            </a:endParaRPr>
          </a:p>
        </p:txBody>
      </p:sp>
      <p:graphicFrame>
        <p:nvGraphicFramePr>
          <p:cNvPr id="17" name="ZoneTexte 13">
            <a:extLst>
              <a:ext uri="{FF2B5EF4-FFF2-40B4-BE49-F238E27FC236}">
                <a16:creationId xmlns:a16="http://schemas.microsoft.com/office/drawing/2014/main" id="{0C96E2AE-DFA5-67D1-87DB-856C27AB2078}"/>
              </a:ext>
            </a:extLst>
          </p:cNvPr>
          <p:cNvGraphicFramePr/>
          <p:nvPr>
            <p:extLst>
              <p:ext uri="{D42A27DB-BD31-4B8C-83A1-F6EECF244321}">
                <p14:modId xmlns:p14="http://schemas.microsoft.com/office/powerpoint/2010/main" val="1348734323"/>
              </p:ext>
            </p:extLst>
          </p:nvPr>
        </p:nvGraphicFramePr>
        <p:xfrm>
          <a:off x="5368169" y="601324"/>
          <a:ext cx="5849557" cy="56185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Picture 2">
            <a:extLst>
              <a:ext uri="{FF2B5EF4-FFF2-40B4-BE49-F238E27FC236}">
                <a16:creationId xmlns:a16="http://schemas.microsoft.com/office/drawing/2014/main" id="{9F5EB0D6-89D2-CD04-B214-E23B2F9CD5F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7010" y="5807900"/>
            <a:ext cx="1387339" cy="950475"/>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a:extLst>
              <a:ext uri="{FF2B5EF4-FFF2-40B4-BE49-F238E27FC236}">
                <a16:creationId xmlns:a16="http://schemas.microsoft.com/office/drawing/2014/main" id="{4CE708BF-C33C-4F08-81A6-CB09883CDDD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58502" y="5870158"/>
            <a:ext cx="923199" cy="835495"/>
          </a:xfrm>
          <a:prstGeom prst="rect">
            <a:avLst/>
          </a:prstGeom>
        </p:spPr>
      </p:pic>
      <p:sp>
        <p:nvSpPr>
          <p:cNvPr id="2" name="Espace réservé du pied de page 1">
            <a:extLst>
              <a:ext uri="{FF2B5EF4-FFF2-40B4-BE49-F238E27FC236}">
                <a16:creationId xmlns:a16="http://schemas.microsoft.com/office/drawing/2014/main" id="{137A6155-AD96-88EF-7737-1ABB63730CF3}"/>
              </a:ext>
            </a:extLst>
          </p:cNvPr>
          <p:cNvSpPr>
            <a:spLocks noGrp="1"/>
          </p:cNvSpPr>
          <p:nvPr>
            <p:ph type="ftr" sz="quarter" idx="11"/>
          </p:nvPr>
        </p:nvSpPr>
        <p:spPr/>
        <p:txBody>
          <a:bodyPr/>
          <a:lstStyle/>
          <a:p>
            <a:r>
              <a:rPr lang="fr-FR"/>
              <a:t>Version 1-Mai 2023</a:t>
            </a:r>
          </a:p>
        </p:txBody>
      </p:sp>
      <p:sp>
        <p:nvSpPr>
          <p:cNvPr id="3" name="Espace réservé du numéro de diapositive 2">
            <a:extLst>
              <a:ext uri="{FF2B5EF4-FFF2-40B4-BE49-F238E27FC236}">
                <a16:creationId xmlns:a16="http://schemas.microsoft.com/office/drawing/2014/main" id="{033B43D8-43E4-BD1B-EF8C-177D8DCFBE86}"/>
              </a:ext>
            </a:extLst>
          </p:cNvPr>
          <p:cNvSpPr>
            <a:spLocks noGrp="1"/>
          </p:cNvSpPr>
          <p:nvPr>
            <p:ph type="sldNum" sz="quarter" idx="12"/>
          </p:nvPr>
        </p:nvSpPr>
        <p:spPr/>
        <p:txBody>
          <a:bodyPr/>
          <a:lstStyle/>
          <a:p>
            <a:fld id="{5EF66FD0-7294-46D2-8497-6820DE7704DC}" type="slidenum">
              <a:rPr lang="fr-FR" smtClean="0"/>
              <a:t>11</a:t>
            </a:fld>
            <a:endParaRPr lang="fr-FR"/>
          </a:p>
        </p:txBody>
      </p:sp>
    </p:spTree>
    <p:extLst>
      <p:ext uri="{BB962C8B-B14F-4D97-AF65-F5344CB8AC3E}">
        <p14:creationId xmlns:p14="http://schemas.microsoft.com/office/powerpoint/2010/main" val="208091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8046770-A971-BEC9-B3E0-BB62B688AB0E}"/>
              </a:ext>
            </a:extLst>
          </p:cNvPr>
          <p:cNvSpPr>
            <a:spLocks noGrp="1"/>
          </p:cNvSpPr>
          <p:nvPr>
            <p:ph type="title"/>
          </p:nvPr>
        </p:nvSpPr>
        <p:spPr>
          <a:xfrm>
            <a:off x="761803" y="350196"/>
            <a:ext cx="4646904" cy="1624520"/>
          </a:xfrm>
        </p:spPr>
        <p:txBody>
          <a:bodyPr anchor="ctr">
            <a:normAutofit/>
          </a:bodyPr>
          <a:lstStyle/>
          <a:p>
            <a:pPr>
              <a:spcAft>
                <a:spcPts val="600"/>
              </a:spcAft>
            </a:pPr>
            <a:r>
              <a:rPr lang="en-US" sz="3100" b="1" kern="1200" dirty="0">
                <a:solidFill>
                  <a:srgbClr val="044C99"/>
                </a:solidFill>
                <a:latin typeface="+mj-lt"/>
                <a:ea typeface="+mj-ea"/>
                <a:cs typeface="+mj-cs"/>
              </a:rPr>
              <a:t>Fiche exercice 1</a:t>
            </a:r>
            <a:r>
              <a:rPr lang="en-US" sz="3100" b="1" dirty="0">
                <a:solidFill>
                  <a:srgbClr val="044C99"/>
                </a:solidFill>
              </a:rPr>
              <a:t>-</a:t>
            </a:r>
            <a:r>
              <a:rPr lang="en-US" sz="3100" b="1" kern="1200" dirty="0">
                <a:solidFill>
                  <a:srgbClr val="044C99"/>
                </a:solidFill>
                <a:latin typeface="+mj-lt"/>
                <a:ea typeface="+mj-ea"/>
                <a:cs typeface="+mj-cs"/>
              </a:rPr>
              <a:t>Correction </a:t>
            </a:r>
            <a:r>
              <a:rPr lang="en-US" sz="3100" kern="1200" dirty="0">
                <a:solidFill>
                  <a:srgbClr val="044C99"/>
                </a:solidFill>
                <a:latin typeface="+mj-lt"/>
                <a:ea typeface="+mj-ea"/>
                <a:cs typeface="+mj-cs"/>
              </a:rPr>
              <a:t>: </a:t>
            </a:r>
            <a:br>
              <a:rPr lang="en-US" sz="3100" kern="1200" dirty="0">
                <a:latin typeface="+mj-lt"/>
                <a:ea typeface="+mj-ea"/>
                <a:cs typeface="+mj-cs"/>
              </a:rPr>
            </a:br>
            <a:r>
              <a:rPr lang="en-US" sz="3100" b="1" kern="1200" dirty="0">
                <a:solidFill>
                  <a:srgbClr val="8DC63F"/>
                </a:solidFill>
                <a:latin typeface="+mj-lt"/>
                <a:ea typeface="+mj-ea"/>
                <a:cs typeface="+mj-cs"/>
              </a:rPr>
              <a:t>Les mots </a:t>
            </a:r>
            <a:r>
              <a:rPr lang="en-US" sz="3100" b="1" kern="1200" dirty="0" err="1">
                <a:solidFill>
                  <a:srgbClr val="8DC63F"/>
                </a:solidFill>
                <a:latin typeface="+mj-lt"/>
                <a:ea typeface="+mj-ea"/>
                <a:cs typeface="+mj-cs"/>
              </a:rPr>
              <a:t>croisés</a:t>
            </a:r>
            <a:br>
              <a:rPr lang="en-US" sz="3100" b="1" kern="1200" dirty="0">
                <a:latin typeface="+mj-lt"/>
                <a:ea typeface="+mj-ea"/>
                <a:cs typeface="+mj-cs"/>
              </a:rPr>
            </a:br>
            <a:endParaRPr lang="fr-FR" sz="3100" dirty="0"/>
          </a:p>
        </p:txBody>
      </p:sp>
      <p:sp>
        <p:nvSpPr>
          <p:cNvPr id="3" name="Espace réservé du contenu 2">
            <a:extLst>
              <a:ext uri="{FF2B5EF4-FFF2-40B4-BE49-F238E27FC236}">
                <a16:creationId xmlns:a16="http://schemas.microsoft.com/office/drawing/2014/main" id="{7F13FD4D-B935-E563-CED4-D346E388D443}"/>
              </a:ext>
            </a:extLst>
          </p:cNvPr>
          <p:cNvSpPr>
            <a:spLocks noGrp="1"/>
          </p:cNvSpPr>
          <p:nvPr>
            <p:ph idx="1"/>
          </p:nvPr>
        </p:nvSpPr>
        <p:spPr>
          <a:xfrm>
            <a:off x="324752" y="2324912"/>
            <a:ext cx="4646905" cy="3613149"/>
          </a:xfrm>
        </p:spPr>
        <p:txBody>
          <a:bodyPr anchor="ctr">
            <a:normAutofit fontScale="85000" lnSpcReduction="20000"/>
          </a:bodyPr>
          <a:lstStyle/>
          <a:p>
            <a:pPr marL="0" indent="0">
              <a:buNone/>
            </a:pPr>
            <a:r>
              <a:rPr lang="fr-FR" sz="2100" b="1" dirty="0">
                <a:effectLst/>
                <a:latin typeface="Calibri" panose="020F0502020204030204" pitchFamily="34" charset="0"/>
                <a:ea typeface="Calibri" panose="020F0502020204030204" pitchFamily="34" charset="0"/>
                <a:cs typeface="Times New Roman" panose="02020603050405020304" pitchFamily="18" charset="0"/>
              </a:rPr>
              <a:t>1-PREJUGE</a:t>
            </a:r>
          </a:p>
          <a:p>
            <a:r>
              <a:rPr lang="fr-FR" sz="2000" dirty="0">
                <a:effectLst/>
                <a:latin typeface="Calibri" panose="020F0502020204030204" pitchFamily="34" charset="0"/>
                <a:ea typeface="Calibri" panose="020F0502020204030204" pitchFamily="34" charset="0"/>
                <a:cs typeface="Times New Roman" panose="02020603050405020304" pitchFamily="18" charset="0"/>
              </a:rPr>
              <a:t>Jugement favorable ou défavorable porté a priori sur quelqu’un ou quelque chose selon certains critères personnels fondés sur des idées reçues ou sur une opinion générale formée à partir d’une expérience personnelle ou d’un cas particulier</a:t>
            </a:r>
            <a:r>
              <a:rPr lang="fr-FR" sz="2000" b="1"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2100" b="1" dirty="0">
                <a:latin typeface="Calibri" panose="020F0502020204030204" pitchFamily="34" charset="0"/>
                <a:ea typeface="Calibri" panose="020F0502020204030204" pitchFamily="34" charset="0"/>
                <a:cs typeface="Times New Roman" panose="02020603050405020304" pitchFamily="18" charset="0"/>
              </a:rPr>
              <a:t>2</a:t>
            </a:r>
            <a:r>
              <a:rPr lang="fr-FR" sz="2100" b="1" dirty="0">
                <a:effectLst/>
                <a:latin typeface="Calibri" panose="020F0502020204030204" pitchFamily="34" charset="0"/>
                <a:ea typeface="Calibri" panose="020F0502020204030204" pitchFamily="34" charset="0"/>
                <a:cs typeface="Times New Roman" panose="02020603050405020304" pitchFamily="18" charset="0"/>
              </a:rPr>
              <a:t>-STEREOTYPES</a:t>
            </a:r>
          </a:p>
          <a:p>
            <a:r>
              <a:rPr lang="fr-FR" sz="2000" dirty="0">
                <a:effectLst/>
                <a:latin typeface="Calibri" panose="020F0502020204030204" pitchFamily="34" charset="0"/>
                <a:ea typeface="Calibri" panose="020F0502020204030204" pitchFamily="34" charset="0"/>
                <a:cs typeface="Times New Roman" panose="02020603050405020304" pitchFamily="18" charset="0"/>
              </a:rPr>
              <a:t>Mode de catégorisation rigide et persistante de tel ou tel groupe humain, qui déforme et appauvrit la réalité sociale dont il fournit une grille de lecture simplificatrice, et dont la fonction est de rationaliser la conduite du sujet vis-à-vis du groupe catégorisé</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2000" dirty="0"/>
          </a:p>
        </p:txBody>
      </p:sp>
      <p:pic>
        <p:nvPicPr>
          <p:cNvPr id="6" name="Picture 4" descr="Point d’interrogation sur fond vert pastel">
            <a:extLst>
              <a:ext uri="{FF2B5EF4-FFF2-40B4-BE49-F238E27FC236}">
                <a16:creationId xmlns:a16="http://schemas.microsoft.com/office/drawing/2014/main" id="{BF5A37A1-D3D9-BA03-9FB6-57ABF2075C13}"/>
              </a:ext>
            </a:extLst>
          </p:cNvPr>
          <p:cNvPicPr>
            <a:picLocks noChangeAspect="1"/>
          </p:cNvPicPr>
          <p:nvPr/>
        </p:nvPicPr>
        <p:blipFill rotWithShape="1">
          <a:blip r:embed="rId3"/>
          <a:srcRect l="33259"/>
          <a:stretch/>
        </p:blipFill>
        <p:spPr>
          <a:xfrm>
            <a:off x="6096000" y="1"/>
            <a:ext cx="6102825" cy="6858000"/>
          </a:xfrm>
          <a:prstGeom prst="rect">
            <a:avLst/>
          </a:prstGeom>
        </p:spPr>
      </p:pic>
      <p:pic>
        <p:nvPicPr>
          <p:cNvPr id="4" name="Image 3">
            <a:extLst>
              <a:ext uri="{FF2B5EF4-FFF2-40B4-BE49-F238E27FC236}">
                <a16:creationId xmlns:a16="http://schemas.microsoft.com/office/drawing/2014/main" id="{C6FEA6FD-ACD4-38BA-8B5B-B9E0AEC8C3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8502" y="5870158"/>
            <a:ext cx="923199" cy="835495"/>
          </a:xfrm>
          <a:prstGeom prst="rect">
            <a:avLst/>
          </a:prstGeom>
        </p:spPr>
      </p:pic>
      <p:pic>
        <p:nvPicPr>
          <p:cNvPr id="5" name="Picture 2">
            <a:extLst>
              <a:ext uri="{FF2B5EF4-FFF2-40B4-BE49-F238E27FC236}">
                <a16:creationId xmlns:a16="http://schemas.microsoft.com/office/drawing/2014/main" id="{C04E78FB-0FFF-6447-74FB-7C633A0627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7010" y="5807900"/>
            <a:ext cx="1387339" cy="950475"/>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pied de page 6">
            <a:extLst>
              <a:ext uri="{FF2B5EF4-FFF2-40B4-BE49-F238E27FC236}">
                <a16:creationId xmlns:a16="http://schemas.microsoft.com/office/drawing/2014/main" id="{3FB360A5-6EC5-5545-83E0-710812452BA6}"/>
              </a:ext>
            </a:extLst>
          </p:cNvPr>
          <p:cNvSpPr>
            <a:spLocks noGrp="1"/>
          </p:cNvSpPr>
          <p:nvPr>
            <p:ph type="ftr" sz="quarter" idx="11"/>
          </p:nvPr>
        </p:nvSpPr>
        <p:spPr/>
        <p:txBody>
          <a:bodyPr/>
          <a:lstStyle/>
          <a:p>
            <a:r>
              <a:rPr lang="fr-FR"/>
              <a:t>Version 1-Mai 2023</a:t>
            </a:r>
          </a:p>
        </p:txBody>
      </p:sp>
      <p:sp>
        <p:nvSpPr>
          <p:cNvPr id="8" name="Espace réservé du numéro de diapositive 7">
            <a:extLst>
              <a:ext uri="{FF2B5EF4-FFF2-40B4-BE49-F238E27FC236}">
                <a16:creationId xmlns:a16="http://schemas.microsoft.com/office/drawing/2014/main" id="{A677A49A-66E1-0195-7A83-59E3298B97B1}"/>
              </a:ext>
            </a:extLst>
          </p:cNvPr>
          <p:cNvSpPr>
            <a:spLocks noGrp="1"/>
          </p:cNvSpPr>
          <p:nvPr>
            <p:ph type="sldNum" sz="quarter" idx="12"/>
          </p:nvPr>
        </p:nvSpPr>
        <p:spPr/>
        <p:txBody>
          <a:bodyPr/>
          <a:lstStyle/>
          <a:p>
            <a:fld id="{5EF66FD0-7294-46D2-8497-6820DE7704DC}" type="slidenum">
              <a:rPr lang="fr-FR" smtClean="0"/>
              <a:t>12</a:t>
            </a:fld>
            <a:endParaRPr lang="fr-FR"/>
          </a:p>
        </p:txBody>
      </p:sp>
    </p:spTree>
    <p:extLst>
      <p:ext uri="{BB962C8B-B14F-4D97-AF65-F5344CB8AC3E}">
        <p14:creationId xmlns:p14="http://schemas.microsoft.com/office/powerpoint/2010/main" val="4206402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8046770-A971-BEC9-B3E0-BB62B688AB0E}"/>
              </a:ext>
            </a:extLst>
          </p:cNvPr>
          <p:cNvSpPr>
            <a:spLocks noGrp="1"/>
          </p:cNvSpPr>
          <p:nvPr>
            <p:ph type="title"/>
          </p:nvPr>
        </p:nvSpPr>
        <p:spPr>
          <a:xfrm>
            <a:off x="761803" y="350196"/>
            <a:ext cx="4646904" cy="1624520"/>
          </a:xfrm>
        </p:spPr>
        <p:txBody>
          <a:bodyPr anchor="ctr">
            <a:normAutofit/>
          </a:bodyPr>
          <a:lstStyle/>
          <a:p>
            <a:pPr>
              <a:spcAft>
                <a:spcPts val="600"/>
              </a:spcAft>
            </a:pPr>
            <a:r>
              <a:rPr lang="en-US" sz="3100" b="1" kern="1200" dirty="0">
                <a:solidFill>
                  <a:srgbClr val="044C99"/>
                </a:solidFill>
                <a:latin typeface="+mj-lt"/>
                <a:ea typeface="+mj-ea"/>
                <a:cs typeface="+mj-cs"/>
              </a:rPr>
              <a:t>Fiche exercice 1</a:t>
            </a:r>
            <a:r>
              <a:rPr lang="en-US" sz="3100" b="1" dirty="0">
                <a:solidFill>
                  <a:srgbClr val="044C99"/>
                </a:solidFill>
              </a:rPr>
              <a:t>-</a:t>
            </a:r>
            <a:r>
              <a:rPr lang="en-US" sz="3100" b="1" kern="1200" dirty="0">
                <a:solidFill>
                  <a:srgbClr val="044C99"/>
                </a:solidFill>
                <a:latin typeface="+mj-lt"/>
                <a:ea typeface="+mj-ea"/>
                <a:cs typeface="+mj-cs"/>
              </a:rPr>
              <a:t>Correction </a:t>
            </a:r>
            <a:r>
              <a:rPr lang="en-US" sz="3100" kern="1200" dirty="0">
                <a:solidFill>
                  <a:srgbClr val="044C99"/>
                </a:solidFill>
                <a:latin typeface="+mj-lt"/>
                <a:ea typeface="+mj-ea"/>
                <a:cs typeface="+mj-cs"/>
              </a:rPr>
              <a:t>: </a:t>
            </a:r>
            <a:br>
              <a:rPr lang="en-US" sz="3100" kern="1200" dirty="0">
                <a:latin typeface="+mj-lt"/>
                <a:ea typeface="+mj-ea"/>
                <a:cs typeface="+mj-cs"/>
              </a:rPr>
            </a:br>
            <a:r>
              <a:rPr lang="en-US" sz="3100" b="1" kern="1200" dirty="0">
                <a:solidFill>
                  <a:srgbClr val="8DC63F"/>
                </a:solidFill>
                <a:latin typeface="+mj-lt"/>
                <a:ea typeface="+mj-ea"/>
                <a:cs typeface="+mj-cs"/>
              </a:rPr>
              <a:t>Les mots </a:t>
            </a:r>
            <a:r>
              <a:rPr lang="en-US" sz="3100" b="1" kern="1200" dirty="0" err="1">
                <a:solidFill>
                  <a:srgbClr val="8DC63F"/>
                </a:solidFill>
                <a:latin typeface="+mj-lt"/>
                <a:ea typeface="+mj-ea"/>
                <a:cs typeface="+mj-cs"/>
              </a:rPr>
              <a:t>croisés</a:t>
            </a:r>
            <a:br>
              <a:rPr lang="en-US" sz="3100" b="1" kern="1200" dirty="0">
                <a:latin typeface="+mj-lt"/>
                <a:ea typeface="+mj-ea"/>
                <a:cs typeface="+mj-cs"/>
              </a:rPr>
            </a:br>
            <a:endParaRPr lang="fr-FR" sz="3100" dirty="0"/>
          </a:p>
        </p:txBody>
      </p:sp>
      <p:sp>
        <p:nvSpPr>
          <p:cNvPr id="3" name="Espace réservé du contenu 2">
            <a:extLst>
              <a:ext uri="{FF2B5EF4-FFF2-40B4-BE49-F238E27FC236}">
                <a16:creationId xmlns:a16="http://schemas.microsoft.com/office/drawing/2014/main" id="{7F13FD4D-B935-E563-CED4-D346E388D443}"/>
              </a:ext>
            </a:extLst>
          </p:cNvPr>
          <p:cNvSpPr>
            <a:spLocks noGrp="1"/>
          </p:cNvSpPr>
          <p:nvPr>
            <p:ph idx="1"/>
          </p:nvPr>
        </p:nvSpPr>
        <p:spPr>
          <a:xfrm>
            <a:off x="528767" y="1570452"/>
            <a:ext cx="4646905" cy="4698999"/>
          </a:xfrm>
        </p:spPr>
        <p:txBody>
          <a:bodyPr anchor="ctr">
            <a:normAutofit/>
          </a:bodyPr>
          <a:lstStyle/>
          <a:p>
            <a:pPr marL="0" indent="0">
              <a:buNone/>
            </a:pPr>
            <a:r>
              <a:rPr lang="fr-FR" sz="1800" b="1" dirty="0">
                <a:effectLst/>
                <a:latin typeface="Calibri" panose="020F0502020204030204" pitchFamily="34" charset="0"/>
                <a:ea typeface="Calibri" panose="020F0502020204030204" pitchFamily="34" charset="0"/>
                <a:cs typeface="Times New Roman" panose="02020603050405020304" pitchFamily="18" charset="0"/>
              </a:rPr>
              <a:t>3-DISCRIMINATIONS</a:t>
            </a:r>
          </a:p>
          <a:p>
            <a:r>
              <a:rPr lang="fr-FR" sz="1700" dirty="0">
                <a:effectLst/>
                <a:ea typeface="Calibri" panose="020F0502020204030204" pitchFamily="34" charset="0"/>
                <a:cs typeface="Times New Roman" panose="02020603050405020304" pitchFamily="18" charset="0"/>
              </a:rPr>
              <a:t>Situation d’une personne traitée de manière moins favorable qu’une autre dans une situation comparable</a:t>
            </a:r>
          </a:p>
          <a:p>
            <a:pPr algn="l"/>
            <a:r>
              <a:rPr lang="fr-FR" sz="1700" b="0" i="0" u="none" strike="noStrike" baseline="0" dirty="0"/>
              <a:t>La discrimination est un délit, défini aux articles 225-1 à 225-1-2, puni de </a:t>
            </a:r>
            <a:r>
              <a:rPr lang="fr-FR" sz="1700" b="1" i="0" u="none" strike="noStrike" baseline="0" dirty="0"/>
              <a:t>trois ans d’emprisonnement et de 45 000 euros d’amende</a:t>
            </a:r>
          </a:p>
          <a:p>
            <a:pPr algn="l"/>
            <a:r>
              <a:rPr lang="fr-FR" sz="1700" b="0" i="0" u="none" strike="noStrike" baseline="0" dirty="0"/>
              <a:t>Ces peines peuvent être alourdies si l’auteur de la discrimination est un agent public ou le responsable d’un lieu accueillant du public. Dans ce cas, les peines peuvent aller jusqu’à </a:t>
            </a:r>
            <a:r>
              <a:rPr lang="fr-FR" sz="1700" b="1" i="0" u="none" strike="noStrike" baseline="0" dirty="0"/>
              <a:t>5 ans d’emprisonnement et 75 000 euros d’amende</a:t>
            </a:r>
            <a:endParaRPr lang="fr-FR" sz="1700" b="1" dirty="0">
              <a:effectLst/>
              <a:ea typeface="Calibri" panose="020F0502020204030204" pitchFamily="34" charset="0"/>
              <a:cs typeface="Times New Roman" panose="02020603050405020304" pitchFamily="18" charset="0"/>
            </a:endParaRPr>
          </a:p>
        </p:txBody>
      </p:sp>
      <p:pic>
        <p:nvPicPr>
          <p:cNvPr id="6" name="Picture 4" descr="Point d’interrogation sur fond vert pastel">
            <a:extLst>
              <a:ext uri="{FF2B5EF4-FFF2-40B4-BE49-F238E27FC236}">
                <a16:creationId xmlns:a16="http://schemas.microsoft.com/office/drawing/2014/main" id="{BF5A37A1-D3D9-BA03-9FB6-57ABF2075C13}"/>
              </a:ext>
            </a:extLst>
          </p:cNvPr>
          <p:cNvPicPr>
            <a:picLocks noChangeAspect="1"/>
          </p:cNvPicPr>
          <p:nvPr/>
        </p:nvPicPr>
        <p:blipFill rotWithShape="1">
          <a:blip r:embed="rId3"/>
          <a:srcRect l="33259"/>
          <a:stretch/>
        </p:blipFill>
        <p:spPr>
          <a:xfrm>
            <a:off x="6096000" y="1"/>
            <a:ext cx="6102825" cy="6858000"/>
          </a:xfrm>
          <a:prstGeom prst="rect">
            <a:avLst/>
          </a:prstGeom>
        </p:spPr>
      </p:pic>
      <p:pic>
        <p:nvPicPr>
          <p:cNvPr id="4" name="Image 3">
            <a:extLst>
              <a:ext uri="{FF2B5EF4-FFF2-40B4-BE49-F238E27FC236}">
                <a16:creationId xmlns:a16="http://schemas.microsoft.com/office/drawing/2014/main" id="{3A82CA60-999D-D0F3-A4FE-229DDD01B2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8502" y="5870158"/>
            <a:ext cx="923199" cy="835495"/>
          </a:xfrm>
          <a:prstGeom prst="rect">
            <a:avLst/>
          </a:prstGeom>
        </p:spPr>
      </p:pic>
      <p:pic>
        <p:nvPicPr>
          <p:cNvPr id="5" name="Picture 2">
            <a:extLst>
              <a:ext uri="{FF2B5EF4-FFF2-40B4-BE49-F238E27FC236}">
                <a16:creationId xmlns:a16="http://schemas.microsoft.com/office/drawing/2014/main" id="{F65C6066-FB5F-C5F1-D65B-4058051742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7010" y="5807900"/>
            <a:ext cx="1387339" cy="950475"/>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pied de page 6">
            <a:extLst>
              <a:ext uri="{FF2B5EF4-FFF2-40B4-BE49-F238E27FC236}">
                <a16:creationId xmlns:a16="http://schemas.microsoft.com/office/drawing/2014/main" id="{912B052C-DC13-A06A-1847-092402064646}"/>
              </a:ext>
            </a:extLst>
          </p:cNvPr>
          <p:cNvSpPr>
            <a:spLocks noGrp="1"/>
          </p:cNvSpPr>
          <p:nvPr>
            <p:ph type="ftr" sz="quarter" idx="11"/>
          </p:nvPr>
        </p:nvSpPr>
        <p:spPr/>
        <p:txBody>
          <a:bodyPr/>
          <a:lstStyle/>
          <a:p>
            <a:r>
              <a:rPr lang="fr-FR"/>
              <a:t>Version 1-Mai 2023</a:t>
            </a:r>
          </a:p>
        </p:txBody>
      </p:sp>
      <p:sp>
        <p:nvSpPr>
          <p:cNvPr id="8" name="Espace réservé du numéro de diapositive 7">
            <a:extLst>
              <a:ext uri="{FF2B5EF4-FFF2-40B4-BE49-F238E27FC236}">
                <a16:creationId xmlns:a16="http://schemas.microsoft.com/office/drawing/2014/main" id="{76D72044-8AD1-1858-D9FA-5397DF8242A5}"/>
              </a:ext>
            </a:extLst>
          </p:cNvPr>
          <p:cNvSpPr>
            <a:spLocks noGrp="1"/>
          </p:cNvSpPr>
          <p:nvPr>
            <p:ph type="sldNum" sz="quarter" idx="12"/>
          </p:nvPr>
        </p:nvSpPr>
        <p:spPr/>
        <p:txBody>
          <a:bodyPr/>
          <a:lstStyle/>
          <a:p>
            <a:fld id="{5EF66FD0-7294-46D2-8497-6820DE7704DC}" type="slidenum">
              <a:rPr lang="fr-FR" smtClean="0"/>
              <a:t>13</a:t>
            </a:fld>
            <a:endParaRPr lang="fr-FR"/>
          </a:p>
        </p:txBody>
      </p:sp>
    </p:spTree>
    <p:extLst>
      <p:ext uri="{BB962C8B-B14F-4D97-AF65-F5344CB8AC3E}">
        <p14:creationId xmlns:p14="http://schemas.microsoft.com/office/powerpoint/2010/main" val="983183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8046770-A971-BEC9-B3E0-BB62B688AB0E}"/>
              </a:ext>
            </a:extLst>
          </p:cNvPr>
          <p:cNvSpPr>
            <a:spLocks noGrp="1"/>
          </p:cNvSpPr>
          <p:nvPr>
            <p:ph type="title"/>
          </p:nvPr>
        </p:nvSpPr>
        <p:spPr>
          <a:xfrm>
            <a:off x="761803" y="350196"/>
            <a:ext cx="4646904" cy="1624520"/>
          </a:xfrm>
        </p:spPr>
        <p:txBody>
          <a:bodyPr anchor="ctr">
            <a:normAutofit/>
          </a:bodyPr>
          <a:lstStyle/>
          <a:p>
            <a:pPr>
              <a:spcAft>
                <a:spcPts val="600"/>
              </a:spcAft>
            </a:pPr>
            <a:r>
              <a:rPr lang="en-US" sz="3100" b="1" kern="1200" dirty="0">
                <a:solidFill>
                  <a:srgbClr val="044C99"/>
                </a:solidFill>
                <a:latin typeface="+mj-lt"/>
                <a:ea typeface="+mj-ea"/>
                <a:cs typeface="+mj-cs"/>
              </a:rPr>
              <a:t>Fiche exercice 1</a:t>
            </a:r>
            <a:r>
              <a:rPr lang="en-US" sz="3100" b="1" dirty="0">
                <a:solidFill>
                  <a:srgbClr val="044C99"/>
                </a:solidFill>
              </a:rPr>
              <a:t>-</a:t>
            </a:r>
            <a:r>
              <a:rPr lang="en-US" sz="3100" b="1" kern="1200" dirty="0">
                <a:solidFill>
                  <a:srgbClr val="044C99"/>
                </a:solidFill>
                <a:latin typeface="+mj-lt"/>
                <a:ea typeface="+mj-ea"/>
                <a:cs typeface="+mj-cs"/>
              </a:rPr>
              <a:t>Correction </a:t>
            </a:r>
            <a:r>
              <a:rPr lang="en-US" sz="3100" kern="1200" dirty="0">
                <a:solidFill>
                  <a:srgbClr val="044C99"/>
                </a:solidFill>
                <a:latin typeface="+mj-lt"/>
                <a:ea typeface="+mj-ea"/>
                <a:cs typeface="+mj-cs"/>
              </a:rPr>
              <a:t>: </a:t>
            </a:r>
            <a:br>
              <a:rPr lang="en-US" sz="3100" kern="1200" dirty="0">
                <a:latin typeface="+mj-lt"/>
                <a:ea typeface="+mj-ea"/>
                <a:cs typeface="+mj-cs"/>
              </a:rPr>
            </a:br>
            <a:r>
              <a:rPr lang="en-US" sz="3100" b="1" kern="1200" dirty="0">
                <a:solidFill>
                  <a:srgbClr val="8DC63F"/>
                </a:solidFill>
                <a:latin typeface="+mj-lt"/>
                <a:ea typeface="+mj-ea"/>
                <a:cs typeface="+mj-cs"/>
              </a:rPr>
              <a:t>Les mots </a:t>
            </a:r>
            <a:r>
              <a:rPr lang="en-US" sz="3100" b="1" kern="1200" dirty="0" err="1">
                <a:solidFill>
                  <a:srgbClr val="8DC63F"/>
                </a:solidFill>
                <a:latin typeface="+mj-lt"/>
                <a:ea typeface="+mj-ea"/>
                <a:cs typeface="+mj-cs"/>
              </a:rPr>
              <a:t>croisés</a:t>
            </a:r>
            <a:br>
              <a:rPr lang="en-US" sz="3100" b="1" kern="1200" dirty="0">
                <a:latin typeface="+mj-lt"/>
                <a:ea typeface="+mj-ea"/>
                <a:cs typeface="+mj-cs"/>
              </a:rPr>
            </a:br>
            <a:endParaRPr lang="fr-FR" sz="3100" dirty="0"/>
          </a:p>
        </p:txBody>
      </p:sp>
      <p:sp>
        <p:nvSpPr>
          <p:cNvPr id="3" name="Espace réservé du contenu 2">
            <a:extLst>
              <a:ext uri="{FF2B5EF4-FFF2-40B4-BE49-F238E27FC236}">
                <a16:creationId xmlns:a16="http://schemas.microsoft.com/office/drawing/2014/main" id="{7F13FD4D-B935-E563-CED4-D346E388D443}"/>
              </a:ext>
            </a:extLst>
          </p:cNvPr>
          <p:cNvSpPr>
            <a:spLocks noGrp="1"/>
          </p:cNvSpPr>
          <p:nvPr>
            <p:ph idx="1"/>
          </p:nvPr>
        </p:nvSpPr>
        <p:spPr>
          <a:xfrm>
            <a:off x="904677" y="1338652"/>
            <a:ext cx="4646905" cy="3613149"/>
          </a:xfrm>
        </p:spPr>
        <p:txBody>
          <a:bodyPr anchor="ctr">
            <a:normAutofit/>
          </a:bodyPr>
          <a:lstStyle/>
          <a:p>
            <a:pPr marL="0" indent="0">
              <a:buNone/>
            </a:pPr>
            <a:r>
              <a:rPr lang="fr-FR" sz="2000" b="1" dirty="0">
                <a:latin typeface="Calibri" panose="020F0502020204030204" pitchFamily="34" charset="0"/>
                <a:ea typeface="Calibri" panose="020F0502020204030204" pitchFamily="34" charset="0"/>
                <a:cs typeface="Times New Roman" panose="02020603050405020304" pitchFamily="18" charset="0"/>
              </a:rPr>
              <a:t>A-CRITERES</a:t>
            </a:r>
          </a:p>
          <a:p>
            <a:pPr algn="l"/>
            <a:r>
              <a:rPr lang="fr-FR" sz="2000" b="0" i="0" u="none" strike="noStrike" baseline="0" dirty="0"/>
              <a:t>Motifs prohibés par la Loi, au nombre de 25, ils fondent le droit de la non-discrimination</a:t>
            </a:r>
          </a:p>
          <a:p>
            <a:pPr algn="l"/>
            <a:endParaRPr lang="fr-FR" sz="2000" b="1" dirty="0">
              <a:effectLst/>
              <a:ea typeface="Calibri" panose="020F0502020204030204" pitchFamily="34" charset="0"/>
              <a:cs typeface="Times New Roman" panose="02020603050405020304" pitchFamily="18" charset="0"/>
            </a:endParaRPr>
          </a:p>
        </p:txBody>
      </p:sp>
      <p:pic>
        <p:nvPicPr>
          <p:cNvPr id="6" name="Picture 4" descr="Point d’interrogation sur fond vert pastel">
            <a:extLst>
              <a:ext uri="{FF2B5EF4-FFF2-40B4-BE49-F238E27FC236}">
                <a16:creationId xmlns:a16="http://schemas.microsoft.com/office/drawing/2014/main" id="{BF5A37A1-D3D9-BA03-9FB6-57ABF2075C13}"/>
              </a:ext>
            </a:extLst>
          </p:cNvPr>
          <p:cNvPicPr>
            <a:picLocks noChangeAspect="1"/>
          </p:cNvPicPr>
          <p:nvPr/>
        </p:nvPicPr>
        <p:blipFill rotWithShape="1">
          <a:blip r:embed="rId3"/>
          <a:srcRect l="33259"/>
          <a:stretch/>
        </p:blipFill>
        <p:spPr>
          <a:xfrm>
            <a:off x="6096000" y="1"/>
            <a:ext cx="6102825" cy="6858000"/>
          </a:xfrm>
          <a:prstGeom prst="rect">
            <a:avLst/>
          </a:prstGeom>
        </p:spPr>
      </p:pic>
      <p:pic>
        <p:nvPicPr>
          <p:cNvPr id="4" name="Image 3">
            <a:extLst>
              <a:ext uri="{FF2B5EF4-FFF2-40B4-BE49-F238E27FC236}">
                <a16:creationId xmlns:a16="http://schemas.microsoft.com/office/drawing/2014/main" id="{6382466C-B5E3-2926-FF3D-E35B5E325D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8502" y="5870158"/>
            <a:ext cx="923199" cy="835495"/>
          </a:xfrm>
          <a:prstGeom prst="rect">
            <a:avLst/>
          </a:prstGeom>
        </p:spPr>
      </p:pic>
      <p:pic>
        <p:nvPicPr>
          <p:cNvPr id="5" name="Picture 2">
            <a:extLst>
              <a:ext uri="{FF2B5EF4-FFF2-40B4-BE49-F238E27FC236}">
                <a16:creationId xmlns:a16="http://schemas.microsoft.com/office/drawing/2014/main" id="{408149D3-C11C-17A3-6984-0E51E896B7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7010" y="5807900"/>
            <a:ext cx="1387339" cy="950475"/>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pied de page 6">
            <a:extLst>
              <a:ext uri="{FF2B5EF4-FFF2-40B4-BE49-F238E27FC236}">
                <a16:creationId xmlns:a16="http://schemas.microsoft.com/office/drawing/2014/main" id="{2C70771D-5222-083D-AB29-EB19A52A1497}"/>
              </a:ext>
            </a:extLst>
          </p:cNvPr>
          <p:cNvSpPr>
            <a:spLocks noGrp="1"/>
          </p:cNvSpPr>
          <p:nvPr>
            <p:ph type="ftr" sz="quarter" idx="11"/>
          </p:nvPr>
        </p:nvSpPr>
        <p:spPr/>
        <p:txBody>
          <a:bodyPr/>
          <a:lstStyle/>
          <a:p>
            <a:r>
              <a:rPr lang="fr-FR"/>
              <a:t>Version 1-Mai 2023</a:t>
            </a:r>
          </a:p>
        </p:txBody>
      </p:sp>
      <p:sp>
        <p:nvSpPr>
          <p:cNvPr id="8" name="Espace réservé du numéro de diapositive 7">
            <a:extLst>
              <a:ext uri="{FF2B5EF4-FFF2-40B4-BE49-F238E27FC236}">
                <a16:creationId xmlns:a16="http://schemas.microsoft.com/office/drawing/2014/main" id="{951FFF90-95DE-DA75-68E4-4317999AE0E1}"/>
              </a:ext>
            </a:extLst>
          </p:cNvPr>
          <p:cNvSpPr>
            <a:spLocks noGrp="1"/>
          </p:cNvSpPr>
          <p:nvPr>
            <p:ph type="sldNum" sz="quarter" idx="12"/>
          </p:nvPr>
        </p:nvSpPr>
        <p:spPr/>
        <p:txBody>
          <a:bodyPr/>
          <a:lstStyle/>
          <a:p>
            <a:fld id="{5EF66FD0-7294-46D2-8497-6820DE7704DC}" type="slidenum">
              <a:rPr lang="fr-FR" smtClean="0"/>
              <a:t>14</a:t>
            </a:fld>
            <a:endParaRPr lang="fr-FR"/>
          </a:p>
        </p:txBody>
      </p:sp>
    </p:spTree>
    <p:extLst>
      <p:ext uri="{BB962C8B-B14F-4D97-AF65-F5344CB8AC3E}">
        <p14:creationId xmlns:p14="http://schemas.microsoft.com/office/powerpoint/2010/main" val="1588699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8046770-A971-BEC9-B3E0-BB62B688AB0E}"/>
              </a:ext>
            </a:extLst>
          </p:cNvPr>
          <p:cNvSpPr>
            <a:spLocks noGrp="1"/>
          </p:cNvSpPr>
          <p:nvPr>
            <p:ph type="title"/>
          </p:nvPr>
        </p:nvSpPr>
        <p:spPr>
          <a:xfrm>
            <a:off x="761803" y="350196"/>
            <a:ext cx="4646904" cy="1624520"/>
          </a:xfrm>
        </p:spPr>
        <p:txBody>
          <a:bodyPr anchor="ctr">
            <a:normAutofit/>
          </a:bodyPr>
          <a:lstStyle/>
          <a:p>
            <a:pPr>
              <a:spcAft>
                <a:spcPts val="600"/>
              </a:spcAft>
            </a:pPr>
            <a:r>
              <a:rPr lang="en-US" sz="3100" b="1" kern="1200" dirty="0">
                <a:solidFill>
                  <a:srgbClr val="044C99"/>
                </a:solidFill>
                <a:latin typeface="+mj-lt"/>
                <a:ea typeface="+mj-ea"/>
                <a:cs typeface="+mj-cs"/>
              </a:rPr>
              <a:t>Fiche exercice 1</a:t>
            </a:r>
            <a:r>
              <a:rPr lang="en-US" sz="3100" b="1" dirty="0">
                <a:solidFill>
                  <a:srgbClr val="044C99"/>
                </a:solidFill>
              </a:rPr>
              <a:t>-</a:t>
            </a:r>
            <a:r>
              <a:rPr lang="en-US" sz="3100" b="1" kern="1200" dirty="0">
                <a:solidFill>
                  <a:srgbClr val="044C99"/>
                </a:solidFill>
                <a:latin typeface="+mj-lt"/>
                <a:ea typeface="+mj-ea"/>
                <a:cs typeface="+mj-cs"/>
              </a:rPr>
              <a:t>Correction </a:t>
            </a:r>
            <a:r>
              <a:rPr lang="en-US" sz="3100" kern="1200" dirty="0">
                <a:solidFill>
                  <a:srgbClr val="044C99"/>
                </a:solidFill>
                <a:latin typeface="+mj-lt"/>
                <a:ea typeface="+mj-ea"/>
                <a:cs typeface="+mj-cs"/>
              </a:rPr>
              <a:t>: </a:t>
            </a:r>
            <a:br>
              <a:rPr lang="en-US" sz="3100" kern="1200" dirty="0">
                <a:latin typeface="+mj-lt"/>
                <a:ea typeface="+mj-ea"/>
                <a:cs typeface="+mj-cs"/>
              </a:rPr>
            </a:br>
            <a:r>
              <a:rPr lang="en-US" sz="3100" b="1" kern="1200" dirty="0">
                <a:solidFill>
                  <a:srgbClr val="8DC63F"/>
                </a:solidFill>
                <a:latin typeface="+mj-lt"/>
                <a:ea typeface="+mj-ea"/>
                <a:cs typeface="+mj-cs"/>
              </a:rPr>
              <a:t>Les mots </a:t>
            </a:r>
            <a:r>
              <a:rPr lang="en-US" sz="3100" b="1" kern="1200" dirty="0" err="1">
                <a:solidFill>
                  <a:srgbClr val="8DC63F"/>
                </a:solidFill>
                <a:latin typeface="+mj-lt"/>
                <a:ea typeface="+mj-ea"/>
                <a:cs typeface="+mj-cs"/>
              </a:rPr>
              <a:t>croisés</a:t>
            </a:r>
            <a:br>
              <a:rPr lang="en-US" sz="3100" b="1" kern="1200" dirty="0">
                <a:latin typeface="+mj-lt"/>
                <a:ea typeface="+mj-ea"/>
                <a:cs typeface="+mj-cs"/>
              </a:rPr>
            </a:br>
            <a:endParaRPr lang="fr-FR" sz="3100" dirty="0"/>
          </a:p>
        </p:txBody>
      </p:sp>
      <p:sp>
        <p:nvSpPr>
          <p:cNvPr id="3" name="Espace réservé du contenu 2">
            <a:extLst>
              <a:ext uri="{FF2B5EF4-FFF2-40B4-BE49-F238E27FC236}">
                <a16:creationId xmlns:a16="http://schemas.microsoft.com/office/drawing/2014/main" id="{7F13FD4D-B935-E563-CED4-D346E388D443}"/>
              </a:ext>
            </a:extLst>
          </p:cNvPr>
          <p:cNvSpPr>
            <a:spLocks noGrp="1"/>
          </p:cNvSpPr>
          <p:nvPr>
            <p:ph idx="1"/>
          </p:nvPr>
        </p:nvSpPr>
        <p:spPr>
          <a:xfrm>
            <a:off x="724547" y="2029394"/>
            <a:ext cx="4646905" cy="3643313"/>
          </a:xfrm>
        </p:spPr>
        <p:txBody>
          <a:bodyPr anchor="ctr">
            <a:normAutofit/>
          </a:bodyPr>
          <a:lstStyle/>
          <a:p>
            <a:pPr marL="0" indent="0" algn="l">
              <a:buNone/>
            </a:pPr>
            <a:r>
              <a:rPr lang="fr-FR" sz="2000" b="1" dirty="0">
                <a:latin typeface="Calibri" panose="020F0502020204030204" pitchFamily="34" charset="0"/>
                <a:ea typeface="Calibri" panose="020F0502020204030204" pitchFamily="34" charset="0"/>
                <a:cs typeface="Times New Roman" panose="02020603050405020304" pitchFamily="18" charset="0"/>
              </a:rPr>
              <a:t>B-ORIGINE</a:t>
            </a:r>
          </a:p>
          <a:p>
            <a:pPr algn="l"/>
            <a:r>
              <a:rPr lang="fr-FR" sz="2000" b="0" i="0" u="none" strike="noStrike" baseline="0" dirty="0"/>
              <a:t>Critère prohibé qui renvoie à la projection de stéréotypes et de mises à l’écart à partir de diverses caractéristiques qui font l’objet d’une essentialisation, notamment la couleur de peau ou le patronyme.</a:t>
            </a:r>
            <a:endParaRPr lang="fr-FR" sz="2000" b="1" dirty="0">
              <a:ea typeface="Calibri" panose="020F0502020204030204" pitchFamily="34" charset="0"/>
              <a:cs typeface="Times New Roman" panose="02020603050405020304" pitchFamily="18" charset="0"/>
            </a:endParaRPr>
          </a:p>
          <a:p>
            <a:pPr algn="l"/>
            <a:endParaRPr lang="fr-FR" sz="2000" b="1" dirty="0">
              <a:effectLst/>
              <a:ea typeface="Calibri" panose="020F0502020204030204" pitchFamily="34" charset="0"/>
              <a:cs typeface="Times New Roman" panose="02020603050405020304" pitchFamily="18" charset="0"/>
            </a:endParaRPr>
          </a:p>
        </p:txBody>
      </p:sp>
      <p:pic>
        <p:nvPicPr>
          <p:cNvPr id="6" name="Picture 4" descr="Point d’interrogation sur fond vert pastel">
            <a:extLst>
              <a:ext uri="{FF2B5EF4-FFF2-40B4-BE49-F238E27FC236}">
                <a16:creationId xmlns:a16="http://schemas.microsoft.com/office/drawing/2014/main" id="{BF5A37A1-D3D9-BA03-9FB6-57ABF2075C13}"/>
              </a:ext>
            </a:extLst>
          </p:cNvPr>
          <p:cNvPicPr>
            <a:picLocks noChangeAspect="1"/>
          </p:cNvPicPr>
          <p:nvPr/>
        </p:nvPicPr>
        <p:blipFill rotWithShape="1">
          <a:blip r:embed="rId3"/>
          <a:srcRect l="33259"/>
          <a:stretch/>
        </p:blipFill>
        <p:spPr>
          <a:xfrm>
            <a:off x="6096000" y="1"/>
            <a:ext cx="6102825" cy="6858000"/>
          </a:xfrm>
          <a:prstGeom prst="rect">
            <a:avLst/>
          </a:prstGeom>
        </p:spPr>
      </p:pic>
      <p:pic>
        <p:nvPicPr>
          <p:cNvPr id="4" name="Image 3">
            <a:extLst>
              <a:ext uri="{FF2B5EF4-FFF2-40B4-BE49-F238E27FC236}">
                <a16:creationId xmlns:a16="http://schemas.microsoft.com/office/drawing/2014/main" id="{AAE48AE9-F839-BCC8-B3BB-793E29AD77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8502" y="5870158"/>
            <a:ext cx="923199" cy="835495"/>
          </a:xfrm>
          <a:prstGeom prst="rect">
            <a:avLst/>
          </a:prstGeom>
        </p:spPr>
      </p:pic>
      <p:pic>
        <p:nvPicPr>
          <p:cNvPr id="5" name="Picture 2">
            <a:extLst>
              <a:ext uri="{FF2B5EF4-FFF2-40B4-BE49-F238E27FC236}">
                <a16:creationId xmlns:a16="http://schemas.microsoft.com/office/drawing/2014/main" id="{B01A37D0-A4FF-6322-9CFA-E860B0D578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7010" y="5807900"/>
            <a:ext cx="1387339" cy="950475"/>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pied de page 6">
            <a:extLst>
              <a:ext uri="{FF2B5EF4-FFF2-40B4-BE49-F238E27FC236}">
                <a16:creationId xmlns:a16="http://schemas.microsoft.com/office/drawing/2014/main" id="{A8D6EFEA-B61E-CCDF-FF65-89318211401A}"/>
              </a:ext>
            </a:extLst>
          </p:cNvPr>
          <p:cNvSpPr>
            <a:spLocks noGrp="1"/>
          </p:cNvSpPr>
          <p:nvPr>
            <p:ph type="ftr" sz="quarter" idx="11"/>
          </p:nvPr>
        </p:nvSpPr>
        <p:spPr/>
        <p:txBody>
          <a:bodyPr/>
          <a:lstStyle/>
          <a:p>
            <a:r>
              <a:rPr lang="fr-FR"/>
              <a:t>Version 1-Mai 2023</a:t>
            </a:r>
          </a:p>
        </p:txBody>
      </p:sp>
      <p:sp>
        <p:nvSpPr>
          <p:cNvPr id="8" name="Espace réservé du numéro de diapositive 7">
            <a:extLst>
              <a:ext uri="{FF2B5EF4-FFF2-40B4-BE49-F238E27FC236}">
                <a16:creationId xmlns:a16="http://schemas.microsoft.com/office/drawing/2014/main" id="{773D3881-1352-17C9-1D39-2CBF3E6E7330}"/>
              </a:ext>
            </a:extLst>
          </p:cNvPr>
          <p:cNvSpPr>
            <a:spLocks noGrp="1"/>
          </p:cNvSpPr>
          <p:nvPr>
            <p:ph type="sldNum" sz="quarter" idx="12"/>
          </p:nvPr>
        </p:nvSpPr>
        <p:spPr/>
        <p:txBody>
          <a:bodyPr/>
          <a:lstStyle/>
          <a:p>
            <a:fld id="{5EF66FD0-7294-46D2-8497-6820DE7704DC}" type="slidenum">
              <a:rPr lang="fr-FR" smtClean="0"/>
              <a:t>15</a:t>
            </a:fld>
            <a:endParaRPr lang="fr-FR"/>
          </a:p>
        </p:txBody>
      </p:sp>
    </p:spTree>
    <p:extLst>
      <p:ext uri="{BB962C8B-B14F-4D97-AF65-F5344CB8AC3E}">
        <p14:creationId xmlns:p14="http://schemas.microsoft.com/office/powerpoint/2010/main" val="1996126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8046770-A971-BEC9-B3E0-BB62B688AB0E}"/>
              </a:ext>
            </a:extLst>
          </p:cNvPr>
          <p:cNvSpPr>
            <a:spLocks noGrp="1"/>
          </p:cNvSpPr>
          <p:nvPr>
            <p:ph type="title"/>
          </p:nvPr>
        </p:nvSpPr>
        <p:spPr>
          <a:xfrm>
            <a:off x="761803" y="350196"/>
            <a:ext cx="4646904" cy="1624520"/>
          </a:xfrm>
        </p:spPr>
        <p:txBody>
          <a:bodyPr anchor="ctr">
            <a:normAutofit/>
          </a:bodyPr>
          <a:lstStyle/>
          <a:p>
            <a:pPr>
              <a:spcAft>
                <a:spcPts val="600"/>
              </a:spcAft>
            </a:pPr>
            <a:r>
              <a:rPr lang="en-US" sz="3100" b="1" kern="1200" dirty="0">
                <a:solidFill>
                  <a:srgbClr val="044C99"/>
                </a:solidFill>
                <a:latin typeface="+mj-lt"/>
                <a:ea typeface="+mj-ea"/>
                <a:cs typeface="+mj-cs"/>
              </a:rPr>
              <a:t>Fiche exercice 1</a:t>
            </a:r>
            <a:r>
              <a:rPr lang="en-US" sz="3100" b="1" dirty="0">
                <a:solidFill>
                  <a:srgbClr val="044C99"/>
                </a:solidFill>
              </a:rPr>
              <a:t>-</a:t>
            </a:r>
            <a:r>
              <a:rPr lang="en-US" sz="3100" b="1" kern="1200" dirty="0">
                <a:solidFill>
                  <a:srgbClr val="044C99"/>
                </a:solidFill>
                <a:latin typeface="+mj-lt"/>
                <a:ea typeface="+mj-ea"/>
                <a:cs typeface="+mj-cs"/>
              </a:rPr>
              <a:t>Correction </a:t>
            </a:r>
            <a:r>
              <a:rPr lang="en-US" sz="3100" kern="1200" dirty="0">
                <a:solidFill>
                  <a:srgbClr val="044C99"/>
                </a:solidFill>
                <a:latin typeface="+mj-lt"/>
                <a:ea typeface="+mj-ea"/>
                <a:cs typeface="+mj-cs"/>
              </a:rPr>
              <a:t>: </a:t>
            </a:r>
            <a:br>
              <a:rPr lang="en-US" sz="3100" kern="1200" dirty="0">
                <a:latin typeface="+mj-lt"/>
                <a:ea typeface="+mj-ea"/>
                <a:cs typeface="+mj-cs"/>
              </a:rPr>
            </a:br>
            <a:r>
              <a:rPr lang="en-US" sz="3100" b="1" kern="1200" dirty="0">
                <a:solidFill>
                  <a:srgbClr val="8DC63F"/>
                </a:solidFill>
                <a:latin typeface="+mj-lt"/>
                <a:ea typeface="+mj-ea"/>
                <a:cs typeface="+mj-cs"/>
              </a:rPr>
              <a:t>Les mots </a:t>
            </a:r>
            <a:r>
              <a:rPr lang="en-US" sz="3100" b="1" kern="1200" dirty="0" err="1">
                <a:solidFill>
                  <a:srgbClr val="8DC63F"/>
                </a:solidFill>
                <a:latin typeface="+mj-lt"/>
                <a:ea typeface="+mj-ea"/>
                <a:cs typeface="+mj-cs"/>
              </a:rPr>
              <a:t>croisés</a:t>
            </a:r>
            <a:br>
              <a:rPr lang="en-US" sz="3100" b="1" kern="1200" dirty="0">
                <a:latin typeface="+mj-lt"/>
                <a:ea typeface="+mj-ea"/>
                <a:cs typeface="+mj-cs"/>
              </a:rPr>
            </a:br>
            <a:endParaRPr lang="fr-FR" sz="3100" dirty="0"/>
          </a:p>
        </p:txBody>
      </p:sp>
      <p:sp>
        <p:nvSpPr>
          <p:cNvPr id="3" name="Espace réservé du contenu 2">
            <a:extLst>
              <a:ext uri="{FF2B5EF4-FFF2-40B4-BE49-F238E27FC236}">
                <a16:creationId xmlns:a16="http://schemas.microsoft.com/office/drawing/2014/main" id="{7F13FD4D-B935-E563-CED4-D346E388D443}"/>
              </a:ext>
            </a:extLst>
          </p:cNvPr>
          <p:cNvSpPr>
            <a:spLocks noGrp="1"/>
          </p:cNvSpPr>
          <p:nvPr>
            <p:ph idx="1"/>
          </p:nvPr>
        </p:nvSpPr>
        <p:spPr>
          <a:xfrm>
            <a:off x="590352" y="1974716"/>
            <a:ext cx="4646905" cy="3613149"/>
          </a:xfrm>
        </p:spPr>
        <p:txBody>
          <a:bodyPr anchor="ctr">
            <a:normAutofit/>
          </a:bodyPr>
          <a:lstStyle/>
          <a:p>
            <a:pPr marL="0" indent="0" algn="l">
              <a:buNone/>
            </a:pPr>
            <a:r>
              <a:rPr lang="fr-FR" sz="2000" b="1" dirty="0">
                <a:latin typeface="Calibri" panose="020F0502020204030204" pitchFamily="34" charset="0"/>
                <a:ea typeface="Calibri" panose="020F0502020204030204" pitchFamily="34" charset="0"/>
                <a:cs typeface="Times New Roman" panose="02020603050405020304" pitchFamily="18" charset="0"/>
              </a:rPr>
              <a:t>C-TESTING</a:t>
            </a:r>
          </a:p>
          <a:p>
            <a:pPr marL="0" indent="0" algn="l">
              <a:buNone/>
            </a:pPr>
            <a:endParaRPr lang="fr-FR" sz="2000" b="1" dirty="0">
              <a:latin typeface="Calibri" panose="020F0502020204030204" pitchFamily="34" charset="0"/>
              <a:ea typeface="Calibri" panose="020F0502020204030204" pitchFamily="34" charset="0"/>
              <a:cs typeface="Times New Roman" panose="02020603050405020304" pitchFamily="18" charset="0"/>
            </a:endParaRPr>
          </a:p>
          <a:p>
            <a:pPr algn="l"/>
            <a:r>
              <a:rPr lang="fr-FR" sz="2000" b="0" i="0" u="none" strike="noStrike" baseline="0" dirty="0"/>
              <a:t>Méthode scientifique qui consiste à comparer l’attitude de la personne« testée » envers un candidat de référence d’une part, et un candidat qui pourrait être discriminé d’autre part. Il peut être à vocation pédagogique ou judiciaire.</a:t>
            </a:r>
            <a:endParaRPr lang="fr-FR" sz="2000" b="1" dirty="0">
              <a:effectLst/>
              <a:ea typeface="Calibri" panose="020F0502020204030204" pitchFamily="34" charset="0"/>
              <a:cs typeface="Times New Roman" panose="02020603050405020304" pitchFamily="18" charset="0"/>
            </a:endParaRPr>
          </a:p>
        </p:txBody>
      </p:sp>
      <p:pic>
        <p:nvPicPr>
          <p:cNvPr id="6" name="Picture 4" descr="Point d’interrogation sur fond vert pastel">
            <a:extLst>
              <a:ext uri="{FF2B5EF4-FFF2-40B4-BE49-F238E27FC236}">
                <a16:creationId xmlns:a16="http://schemas.microsoft.com/office/drawing/2014/main" id="{BF5A37A1-D3D9-BA03-9FB6-57ABF2075C13}"/>
              </a:ext>
            </a:extLst>
          </p:cNvPr>
          <p:cNvPicPr>
            <a:picLocks noChangeAspect="1"/>
          </p:cNvPicPr>
          <p:nvPr/>
        </p:nvPicPr>
        <p:blipFill rotWithShape="1">
          <a:blip r:embed="rId3"/>
          <a:srcRect l="33259"/>
          <a:stretch/>
        </p:blipFill>
        <p:spPr>
          <a:xfrm>
            <a:off x="6096000" y="1"/>
            <a:ext cx="6102825" cy="6858000"/>
          </a:xfrm>
          <a:prstGeom prst="rect">
            <a:avLst/>
          </a:prstGeom>
        </p:spPr>
      </p:pic>
      <p:pic>
        <p:nvPicPr>
          <p:cNvPr id="4" name="Image 3">
            <a:extLst>
              <a:ext uri="{FF2B5EF4-FFF2-40B4-BE49-F238E27FC236}">
                <a16:creationId xmlns:a16="http://schemas.microsoft.com/office/drawing/2014/main" id="{EA80140A-F689-157A-0A65-D0B75FC24A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8502" y="5870158"/>
            <a:ext cx="923199" cy="835495"/>
          </a:xfrm>
          <a:prstGeom prst="rect">
            <a:avLst/>
          </a:prstGeom>
        </p:spPr>
      </p:pic>
      <p:pic>
        <p:nvPicPr>
          <p:cNvPr id="5" name="Picture 2">
            <a:extLst>
              <a:ext uri="{FF2B5EF4-FFF2-40B4-BE49-F238E27FC236}">
                <a16:creationId xmlns:a16="http://schemas.microsoft.com/office/drawing/2014/main" id="{622690FD-5F89-0AFF-DD6F-AE0AFA9098F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7010" y="5807900"/>
            <a:ext cx="1387339" cy="950475"/>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pied de page 6">
            <a:extLst>
              <a:ext uri="{FF2B5EF4-FFF2-40B4-BE49-F238E27FC236}">
                <a16:creationId xmlns:a16="http://schemas.microsoft.com/office/drawing/2014/main" id="{660A303C-3FAE-5395-47C3-097D8D4A937C}"/>
              </a:ext>
            </a:extLst>
          </p:cNvPr>
          <p:cNvSpPr>
            <a:spLocks noGrp="1"/>
          </p:cNvSpPr>
          <p:nvPr>
            <p:ph type="ftr" sz="quarter" idx="11"/>
          </p:nvPr>
        </p:nvSpPr>
        <p:spPr/>
        <p:txBody>
          <a:bodyPr/>
          <a:lstStyle/>
          <a:p>
            <a:r>
              <a:rPr lang="fr-FR"/>
              <a:t>Version 1-Mai 2023</a:t>
            </a:r>
          </a:p>
        </p:txBody>
      </p:sp>
      <p:sp>
        <p:nvSpPr>
          <p:cNvPr id="8" name="Espace réservé du numéro de diapositive 7">
            <a:extLst>
              <a:ext uri="{FF2B5EF4-FFF2-40B4-BE49-F238E27FC236}">
                <a16:creationId xmlns:a16="http://schemas.microsoft.com/office/drawing/2014/main" id="{E547D205-30A7-AF02-BC4C-C6A92AE2701C}"/>
              </a:ext>
            </a:extLst>
          </p:cNvPr>
          <p:cNvSpPr>
            <a:spLocks noGrp="1"/>
          </p:cNvSpPr>
          <p:nvPr>
            <p:ph type="sldNum" sz="quarter" idx="12"/>
          </p:nvPr>
        </p:nvSpPr>
        <p:spPr/>
        <p:txBody>
          <a:bodyPr/>
          <a:lstStyle/>
          <a:p>
            <a:fld id="{5EF66FD0-7294-46D2-8497-6820DE7704DC}" type="slidenum">
              <a:rPr lang="fr-FR" smtClean="0"/>
              <a:t>16</a:t>
            </a:fld>
            <a:endParaRPr lang="fr-FR"/>
          </a:p>
        </p:txBody>
      </p:sp>
    </p:spTree>
    <p:extLst>
      <p:ext uri="{BB962C8B-B14F-4D97-AF65-F5344CB8AC3E}">
        <p14:creationId xmlns:p14="http://schemas.microsoft.com/office/powerpoint/2010/main" val="3722941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8046770-A971-BEC9-B3E0-BB62B688AB0E}"/>
              </a:ext>
            </a:extLst>
          </p:cNvPr>
          <p:cNvSpPr>
            <a:spLocks noGrp="1"/>
          </p:cNvSpPr>
          <p:nvPr>
            <p:ph type="title"/>
          </p:nvPr>
        </p:nvSpPr>
        <p:spPr>
          <a:xfrm>
            <a:off x="761803" y="350196"/>
            <a:ext cx="4646904" cy="1624520"/>
          </a:xfrm>
        </p:spPr>
        <p:txBody>
          <a:bodyPr anchor="ctr">
            <a:normAutofit/>
          </a:bodyPr>
          <a:lstStyle/>
          <a:p>
            <a:pPr>
              <a:spcAft>
                <a:spcPts val="600"/>
              </a:spcAft>
            </a:pPr>
            <a:r>
              <a:rPr lang="en-US" sz="3100" b="1" kern="1200" dirty="0">
                <a:solidFill>
                  <a:srgbClr val="044C99"/>
                </a:solidFill>
                <a:latin typeface="+mj-lt"/>
                <a:ea typeface="+mj-ea"/>
                <a:cs typeface="+mj-cs"/>
              </a:rPr>
              <a:t>Fiche exercice 1</a:t>
            </a:r>
            <a:r>
              <a:rPr lang="en-US" sz="3100" b="1" dirty="0">
                <a:solidFill>
                  <a:srgbClr val="044C99"/>
                </a:solidFill>
              </a:rPr>
              <a:t>-</a:t>
            </a:r>
            <a:r>
              <a:rPr lang="en-US" sz="3100" b="1" kern="1200" dirty="0">
                <a:solidFill>
                  <a:srgbClr val="044C99"/>
                </a:solidFill>
                <a:latin typeface="+mj-lt"/>
                <a:ea typeface="+mj-ea"/>
                <a:cs typeface="+mj-cs"/>
              </a:rPr>
              <a:t>Correction </a:t>
            </a:r>
            <a:r>
              <a:rPr lang="en-US" sz="3100" kern="1200" dirty="0">
                <a:solidFill>
                  <a:srgbClr val="044C99"/>
                </a:solidFill>
                <a:latin typeface="+mj-lt"/>
                <a:ea typeface="+mj-ea"/>
                <a:cs typeface="+mj-cs"/>
              </a:rPr>
              <a:t>: </a:t>
            </a:r>
            <a:br>
              <a:rPr lang="en-US" sz="3100" kern="1200" dirty="0">
                <a:latin typeface="+mj-lt"/>
                <a:ea typeface="+mj-ea"/>
                <a:cs typeface="+mj-cs"/>
              </a:rPr>
            </a:br>
            <a:r>
              <a:rPr lang="en-US" sz="3100" b="1" kern="1200" dirty="0">
                <a:solidFill>
                  <a:srgbClr val="8DC63F"/>
                </a:solidFill>
                <a:latin typeface="+mj-lt"/>
                <a:ea typeface="+mj-ea"/>
                <a:cs typeface="+mj-cs"/>
              </a:rPr>
              <a:t>Les mots </a:t>
            </a:r>
            <a:r>
              <a:rPr lang="en-US" sz="3100" b="1" kern="1200" dirty="0" err="1">
                <a:solidFill>
                  <a:srgbClr val="8DC63F"/>
                </a:solidFill>
                <a:latin typeface="+mj-lt"/>
                <a:ea typeface="+mj-ea"/>
                <a:cs typeface="+mj-cs"/>
              </a:rPr>
              <a:t>croisés</a:t>
            </a:r>
            <a:br>
              <a:rPr lang="en-US" sz="3100" b="1" kern="1200" dirty="0">
                <a:latin typeface="+mj-lt"/>
                <a:ea typeface="+mj-ea"/>
                <a:cs typeface="+mj-cs"/>
              </a:rPr>
            </a:br>
            <a:endParaRPr lang="fr-FR" sz="3100" dirty="0"/>
          </a:p>
        </p:txBody>
      </p:sp>
      <p:sp>
        <p:nvSpPr>
          <p:cNvPr id="3" name="Espace réservé du contenu 2">
            <a:extLst>
              <a:ext uri="{FF2B5EF4-FFF2-40B4-BE49-F238E27FC236}">
                <a16:creationId xmlns:a16="http://schemas.microsoft.com/office/drawing/2014/main" id="{7F13FD4D-B935-E563-CED4-D346E388D443}"/>
              </a:ext>
            </a:extLst>
          </p:cNvPr>
          <p:cNvSpPr>
            <a:spLocks noGrp="1"/>
          </p:cNvSpPr>
          <p:nvPr>
            <p:ph idx="1"/>
          </p:nvPr>
        </p:nvSpPr>
        <p:spPr>
          <a:xfrm>
            <a:off x="724547" y="1593918"/>
            <a:ext cx="4646905" cy="3613149"/>
          </a:xfrm>
        </p:spPr>
        <p:txBody>
          <a:bodyPr anchor="ctr">
            <a:normAutofit/>
          </a:bodyPr>
          <a:lstStyle/>
          <a:p>
            <a:pPr marL="0" indent="0" algn="l">
              <a:buNone/>
            </a:pPr>
            <a:r>
              <a:rPr lang="fr-FR" sz="2000" b="1" dirty="0">
                <a:latin typeface="Calibri" panose="020F0502020204030204" pitchFamily="34" charset="0"/>
                <a:ea typeface="Calibri" panose="020F0502020204030204" pitchFamily="34" charset="0"/>
                <a:cs typeface="Times New Roman" panose="02020603050405020304" pitchFamily="18" charset="0"/>
              </a:rPr>
              <a:t>D-RACISME</a:t>
            </a:r>
          </a:p>
          <a:p>
            <a:pPr algn="l"/>
            <a:r>
              <a:rPr lang="fr-FR" sz="2000" b="0" i="0" u="none" strike="noStrike" baseline="0" dirty="0"/>
              <a:t>Idéologie selon laquelle il existerait des différences entre les Hommes, catégorisés en « races » à partir de leur apparence physique et favoriserait une hiérarchisation des groupes humains.</a:t>
            </a:r>
            <a:endParaRPr lang="fr-FR" sz="2000" b="1" dirty="0">
              <a:effectLst/>
              <a:ea typeface="Calibri" panose="020F0502020204030204" pitchFamily="34" charset="0"/>
              <a:cs typeface="Times New Roman" panose="02020603050405020304" pitchFamily="18" charset="0"/>
            </a:endParaRPr>
          </a:p>
        </p:txBody>
      </p:sp>
      <p:pic>
        <p:nvPicPr>
          <p:cNvPr id="6" name="Picture 4" descr="Point d’interrogation sur fond vert pastel">
            <a:extLst>
              <a:ext uri="{FF2B5EF4-FFF2-40B4-BE49-F238E27FC236}">
                <a16:creationId xmlns:a16="http://schemas.microsoft.com/office/drawing/2014/main" id="{BF5A37A1-D3D9-BA03-9FB6-57ABF2075C13}"/>
              </a:ext>
            </a:extLst>
          </p:cNvPr>
          <p:cNvPicPr>
            <a:picLocks noChangeAspect="1"/>
          </p:cNvPicPr>
          <p:nvPr/>
        </p:nvPicPr>
        <p:blipFill rotWithShape="1">
          <a:blip r:embed="rId3"/>
          <a:srcRect l="33259"/>
          <a:stretch/>
        </p:blipFill>
        <p:spPr>
          <a:xfrm>
            <a:off x="6096000" y="1"/>
            <a:ext cx="6102825" cy="6858000"/>
          </a:xfrm>
          <a:prstGeom prst="rect">
            <a:avLst/>
          </a:prstGeom>
        </p:spPr>
      </p:pic>
      <p:pic>
        <p:nvPicPr>
          <p:cNvPr id="4" name="Image 3">
            <a:extLst>
              <a:ext uri="{FF2B5EF4-FFF2-40B4-BE49-F238E27FC236}">
                <a16:creationId xmlns:a16="http://schemas.microsoft.com/office/drawing/2014/main" id="{B499EB59-B4A2-8165-8912-A9C8E94C0B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8502" y="5870158"/>
            <a:ext cx="923199" cy="835495"/>
          </a:xfrm>
          <a:prstGeom prst="rect">
            <a:avLst/>
          </a:prstGeom>
        </p:spPr>
      </p:pic>
      <p:pic>
        <p:nvPicPr>
          <p:cNvPr id="5" name="Picture 2">
            <a:extLst>
              <a:ext uri="{FF2B5EF4-FFF2-40B4-BE49-F238E27FC236}">
                <a16:creationId xmlns:a16="http://schemas.microsoft.com/office/drawing/2014/main" id="{3F246409-BF4B-5B24-2116-9427447333A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7010" y="5807900"/>
            <a:ext cx="1387339" cy="950475"/>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pied de page 6">
            <a:extLst>
              <a:ext uri="{FF2B5EF4-FFF2-40B4-BE49-F238E27FC236}">
                <a16:creationId xmlns:a16="http://schemas.microsoft.com/office/drawing/2014/main" id="{8DB1E4D5-1E02-33F5-C8CF-009A26F1F0BB}"/>
              </a:ext>
            </a:extLst>
          </p:cNvPr>
          <p:cNvSpPr>
            <a:spLocks noGrp="1"/>
          </p:cNvSpPr>
          <p:nvPr>
            <p:ph type="ftr" sz="quarter" idx="11"/>
          </p:nvPr>
        </p:nvSpPr>
        <p:spPr/>
        <p:txBody>
          <a:bodyPr/>
          <a:lstStyle/>
          <a:p>
            <a:r>
              <a:rPr lang="fr-FR"/>
              <a:t>Version 1-Mai 2023</a:t>
            </a:r>
          </a:p>
        </p:txBody>
      </p:sp>
      <p:sp>
        <p:nvSpPr>
          <p:cNvPr id="8" name="Espace réservé du numéro de diapositive 7">
            <a:extLst>
              <a:ext uri="{FF2B5EF4-FFF2-40B4-BE49-F238E27FC236}">
                <a16:creationId xmlns:a16="http://schemas.microsoft.com/office/drawing/2014/main" id="{DE86E6BF-8967-1A19-C0EC-4C983F0CFD11}"/>
              </a:ext>
            </a:extLst>
          </p:cNvPr>
          <p:cNvSpPr>
            <a:spLocks noGrp="1"/>
          </p:cNvSpPr>
          <p:nvPr>
            <p:ph type="sldNum" sz="quarter" idx="12"/>
          </p:nvPr>
        </p:nvSpPr>
        <p:spPr/>
        <p:txBody>
          <a:bodyPr/>
          <a:lstStyle/>
          <a:p>
            <a:fld id="{5EF66FD0-7294-46D2-8497-6820DE7704DC}" type="slidenum">
              <a:rPr lang="fr-FR" smtClean="0"/>
              <a:t>17</a:t>
            </a:fld>
            <a:endParaRPr lang="fr-FR"/>
          </a:p>
        </p:txBody>
      </p:sp>
    </p:spTree>
    <p:extLst>
      <p:ext uri="{BB962C8B-B14F-4D97-AF65-F5344CB8AC3E}">
        <p14:creationId xmlns:p14="http://schemas.microsoft.com/office/powerpoint/2010/main" val="4153921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8046770-A971-BEC9-B3E0-BB62B688AB0E}"/>
              </a:ext>
            </a:extLst>
          </p:cNvPr>
          <p:cNvSpPr>
            <a:spLocks noGrp="1"/>
          </p:cNvSpPr>
          <p:nvPr>
            <p:ph type="title"/>
          </p:nvPr>
        </p:nvSpPr>
        <p:spPr>
          <a:xfrm>
            <a:off x="761803" y="350196"/>
            <a:ext cx="4646904" cy="1624520"/>
          </a:xfrm>
        </p:spPr>
        <p:txBody>
          <a:bodyPr anchor="ctr">
            <a:normAutofit/>
          </a:bodyPr>
          <a:lstStyle/>
          <a:p>
            <a:pPr>
              <a:spcAft>
                <a:spcPts val="600"/>
              </a:spcAft>
            </a:pPr>
            <a:r>
              <a:rPr lang="en-US" sz="3100" b="1" kern="1200" dirty="0">
                <a:solidFill>
                  <a:srgbClr val="044C99"/>
                </a:solidFill>
                <a:latin typeface="+mj-lt"/>
                <a:ea typeface="+mj-ea"/>
                <a:cs typeface="+mj-cs"/>
              </a:rPr>
              <a:t>Fiche exercice 1</a:t>
            </a:r>
            <a:r>
              <a:rPr lang="en-US" sz="3100" b="1" dirty="0">
                <a:solidFill>
                  <a:srgbClr val="044C99"/>
                </a:solidFill>
              </a:rPr>
              <a:t>-</a:t>
            </a:r>
            <a:r>
              <a:rPr lang="en-US" sz="3100" b="1" kern="1200" dirty="0">
                <a:solidFill>
                  <a:srgbClr val="044C99"/>
                </a:solidFill>
                <a:latin typeface="+mj-lt"/>
                <a:ea typeface="+mj-ea"/>
                <a:cs typeface="+mj-cs"/>
              </a:rPr>
              <a:t>Correction </a:t>
            </a:r>
            <a:r>
              <a:rPr lang="en-US" sz="3100" kern="1200" dirty="0">
                <a:solidFill>
                  <a:srgbClr val="044C99"/>
                </a:solidFill>
                <a:latin typeface="+mj-lt"/>
                <a:ea typeface="+mj-ea"/>
                <a:cs typeface="+mj-cs"/>
              </a:rPr>
              <a:t>: </a:t>
            </a:r>
            <a:br>
              <a:rPr lang="en-US" sz="3100" kern="1200" dirty="0">
                <a:latin typeface="+mj-lt"/>
                <a:ea typeface="+mj-ea"/>
                <a:cs typeface="+mj-cs"/>
              </a:rPr>
            </a:br>
            <a:r>
              <a:rPr lang="en-US" sz="3100" b="1" kern="1200" dirty="0">
                <a:solidFill>
                  <a:srgbClr val="8DC63F"/>
                </a:solidFill>
                <a:latin typeface="+mj-lt"/>
                <a:ea typeface="+mj-ea"/>
                <a:cs typeface="+mj-cs"/>
              </a:rPr>
              <a:t>Les mots </a:t>
            </a:r>
            <a:r>
              <a:rPr lang="en-US" sz="3100" b="1" kern="1200" dirty="0" err="1">
                <a:solidFill>
                  <a:srgbClr val="8DC63F"/>
                </a:solidFill>
                <a:latin typeface="+mj-lt"/>
                <a:ea typeface="+mj-ea"/>
                <a:cs typeface="+mj-cs"/>
              </a:rPr>
              <a:t>croisés</a:t>
            </a:r>
            <a:br>
              <a:rPr lang="en-US" sz="3100" b="1" kern="1200" dirty="0">
                <a:latin typeface="+mj-lt"/>
                <a:ea typeface="+mj-ea"/>
                <a:cs typeface="+mj-cs"/>
              </a:rPr>
            </a:br>
            <a:endParaRPr lang="fr-FR" sz="3100" dirty="0"/>
          </a:p>
        </p:txBody>
      </p:sp>
      <p:sp>
        <p:nvSpPr>
          <p:cNvPr id="3" name="Espace réservé du contenu 2">
            <a:extLst>
              <a:ext uri="{FF2B5EF4-FFF2-40B4-BE49-F238E27FC236}">
                <a16:creationId xmlns:a16="http://schemas.microsoft.com/office/drawing/2014/main" id="{7F13FD4D-B935-E563-CED4-D346E388D443}"/>
              </a:ext>
            </a:extLst>
          </p:cNvPr>
          <p:cNvSpPr>
            <a:spLocks noGrp="1"/>
          </p:cNvSpPr>
          <p:nvPr>
            <p:ph idx="1"/>
          </p:nvPr>
        </p:nvSpPr>
        <p:spPr>
          <a:xfrm>
            <a:off x="761802" y="1338652"/>
            <a:ext cx="4646905" cy="3613149"/>
          </a:xfrm>
        </p:spPr>
        <p:txBody>
          <a:bodyPr anchor="ctr">
            <a:normAutofit/>
          </a:bodyPr>
          <a:lstStyle/>
          <a:p>
            <a:pPr marL="0" indent="0" algn="l">
              <a:buNone/>
            </a:pPr>
            <a:r>
              <a:rPr lang="fr-FR" sz="2000" b="1" dirty="0">
                <a:latin typeface="Calibri" panose="020F0502020204030204" pitchFamily="34" charset="0"/>
                <a:ea typeface="Calibri" panose="020F0502020204030204" pitchFamily="34" charset="0"/>
                <a:cs typeface="Times New Roman" panose="02020603050405020304" pitchFamily="18" charset="0"/>
              </a:rPr>
              <a:t>F-NEUTRALITE</a:t>
            </a:r>
          </a:p>
          <a:p>
            <a:pPr algn="l"/>
            <a:r>
              <a:rPr lang="fr-FR" sz="2000" b="0" i="0" u="none" strike="noStrike" baseline="0" dirty="0"/>
              <a:t>Principe du service public qui interdit aux fonctionnaires de manifester leurs croyances dans l’exercice de leurs fonctions.</a:t>
            </a:r>
            <a:endParaRPr lang="fr-FR" sz="2000" b="1" dirty="0">
              <a:ea typeface="Calibri" panose="020F0502020204030204" pitchFamily="34" charset="0"/>
              <a:cs typeface="Times New Roman" panose="02020603050405020304" pitchFamily="18" charset="0"/>
            </a:endParaRPr>
          </a:p>
        </p:txBody>
      </p:sp>
      <p:pic>
        <p:nvPicPr>
          <p:cNvPr id="6" name="Picture 4" descr="Point d’interrogation sur fond vert pastel">
            <a:extLst>
              <a:ext uri="{FF2B5EF4-FFF2-40B4-BE49-F238E27FC236}">
                <a16:creationId xmlns:a16="http://schemas.microsoft.com/office/drawing/2014/main" id="{BF5A37A1-D3D9-BA03-9FB6-57ABF2075C13}"/>
              </a:ext>
            </a:extLst>
          </p:cNvPr>
          <p:cNvPicPr>
            <a:picLocks noChangeAspect="1"/>
          </p:cNvPicPr>
          <p:nvPr/>
        </p:nvPicPr>
        <p:blipFill rotWithShape="1">
          <a:blip r:embed="rId3"/>
          <a:srcRect l="33259"/>
          <a:stretch/>
        </p:blipFill>
        <p:spPr>
          <a:xfrm>
            <a:off x="6096000" y="1"/>
            <a:ext cx="6102825" cy="6858000"/>
          </a:xfrm>
          <a:prstGeom prst="rect">
            <a:avLst/>
          </a:prstGeom>
        </p:spPr>
      </p:pic>
      <p:pic>
        <p:nvPicPr>
          <p:cNvPr id="4" name="Image 3">
            <a:extLst>
              <a:ext uri="{FF2B5EF4-FFF2-40B4-BE49-F238E27FC236}">
                <a16:creationId xmlns:a16="http://schemas.microsoft.com/office/drawing/2014/main" id="{FCDB3FF0-C6F8-D80E-C22C-F07E3AAC92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8502" y="5870158"/>
            <a:ext cx="923199" cy="835495"/>
          </a:xfrm>
          <a:prstGeom prst="rect">
            <a:avLst/>
          </a:prstGeom>
        </p:spPr>
      </p:pic>
      <p:pic>
        <p:nvPicPr>
          <p:cNvPr id="5" name="Picture 2">
            <a:extLst>
              <a:ext uri="{FF2B5EF4-FFF2-40B4-BE49-F238E27FC236}">
                <a16:creationId xmlns:a16="http://schemas.microsoft.com/office/drawing/2014/main" id="{51220358-25C2-FFFF-5247-9EFF7B8213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7010" y="5807900"/>
            <a:ext cx="1387339" cy="950475"/>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pied de page 6">
            <a:extLst>
              <a:ext uri="{FF2B5EF4-FFF2-40B4-BE49-F238E27FC236}">
                <a16:creationId xmlns:a16="http://schemas.microsoft.com/office/drawing/2014/main" id="{A40735CF-BA6D-63F9-D1CA-EF18255F44B1}"/>
              </a:ext>
            </a:extLst>
          </p:cNvPr>
          <p:cNvSpPr>
            <a:spLocks noGrp="1"/>
          </p:cNvSpPr>
          <p:nvPr>
            <p:ph type="ftr" sz="quarter" idx="11"/>
          </p:nvPr>
        </p:nvSpPr>
        <p:spPr/>
        <p:txBody>
          <a:bodyPr/>
          <a:lstStyle/>
          <a:p>
            <a:r>
              <a:rPr lang="fr-FR"/>
              <a:t>Version 1-Mai 2023</a:t>
            </a:r>
          </a:p>
        </p:txBody>
      </p:sp>
      <p:sp>
        <p:nvSpPr>
          <p:cNvPr id="8" name="Espace réservé du numéro de diapositive 7">
            <a:extLst>
              <a:ext uri="{FF2B5EF4-FFF2-40B4-BE49-F238E27FC236}">
                <a16:creationId xmlns:a16="http://schemas.microsoft.com/office/drawing/2014/main" id="{67E4E03A-A385-8CD6-8106-29BFECC8A317}"/>
              </a:ext>
            </a:extLst>
          </p:cNvPr>
          <p:cNvSpPr>
            <a:spLocks noGrp="1"/>
          </p:cNvSpPr>
          <p:nvPr>
            <p:ph type="sldNum" sz="quarter" idx="12"/>
          </p:nvPr>
        </p:nvSpPr>
        <p:spPr/>
        <p:txBody>
          <a:bodyPr/>
          <a:lstStyle/>
          <a:p>
            <a:fld id="{5EF66FD0-7294-46D2-8497-6820DE7704DC}" type="slidenum">
              <a:rPr lang="fr-FR" smtClean="0"/>
              <a:t>18</a:t>
            </a:fld>
            <a:endParaRPr lang="fr-FR"/>
          </a:p>
        </p:txBody>
      </p:sp>
    </p:spTree>
    <p:extLst>
      <p:ext uri="{BB962C8B-B14F-4D97-AF65-F5344CB8AC3E}">
        <p14:creationId xmlns:p14="http://schemas.microsoft.com/office/powerpoint/2010/main" val="3533101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8046770-A971-BEC9-B3E0-BB62B688AB0E}"/>
              </a:ext>
            </a:extLst>
          </p:cNvPr>
          <p:cNvSpPr>
            <a:spLocks noGrp="1"/>
          </p:cNvSpPr>
          <p:nvPr>
            <p:ph type="title"/>
          </p:nvPr>
        </p:nvSpPr>
        <p:spPr>
          <a:xfrm>
            <a:off x="761803" y="350196"/>
            <a:ext cx="4646904" cy="1624520"/>
          </a:xfrm>
        </p:spPr>
        <p:txBody>
          <a:bodyPr anchor="ctr">
            <a:normAutofit/>
          </a:bodyPr>
          <a:lstStyle/>
          <a:p>
            <a:pPr>
              <a:spcAft>
                <a:spcPts val="600"/>
              </a:spcAft>
            </a:pPr>
            <a:r>
              <a:rPr lang="en-US" sz="3100" b="1" kern="1200" dirty="0">
                <a:solidFill>
                  <a:srgbClr val="044C99"/>
                </a:solidFill>
                <a:latin typeface="+mj-lt"/>
                <a:ea typeface="+mj-ea"/>
                <a:cs typeface="+mj-cs"/>
              </a:rPr>
              <a:t>Fiche exercice 1</a:t>
            </a:r>
            <a:r>
              <a:rPr lang="en-US" sz="3100" b="1" dirty="0">
                <a:solidFill>
                  <a:srgbClr val="044C99"/>
                </a:solidFill>
              </a:rPr>
              <a:t>-</a:t>
            </a:r>
            <a:r>
              <a:rPr lang="en-US" sz="3100" b="1" kern="1200" dirty="0">
                <a:solidFill>
                  <a:srgbClr val="044C99"/>
                </a:solidFill>
                <a:latin typeface="+mj-lt"/>
                <a:ea typeface="+mj-ea"/>
                <a:cs typeface="+mj-cs"/>
              </a:rPr>
              <a:t>Correction </a:t>
            </a:r>
            <a:r>
              <a:rPr lang="en-US" sz="3100" kern="1200" dirty="0">
                <a:solidFill>
                  <a:srgbClr val="044C99"/>
                </a:solidFill>
                <a:latin typeface="+mj-lt"/>
                <a:ea typeface="+mj-ea"/>
                <a:cs typeface="+mj-cs"/>
              </a:rPr>
              <a:t>: </a:t>
            </a:r>
            <a:br>
              <a:rPr lang="en-US" sz="3100" kern="1200" dirty="0">
                <a:latin typeface="+mj-lt"/>
                <a:ea typeface="+mj-ea"/>
                <a:cs typeface="+mj-cs"/>
              </a:rPr>
            </a:br>
            <a:r>
              <a:rPr lang="en-US" sz="3100" b="1" kern="1200" dirty="0">
                <a:solidFill>
                  <a:srgbClr val="8DC63F"/>
                </a:solidFill>
                <a:latin typeface="+mj-lt"/>
                <a:ea typeface="+mj-ea"/>
                <a:cs typeface="+mj-cs"/>
              </a:rPr>
              <a:t>Les mots </a:t>
            </a:r>
            <a:r>
              <a:rPr lang="en-US" sz="3100" b="1" kern="1200" dirty="0" err="1">
                <a:solidFill>
                  <a:srgbClr val="8DC63F"/>
                </a:solidFill>
                <a:latin typeface="+mj-lt"/>
                <a:ea typeface="+mj-ea"/>
                <a:cs typeface="+mj-cs"/>
              </a:rPr>
              <a:t>croisés</a:t>
            </a:r>
            <a:br>
              <a:rPr lang="en-US" sz="3100" b="1" kern="1200" dirty="0">
                <a:latin typeface="+mj-lt"/>
                <a:ea typeface="+mj-ea"/>
                <a:cs typeface="+mj-cs"/>
              </a:rPr>
            </a:br>
            <a:endParaRPr lang="fr-FR" sz="3100" dirty="0"/>
          </a:p>
        </p:txBody>
      </p:sp>
      <p:sp>
        <p:nvSpPr>
          <p:cNvPr id="3" name="Espace réservé du contenu 2">
            <a:extLst>
              <a:ext uri="{FF2B5EF4-FFF2-40B4-BE49-F238E27FC236}">
                <a16:creationId xmlns:a16="http://schemas.microsoft.com/office/drawing/2014/main" id="{7F13FD4D-B935-E563-CED4-D346E388D443}"/>
              </a:ext>
            </a:extLst>
          </p:cNvPr>
          <p:cNvSpPr>
            <a:spLocks noGrp="1"/>
          </p:cNvSpPr>
          <p:nvPr>
            <p:ph idx="1"/>
          </p:nvPr>
        </p:nvSpPr>
        <p:spPr>
          <a:xfrm>
            <a:off x="724547" y="1338652"/>
            <a:ext cx="4646905" cy="3613149"/>
          </a:xfrm>
        </p:spPr>
        <p:txBody>
          <a:bodyPr anchor="ctr">
            <a:normAutofit/>
          </a:bodyPr>
          <a:lstStyle/>
          <a:p>
            <a:pPr marL="0" indent="0" algn="l">
              <a:buNone/>
            </a:pPr>
            <a:r>
              <a:rPr lang="fr-FR" sz="2000" b="1" dirty="0">
                <a:latin typeface="Calibri" panose="020F0502020204030204" pitchFamily="34" charset="0"/>
                <a:ea typeface="Calibri" panose="020F0502020204030204" pitchFamily="34" charset="0"/>
                <a:cs typeface="Times New Roman" panose="02020603050405020304" pitchFamily="18" charset="0"/>
              </a:rPr>
              <a:t>6-EGALITE</a:t>
            </a:r>
          </a:p>
          <a:p>
            <a:pPr algn="l"/>
            <a:r>
              <a:rPr lang="fr-FR" sz="2000" b="0" i="0" u="none" strike="noStrike" baseline="0" dirty="0"/>
              <a:t>Valeur qui peut être qualifiée de formelle, réelle, de traitement, d’accès, des chances.</a:t>
            </a:r>
            <a:endParaRPr lang="fr-FR" sz="2000" b="1" dirty="0">
              <a:ea typeface="Calibri" panose="020F0502020204030204" pitchFamily="34" charset="0"/>
              <a:cs typeface="Times New Roman" panose="02020603050405020304" pitchFamily="18" charset="0"/>
            </a:endParaRPr>
          </a:p>
          <a:p>
            <a:pPr marL="0" indent="0" algn="l">
              <a:buNone/>
            </a:pPr>
            <a:endParaRPr lang="fr-FR" sz="20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4" descr="Point d’interrogation sur fond vert pastel">
            <a:extLst>
              <a:ext uri="{FF2B5EF4-FFF2-40B4-BE49-F238E27FC236}">
                <a16:creationId xmlns:a16="http://schemas.microsoft.com/office/drawing/2014/main" id="{BF5A37A1-D3D9-BA03-9FB6-57ABF2075C13}"/>
              </a:ext>
            </a:extLst>
          </p:cNvPr>
          <p:cNvPicPr>
            <a:picLocks noChangeAspect="1"/>
          </p:cNvPicPr>
          <p:nvPr/>
        </p:nvPicPr>
        <p:blipFill rotWithShape="1">
          <a:blip r:embed="rId3"/>
          <a:srcRect l="33259"/>
          <a:stretch/>
        </p:blipFill>
        <p:spPr>
          <a:xfrm>
            <a:off x="6096000" y="1"/>
            <a:ext cx="6102825" cy="6858000"/>
          </a:xfrm>
          <a:prstGeom prst="rect">
            <a:avLst/>
          </a:prstGeom>
        </p:spPr>
      </p:pic>
      <p:pic>
        <p:nvPicPr>
          <p:cNvPr id="4" name="Image 3">
            <a:extLst>
              <a:ext uri="{FF2B5EF4-FFF2-40B4-BE49-F238E27FC236}">
                <a16:creationId xmlns:a16="http://schemas.microsoft.com/office/drawing/2014/main" id="{0CA13894-B9FD-F436-BE16-42C1584BDA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8502" y="5870158"/>
            <a:ext cx="923199" cy="835495"/>
          </a:xfrm>
          <a:prstGeom prst="rect">
            <a:avLst/>
          </a:prstGeom>
        </p:spPr>
      </p:pic>
      <p:pic>
        <p:nvPicPr>
          <p:cNvPr id="5" name="Picture 2">
            <a:extLst>
              <a:ext uri="{FF2B5EF4-FFF2-40B4-BE49-F238E27FC236}">
                <a16:creationId xmlns:a16="http://schemas.microsoft.com/office/drawing/2014/main" id="{BE0CFBAA-B01B-E7C5-ADF8-A0577EFBBC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7010" y="5807900"/>
            <a:ext cx="1387339" cy="950475"/>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pied de page 6">
            <a:extLst>
              <a:ext uri="{FF2B5EF4-FFF2-40B4-BE49-F238E27FC236}">
                <a16:creationId xmlns:a16="http://schemas.microsoft.com/office/drawing/2014/main" id="{D07C8BA0-B318-B9FC-D09A-98AECDF4E16D}"/>
              </a:ext>
            </a:extLst>
          </p:cNvPr>
          <p:cNvSpPr>
            <a:spLocks noGrp="1"/>
          </p:cNvSpPr>
          <p:nvPr>
            <p:ph type="ftr" sz="quarter" idx="11"/>
          </p:nvPr>
        </p:nvSpPr>
        <p:spPr/>
        <p:txBody>
          <a:bodyPr/>
          <a:lstStyle/>
          <a:p>
            <a:r>
              <a:rPr lang="fr-FR"/>
              <a:t>Version 1-Mai 2023</a:t>
            </a:r>
          </a:p>
        </p:txBody>
      </p:sp>
      <p:sp>
        <p:nvSpPr>
          <p:cNvPr id="8" name="Espace réservé du numéro de diapositive 7">
            <a:extLst>
              <a:ext uri="{FF2B5EF4-FFF2-40B4-BE49-F238E27FC236}">
                <a16:creationId xmlns:a16="http://schemas.microsoft.com/office/drawing/2014/main" id="{E476C9B2-29FB-7EBB-77D0-84F1F72AEB78}"/>
              </a:ext>
            </a:extLst>
          </p:cNvPr>
          <p:cNvSpPr>
            <a:spLocks noGrp="1"/>
          </p:cNvSpPr>
          <p:nvPr>
            <p:ph type="sldNum" sz="quarter" idx="12"/>
          </p:nvPr>
        </p:nvSpPr>
        <p:spPr/>
        <p:txBody>
          <a:bodyPr/>
          <a:lstStyle/>
          <a:p>
            <a:fld id="{5EF66FD0-7294-46D2-8497-6820DE7704DC}" type="slidenum">
              <a:rPr lang="fr-FR" smtClean="0"/>
              <a:t>19</a:t>
            </a:fld>
            <a:endParaRPr lang="fr-FR"/>
          </a:p>
        </p:txBody>
      </p:sp>
    </p:spTree>
    <p:extLst>
      <p:ext uri="{BB962C8B-B14F-4D97-AF65-F5344CB8AC3E}">
        <p14:creationId xmlns:p14="http://schemas.microsoft.com/office/powerpoint/2010/main" val="1108163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4EA"/>
        </a:solidFill>
        <a:effectLst/>
      </p:bgPr>
    </p:bg>
    <p:spTree>
      <p:nvGrpSpPr>
        <p:cNvPr id="1" name=""/>
        <p:cNvGrpSpPr/>
        <p:nvPr/>
      </p:nvGrpSpPr>
      <p:grpSpPr>
        <a:xfrm>
          <a:off x="0" y="0"/>
          <a:ext cx="0" cy="0"/>
          <a:chOff x="0" y="0"/>
          <a:chExt cx="0" cy="0"/>
        </a:xfrm>
      </p:grpSpPr>
      <p:sp>
        <p:nvSpPr>
          <p:cNvPr id="2" name="Freeform 2"/>
          <p:cNvSpPr/>
          <p:nvPr/>
        </p:nvSpPr>
        <p:spPr>
          <a:xfrm rot="-10800000">
            <a:off x="1" y="0"/>
            <a:ext cx="5369931" cy="6858000"/>
          </a:xfrm>
          <a:custGeom>
            <a:avLst/>
            <a:gdLst/>
            <a:ahLst/>
            <a:cxnLst/>
            <a:rect l="l" t="t" r="r" b="b"/>
            <a:pathLst>
              <a:path w="8054897" h="10287000">
                <a:moveTo>
                  <a:pt x="0" y="0"/>
                </a:moveTo>
                <a:lnTo>
                  <a:pt x="8054897" y="0"/>
                </a:lnTo>
                <a:lnTo>
                  <a:pt x="8054897" y="10287000"/>
                </a:lnTo>
                <a:lnTo>
                  <a:pt x="0" y="10287000"/>
                </a:lnTo>
                <a:lnTo>
                  <a:pt x="0" y="0"/>
                </a:lnTo>
                <a:close/>
              </a:path>
            </a:pathLst>
          </a:custGeom>
          <a:blipFill>
            <a:blip r:embed="rId3"/>
            <a:stretch>
              <a:fillRect t="-5775" b="-5775"/>
            </a:stretch>
          </a:blipFill>
          <a:ln cap="sq">
            <a:noFill/>
            <a:prstDash val="solid"/>
            <a:miter/>
          </a:ln>
        </p:spPr>
        <p:txBody>
          <a:bodyPr/>
          <a:lstStyle/>
          <a:p>
            <a:pPr defTabSz="609630"/>
            <a:endParaRPr lang="fr-FR" sz="1200">
              <a:solidFill>
                <a:prstClr val="black"/>
              </a:solidFill>
              <a:latin typeface="Calibri"/>
            </a:endParaRPr>
          </a:p>
        </p:txBody>
      </p:sp>
      <p:sp>
        <p:nvSpPr>
          <p:cNvPr id="3" name="Freeform 3"/>
          <p:cNvSpPr/>
          <p:nvPr/>
        </p:nvSpPr>
        <p:spPr>
          <a:xfrm>
            <a:off x="997209" y="2938360"/>
            <a:ext cx="3375515" cy="3360839"/>
          </a:xfrm>
          <a:custGeom>
            <a:avLst/>
            <a:gdLst/>
            <a:ahLst/>
            <a:cxnLst/>
            <a:rect l="l" t="t" r="r" b="b"/>
            <a:pathLst>
              <a:path w="5063273" h="5041259">
                <a:moveTo>
                  <a:pt x="0" y="0"/>
                </a:moveTo>
                <a:lnTo>
                  <a:pt x="5063273" y="0"/>
                </a:lnTo>
                <a:lnTo>
                  <a:pt x="5063273" y="5041259"/>
                </a:lnTo>
                <a:lnTo>
                  <a:pt x="0" y="5041259"/>
                </a:lnTo>
                <a:lnTo>
                  <a:pt x="0" y="0"/>
                </a:lnTo>
                <a:close/>
              </a:path>
            </a:pathLst>
          </a:custGeom>
          <a:blipFill>
            <a:blip r:embed="rId4"/>
            <a:stretch>
              <a:fillRect/>
            </a:stretch>
          </a:blipFill>
          <a:ln w="38100" cap="sq">
            <a:solidFill>
              <a:srgbClr val="143C89"/>
            </a:solidFill>
            <a:prstDash val="solid"/>
            <a:miter/>
          </a:ln>
        </p:spPr>
        <p:txBody>
          <a:bodyPr/>
          <a:lstStyle/>
          <a:p>
            <a:pPr defTabSz="609630"/>
            <a:endParaRPr lang="fr-FR" sz="1200">
              <a:solidFill>
                <a:prstClr val="black"/>
              </a:solidFill>
              <a:latin typeface="Calibri"/>
            </a:endParaRPr>
          </a:p>
        </p:txBody>
      </p:sp>
      <p:sp>
        <p:nvSpPr>
          <p:cNvPr id="4" name="TextBox 4"/>
          <p:cNvSpPr txBox="1"/>
          <p:nvPr/>
        </p:nvSpPr>
        <p:spPr>
          <a:xfrm>
            <a:off x="5792268" y="636262"/>
            <a:ext cx="5913181" cy="4995663"/>
          </a:xfrm>
          <a:prstGeom prst="rect">
            <a:avLst/>
          </a:prstGeom>
        </p:spPr>
        <p:txBody>
          <a:bodyPr lIns="0" tIns="0" rIns="0" bIns="0" rtlCol="0" anchor="t">
            <a:spAutoFit/>
          </a:bodyPr>
          <a:lstStyle/>
          <a:p>
            <a:pPr algn="just" defTabSz="609630">
              <a:lnSpc>
                <a:spcPts val="2333"/>
              </a:lnSpc>
            </a:pPr>
            <a:r>
              <a:rPr lang="en-US" sz="1667" dirty="0">
                <a:solidFill>
                  <a:srgbClr val="000000"/>
                </a:solidFill>
                <a:latin typeface="Open Sans"/>
              </a:rPr>
              <a:t>Ce PowerPoint </a:t>
            </a:r>
            <a:r>
              <a:rPr lang="en-US" sz="1667" dirty="0" err="1">
                <a:solidFill>
                  <a:srgbClr val="000000"/>
                </a:solidFill>
                <a:latin typeface="Open Sans"/>
              </a:rPr>
              <a:t>commenté</a:t>
            </a:r>
            <a:r>
              <a:rPr lang="en-US" sz="1667" dirty="0">
                <a:solidFill>
                  <a:srgbClr val="000000"/>
                </a:solidFill>
                <a:latin typeface="Open Sans"/>
              </a:rPr>
              <a:t> </a:t>
            </a:r>
            <a:r>
              <a:rPr lang="en-US" sz="1667" dirty="0" err="1">
                <a:solidFill>
                  <a:srgbClr val="000000"/>
                </a:solidFill>
                <a:latin typeface="Open Sans"/>
              </a:rPr>
              <a:t>est</a:t>
            </a:r>
            <a:r>
              <a:rPr lang="en-US" sz="1667" dirty="0">
                <a:solidFill>
                  <a:srgbClr val="000000"/>
                </a:solidFill>
                <a:latin typeface="Open Sans"/>
              </a:rPr>
              <a:t> à destination des </a:t>
            </a:r>
            <a:r>
              <a:rPr lang="en-US" sz="1667" dirty="0" err="1">
                <a:solidFill>
                  <a:srgbClr val="000000"/>
                </a:solidFill>
                <a:latin typeface="Open Sans"/>
              </a:rPr>
              <a:t>référents</a:t>
            </a:r>
            <a:r>
              <a:rPr lang="en-US" sz="1667" dirty="0">
                <a:solidFill>
                  <a:srgbClr val="000000"/>
                </a:solidFill>
                <a:latin typeface="Open Sans"/>
              </a:rPr>
              <a:t> </a:t>
            </a:r>
            <a:r>
              <a:rPr lang="en-US" sz="1667" dirty="0" err="1">
                <a:solidFill>
                  <a:srgbClr val="000000"/>
                </a:solidFill>
                <a:latin typeface="Open Sans"/>
              </a:rPr>
              <a:t>souhaitant</a:t>
            </a:r>
            <a:r>
              <a:rPr lang="en-US" sz="1667" dirty="0">
                <a:solidFill>
                  <a:srgbClr val="000000"/>
                </a:solidFill>
                <a:latin typeface="Open Sans"/>
              </a:rPr>
              <a:t> </a:t>
            </a:r>
            <a:r>
              <a:rPr lang="en-US" sz="1667" dirty="0" err="1">
                <a:solidFill>
                  <a:srgbClr val="000000"/>
                </a:solidFill>
                <a:latin typeface="Open Sans"/>
              </a:rPr>
              <a:t>animer</a:t>
            </a:r>
            <a:r>
              <a:rPr lang="en-US" sz="1667" dirty="0">
                <a:solidFill>
                  <a:srgbClr val="000000"/>
                </a:solidFill>
                <a:latin typeface="Open Sans"/>
              </a:rPr>
              <a:t> </a:t>
            </a:r>
            <a:r>
              <a:rPr lang="en-US" sz="1667" dirty="0" err="1">
                <a:solidFill>
                  <a:srgbClr val="000000"/>
                </a:solidFill>
                <a:latin typeface="Open Sans"/>
              </a:rPr>
              <a:t>une</a:t>
            </a:r>
            <a:r>
              <a:rPr lang="en-US" sz="1667" dirty="0">
                <a:solidFill>
                  <a:srgbClr val="000000"/>
                </a:solidFill>
                <a:latin typeface="Open Sans"/>
              </a:rPr>
              <a:t> session de </a:t>
            </a:r>
            <a:r>
              <a:rPr lang="en-US" sz="1667" dirty="0" err="1">
                <a:solidFill>
                  <a:srgbClr val="000000"/>
                </a:solidFill>
                <a:latin typeface="Open Sans"/>
              </a:rPr>
              <a:t>sensibilisation</a:t>
            </a:r>
            <a:r>
              <a:rPr lang="en-US" sz="1667" dirty="0">
                <a:solidFill>
                  <a:srgbClr val="000000"/>
                </a:solidFill>
                <a:latin typeface="Open Sans"/>
              </a:rPr>
              <a:t> « </a:t>
            </a:r>
            <a:r>
              <a:rPr lang="en-US" sz="1667" dirty="0" err="1">
                <a:solidFill>
                  <a:srgbClr val="000000"/>
                </a:solidFill>
                <a:latin typeface="Open Sans"/>
              </a:rPr>
              <a:t>Favoriser</a:t>
            </a:r>
            <a:r>
              <a:rPr lang="en-US" sz="1667" dirty="0">
                <a:solidFill>
                  <a:srgbClr val="000000"/>
                </a:solidFill>
                <a:latin typeface="Open Sans"/>
              </a:rPr>
              <a:t> </a:t>
            </a:r>
            <a:r>
              <a:rPr lang="en-US" sz="1667" dirty="0" err="1">
                <a:solidFill>
                  <a:srgbClr val="000000"/>
                </a:solidFill>
                <a:latin typeface="Open Sans"/>
              </a:rPr>
              <a:t>l’égalité</a:t>
            </a:r>
            <a:r>
              <a:rPr lang="en-US" sz="1667" dirty="0">
                <a:solidFill>
                  <a:srgbClr val="000000"/>
                </a:solidFill>
                <a:latin typeface="Open Sans"/>
              </a:rPr>
              <a:t> </a:t>
            </a:r>
            <a:r>
              <a:rPr lang="en-US" sz="1667" dirty="0" err="1">
                <a:solidFill>
                  <a:srgbClr val="000000"/>
                </a:solidFill>
                <a:latin typeface="Open Sans"/>
              </a:rPr>
              <a:t>d’accès</a:t>
            </a:r>
            <a:r>
              <a:rPr lang="en-US" sz="1667" dirty="0">
                <a:solidFill>
                  <a:srgbClr val="000000"/>
                </a:solidFill>
                <a:latin typeface="Open Sans"/>
              </a:rPr>
              <a:t> au </a:t>
            </a:r>
            <a:r>
              <a:rPr lang="en-US" sz="1667" dirty="0" err="1">
                <a:solidFill>
                  <a:srgbClr val="000000"/>
                </a:solidFill>
                <a:latin typeface="Open Sans"/>
              </a:rPr>
              <a:t>logement</a:t>
            </a:r>
            <a:r>
              <a:rPr lang="en-US" sz="1667" dirty="0">
                <a:solidFill>
                  <a:srgbClr val="000000"/>
                </a:solidFill>
                <a:latin typeface="Open Sans"/>
              </a:rPr>
              <a:t> social ». Il fait </a:t>
            </a:r>
            <a:r>
              <a:rPr lang="en-US" sz="1667" dirty="0" err="1">
                <a:solidFill>
                  <a:srgbClr val="000000"/>
                </a:solidFill>
                <a:latin typeface="Open Sans"/>
              </a:rPr>
              <a:t>partie</a:t>
            </a:r>
            <a:r>
              <a:rPr lang="en-US" sz="1667" dirty="0">
                <a:solidFill>
                  <a:srgbClr val="000000"/>
                </a:solidFill>
                <a:latin typeface="Open Sans"/>
              </a:rPr>
              <a:t> du kit </a:t>
            </a:r>
            <a:r>
              <a:rPr lang="en-US" sz="1667" dirty="0" err="1">
                <a:solidFill>
                  <a:srgbClr val="000000"/>
                </a:solidFill>
                <a:latin typeface="Open Sans"/>
              </a:rPr>
              <a:t>pédagogique</a:t>
            </a:r>
            <a:r>
              <a:rPr lang="en-US" sz="1667" dirty="0">
                <a:solidFill>
                  <a:srgbClr val="000000"/>
                </a:solidFill>
                <a:latin typeface="Open Sans"/>
              </a:rPr>
              <a:t> du </a:t>
            </a:r>
            <a:r>
              <a:rPr lang="en-US" sz="1667" dirty="0" err="1">
                <a:solidFill>
                  <a:srgbClr val="000000"/>
                </a:solidFill>
                <a:latin typeface="Open Sans"/>
              </a:rPr>
              <a:t>référent</a:t>
            </a:r>
            <a:r>
              <a:rPr lang="en-US" sz="1667" dirty="0">
                <a:solidFill>
                  <a:srgbClr val="000000"/>
                </a:solidFill>
                <a:latin typeface="Open Sans"/>
              </a:rPr>
              <a:t>. </a:t>
            </a:r>
          </a:p>
          <a:p>
            <a:pPr algn="just" defTabSz="609630">
              <a:lnSpc>
                <a:spcPts val="2333"/>
              </a:lnSpc>
            </a:pPr>
            <a:endParaRPr lang="en-US" sz="1667" dirty="0">
              <a:solidFill>
                <a:srgbClr val="000000"/>
              </a:solidFill>
              <a:latin typeface="Open Sans"/>
            </a:endParaRPr>
          </a:p>
          <a:p>
            <a:pPr algn="just" defTabSz="609630">
              <a:lnSpc>
                <a:spcPts val="2333"/>
              </a:lnSpc>
            </a:pPr>
            <a:r>
              <a:rPr lang="en-US" sz="1667" dirty="0" err="1">
                <a:solidFill>
                  <a:srgbClr val="000000"/>
                </a:solidFill>
                <a:latin typeface="Open Sans"/>
              </a:rPr>
              <a:t>L’ensemble</a:t>
            </a:r>
            <a:r>
              <a:rPr lang="en-US" sz="1667" dirty="0">
                <a:solidFill>
                  <a:srgbClr val="000000"/>
                </a:solidFill>
                <a:latin typeface="Open Sans"/>
              </a:rPr>
              <a:t> des supports </a:t>
            </a:r>
            <a:r>
              <a:rPr lang="en-US" sz="1667" dirty="0" err="1">
                <a:solidFill>
                  <a:srgbClr val="000000"/>
                </a:solidFill>
                <a:latin typeface="Open Sans"/>
              </a:rPr>
              <a:t>sont</a:t>
            </a:r>
            <a:r>
              <a:rPr lang="en-US" sz="1667" dirty="0">
                <a:solidFill>
                  <a:srgbClr val="000000"/>
                </a:solidFill>
                <a:latin typeface="Open Sans"/>
              </a:rPr>
              <a:t> sous </a:t>
            </a:r>
            <a:r>
              <a:rPr lang="en-US" sz="1667" dirty="0" err="1">
                <a:solidFill>
                  <a:srgbClr val="000000"/>
                </a:solidFill>
                <a:latin typeface="Open Sans"/>
              </a:rPr>
              <a:t>licence</a:t>
            </a:r>
            <a:r>
              <a:rPr lang="en-US" sz="1667" dirty="0">
                <a:solidFill>
                  <a:srgbClr val="000000"/>
                </a:solidFill>
                <a:latin typeface="Open Sans"/>
              </a:rPr>
              <a:t> (</a:t>
            </a:r>
            <a:r>
              <a:rPr lang="en-US" sz="1667" dirty="0" err="1">
                <a:solidFill>
                  <a:srgbClr val="000000"/>
                </a:solidFill>
                <a:latin typeface="Open Sans"/>
              </a:rPr>
              <a:t>consultez</a:t>
            </a:r>
            <a:r>
              <a:rPr lang="en-US" sz="1667" dirty="0">
                <a:solidFill>
                  <a:srgbClr val="000000"/>
                </a:solidFill>
                <a:latin typeface="Open Sans"/>
              </a:rPr>
              <a:t> les conditions ci-dessous) </a:t>
            </a:r>
          </a:p>
          <a:p>
            <a:pPr algn="just" defTabSz="609630">
              <a:lnSpc>
                <a:spcPts val="2333"/>
              </a:lnSpc>
            </a:pPr>
            <a:endParaRPr lang="en-US" sz="1667" dirty="0">
              <a:solidFill>
                <a:srgbClr val="000000"/>
              </a:solidFill>
              <a:latin typeface="Open Sans"/>
            </a:endParaRPr>
          </a:p>
          <a:p>
            <a:pPr algn="just" defTabSz="609630">
              <a:lnSpc>
                <a:spcPts val="2333"/>
              </a:lnSpc>
            </a:pPr>
            <a:endParaRPr lang="en-US" sz="1667" dirty="0">
              <a:solidFill>
                <a:srgbClr val="000000"/>
              </a:solidFill>
              <a:latin typeface="Open Sans"/>
            </a:endParaRPr>
          </a:p>
          <a:p>
            <a:pPr algn="ctr" defTabSz="609630">
              <a:lnSpc>
                <a:spcPts val="2333"/>
              </a:lnSpc>
            </a:pPr>
            <a:r>
              <a:rPr lang="en-US" sz="1667" u="sng" dirty="0">
                <a:solidFill>
                  <a:srgbClr val="000000"/>
                </a:solidFill>
                <a:latin typeface="Open Sans"/>
                <a:hlinkClick r:id="rId5" tooltip="https://creativecommons.org/licenses/by-nd/4.0/"/>
              </a:rPr>
              <a:t>Creative Commons — Attribution-</a:t>
            </a:r>
            <a:r>
              <a:rPr lang="en-US" sz="1667" u="sng" dirty="0" err="1">
                <a:solidFill>
                  <a:srgbClr val="000000"/>
                </a:solidFill>
                <a:latin typeface="Open Sans"/>
                <a:hlinkClick r:id="rId5" tooltip="https://creativecommons.org/licenses/by-nd/4.0/"/>
              </a:rPr>
              <a:t>NoDerivatives</a:t>
            </a:r>
            <a:r>
              <a:rPr lang="en-US" sz="1667" u="sng" dirty="0">
                <a:solidFill>
                  <a:srgbClr val="000000"/>
                </a:solidFill>
                <a:latin typeface="Open Sans"/>
                <a:hlinkClick r:id="" action="ppaction://noaction"/>
              </a:rPr>
              <a:t> 4.0 International — CC BY-ND 4.0</a:t>
            </a:r>
          </a:p>
          <a:p>
            <a:pPr algn="just" defTabSz="609630">
              <a:lnSpc>
                <a:spcPts val="2333"/>
              </a:lnSpc>
            </a:pPr>
            <a:endParaRPr lang="en-US" sz="1667" u="sng" dirty="0">
              <a:solidFill>
                <a:srgbClr val="000000"/>
              </a:solidFill>
              <a:latin typeface="Open Sans"/>
              <a:hlinkClick r:id="" action="ppaction://noaction"/>
            </a:endParaRPr>
          </a:p>
          <a:p>
            <a:pPr algn="just" defTabSz="609630">
              <a:lnSpc>
                <a:spcPts val="2333"/>
              </a:lnSpc>
            </a:pPr>
            <a:r>
              <a:rPr lang="en-US" sz="1667" dirty="0">
                <a:solidFill>
                  <a:srgbClr val="000000"/>
                </a:solidFill>
                <a:latin typeface="Open Sans"/>
              </a:rPr>
              <a:t>Afin de </a:t>
            </a:r>
            <a:r>
              <a:rPr lang="en-US" sz="1667" dirty="0" err="1">
                <a:solidFill>
                  <a:srgbClr val="000000"/>
                </a:solidFill>
                <a:latin typeface="Open Sans"/>
              </a:rPr>
              <a:t>contribuer</a:t>
            </a:r>
            <a:r>
              <a:rPr lang="en-US" sz="1667" dirty="0">
                <a:solidFill>
                  <a:srgbClr val="000000"/>
                </a:solidFill>
                <a:latin typeface="Open Sans"/>
              </a:rPr>
              <a:t> au </a:t>
            </a:r>
            <a:r>
              <a:rPr lang="en-US" sz="1667" dirty="0" err="1">
                <a:solidFill>
                  <a:srgbClr val="000000"/>
                </a:solidFill>
                <a:latin typeface="Open Sans"/>
              </a:rPr>
              <a:t>suivi</a:t>
            </a:r>
            <a:r>
              <a:rPr lang="en-US" sz="1667" dirty="0">
                <a:solidFill>
                  <a:srgbClr val="000000"/>
                </a:solidFill>
                <a:latin typeface="Open Sans"/>
              </a:rPr>
              <a:t> et à </a:t>
            </a:r>
            <a:r>
              <a:rPr lang="en-US" sz="1667" dirty="0" err="1">
                <a:solidFill>
                  <a:srgbClr val="000000"/>
                </a:solidFill>
                <a:latin typeface="Open Sans"/>
              </a:rPr>
              <a:t>leur</a:t>
            </a:r>
            <a:r>
              <a:rPr lang="en-US" sz="1667" dirty="0">
                <a:solidFill>
                  <a:srgbClr val="000000"/>
                </a:solidFill>
                <a:latin typeface="Open Sans"/>
              </a:rPr>
              <a:t> </a:t>
            </a:r>
            <a:r>
              <a:rPr lang="en-US" sz="1667" dirty="0" err="1">
                <a:solidFill>
                  <a:srgbClr val="000000"/>
                </a:solidFill>
                <a:latin typeface="Open Sans"/>
              </a:rPr>
              <a:t>amélioration</a:t>
            </a:r>
            <a:r>
              <a:rPr lang="en-US" sz="1667" dirty="0">
                <a:solidFill>
                  <a:srgbClr val="000000"/>
                </a:solidFill>
                <a:latin typeface="Open Sans"/>
              </a:rPr>
              <a:t>, nous </a:t>
            </a:r>
            <a:r>
              <a:rPr lang="en-US" sz="1667" dirty="0" err="1">
                <a:solidFill>
                  <a:srgbClr val="000000"/>
                </a:solidFill>
                <a:latin typeface="Open Sans"/>
              </a:rPr>
              <a:t>vous</a:t>
            </a:r>
            <a:r>
              <a:rPr lang="en-US" sz="1667" dirty="0">
                <a:solidFill>
                  <a:srgbClr val="000000"/>
                </a:solidFill>
                <a:latin typeface="Open Sans"/>
              </a:rPr>
              <a:t> </a:t>
            </a:r>
            <a:r>
              <a:rPr lang="en-US" sz="1667" dirty="0" err="1">
                <a:solidFill>
                  <a:srgbClr val="000000"/>
                </a:solidFill>
                <a:latin typeface="Open Sans"/>
              </a:rPr>
              <a:t>invitons</a:t>
            </a:r>
            <a:r>
              <a:rPr lang="en-US" sz="1667" dirty="0">
                <a:solidFill>
                  <a:srgbClr val="000000"/>
                </a:solidFill>
                <a:latin typeface="Open Sans"/>
              </a:rPr>
              <a:t> à </a:t>
            </a:r>
            <a:r>
              <a:rPr lang="en-US" sz="1667" dirty="0" err="1">
                <a:solidFill>
                  <a:srgbClr val="000000"/>
                </a:solidFill>
                <a:latin typeface="Open Sans"/>
              </a:rPr>
              <a:t>remplir</a:t>
            </a:r>
            <a:r>
              <a:rPr lang="en-US" sz="1667" dirty="0">
                <a:solidFill>
                  <a:srgbClr val="000000"/>
                </a:solidFill>
                <a:latin typeface="Open Sans"/>
              </a:rPr>
              <a:t> </a:t>
            </a:r>
            <a:r>
              <a:rPr lang="en-US" sz="1667" dirty="0" err="1">
                <a:solidFill>
                  <a:srgbClr val="000000"/>
                </a:solidFill>
                <a:latin typeface="Open Sans"/>
              </a:rPr>
              <a:t>ce</a:t>
            </a:r>
            <a:r>
              <a:rPr lang="en-US" sz="1667" dirty="0">
                <a:solidFill>
                  <a:srgbClr val="000000"/>
                </a:solidFill>
                <a:latin typeface="Open Sans"/>
              </a:rPr>
              <a:t> questionnaire pour </a:t>
            </a:r>
            <a:r>
              <a:rPr lang="en-US" sz="1667" dirty="0" err="1">
                <a:solidFill>
                  <a:srgbClr val="000000"/>
                </a:solidFill>
                <a:latin typeface="Open Sans"/>
              </a:rPr>
              <a:t>chaque</a:t>
            </a:r>
            <a:r>
              <a:rPr lang="en-US" sz="1667" dirty="0">
                <a:solidFill>
                  <a:srgbClr val="000000"/>
                </a:solidFill>
                <a:latin typeface="Open Sans"/>
              </a:rPr>
              <a:t> session </a:t>
            </a:r>
            <a:r>
              <a:rPr lang="en-US" sz="1667" dirty="0" err="1">
                <a:solidFill>
                  <a:srgbClr val="000000"/>
                </a:solidFill>
                <a:latin typeface="Open Sans"/>
              </a:rPr>
              <a:t>dispensée</a:t>
            </a:r>
            <a:r>
              <a:rPr lang="en-US" sz="1667" dirty="0">
                <a:solidFill>
                  <a:srgbClr val="000000"/>
                </a:solidFill>
                <a:latin typeface="Open Sans"/>
              </a:rPr>
              <a:t> : </a:t>
            </a:r>
            <a:r>
              <a:rPr lang="en-US" sz="1667" u="sng" dirty="0">
                <a:solidFill>
                  <a:srgbClr val="000000"/>
                </a:solidFill>
                <a:latin typeface="Open Sans"/>
                <a:hlinkClick r:id="rId6" tooltip="https://irev.fr/questionnaire-de-suivi-et-devaluation-referents-kit-pedagogique-favoriser-lacces-au-logement-social"/>
              </a:rPr>
              <a:t>[Questionnaire de </a:t>
            </a:r>
            <a:r>
              <a:rPr lang="en-US" sz="1667" u="sng" dirty="0" err="1">
                <a:solidFill>
                  <a:srgbClr val="000000"/>
                </a:solidFill>
                <a:latin typeface="Open Sans"/>
                <a:hlinkClick r:id="rId6" tooltip="https://irev.fr/questionnaire-de-suivi-et-devaluation-referents-kit-pedagogique-favoriser-lacces-au-logement-social"/>
              </a:rPr>
              <a:t>suivi</a:t>
            </a:r>
            <a:r>
              <a:rPr lang="en-US" sz="1667" u="sng" dirty="0">
                <a:solidFill>
                  <a:srgbClr val="000000"/>
                </a:solidFill>
                <a:latin typeface="Open Sans"/>
                <a:hlinkClick r:id="rId6" tooltip="https://irev.fr/questionnaire-de-suivi-et-devaluation-referents-kit-pedagogique-favoriser-lacces-au-logement-social"/>
              </a:rPr>
              <a:t> et </a:t>
            </a:r>
            <a:r>
              <a:rPr lang="en-US" sz="1667" u="sng" dirty="0" err="1">
                <a:solidFill>
                  <a:srgbClr val="000000"/>
                </a:solidFill>
                <a:latin typeface="Open Sans"/>
                <a:hlinkClick r:id="rId6" tooltip="https://irev.fr/questionnaire-de-suivi-et-devaluation-referents-kit-pedagogique-favoriser-lacces-au-logement-social"/>
              </a:rPr>
              <a:t>d'évaluation</a:t>
            </a:r>
            <a:r>
              <a:rPr lang="en-US" sz="1667" u="sng" dirty="0">
                <a:solidFill>
                  <a:srgbClr val="000000"/>
                </a:solidFill>
                <a:latin typeface="Open Sans"/>
                <a:hlinkClick r:id="rId6" tooltip="https://irev.fr/questionnaire-de-suivi-et-devaluation-referents-kit-pedagogique-favoriser-lacces-au-logement-social"/>
              </a:rPr>
              <a:t> "</a:t>
            </a:r>
            <a:r>
              <a:rPr lang="en-US" sz="1667" u="sng" dirty="0" err="1">
                <a:solidFill>
                  <a:srgbClr val="000000"/>
                </a:solidFill>
                <a:latin typeface="Open Sans"/>
                <a:hlinkClick r:id="rId6" tooltip="https://irev.fr/questionnaire-de-suivi-et-devaluation-referents-kit-pedagogique-favoriser-lacces-au-logement-social"/>
              </a:rPr>
              <a:t>référents</a:t>
            </a:r>
            <a:r>
              <a:rPr lang="en-US" sz="1667" u="sng" dirty="0">
                <a:solidFill>
                  <a:srgbClr val="000000"/>
                </a:solidFill>
                <a:latin typeface="Open Sans"/>
                <a:hlinkClick r:id="rId6" tooltip="https://irev.fr/questionnaire-de-suivi-et-devaluation-referents-kit-pedagogique-favoriser-lacces-au-logement-social"/>
              </a:rPr>
              <a:t>"] Kit </a:t>
            </a:r>
            <a:r>
              <a:rPr lang="en-US" sz="1667" u="sng" dirty="0" err="1">
                <a:solidFill>
                  <a:srgbClr val="000000"/>
                </a:solidFill>
                <a:latin typeface="Open Sans"/>
                <a:hlinkClick r:id="rId6" tooltip="https://irev.fr/questionnaire-de-suivi-et-devaluation-referents-kit-pedagogique-favoriser-lacces-au-logement-social"/>
              </a:rPr>
              <a:t>pédagogique</a:t>
            </a:r>
            <a:r>
              <a:rPr lang="en-US" sz="1667" u="sng" dirty="0">
                <a:solidFill>
                  <a:srgbClr val="000000"/>
                </a:solidFill>
                <a:latin typeface="Open Sans"/>
                <a:hlinkClick r:id="rId6" tooltip="https://irev.fr/questionnaire-de-suivi-et-devaluation-referents-kit-pedagogique-favoriser-lacces-au-logement-social"/>
              </a:rPr>
              <a:t> "</a:t>
            </a:r>
            <a:r>
              <a:rPr lang="en-US" sz="1667" u="sng" dirty="0" err="1">
                <a:solidFill>
                  <a:srgbClr val="000000"/>
                </a:solidFill>
                <a:latin typeface="Open Sans"/>
                <a:hlinkClick r:id="rId6" tooltip="https://irev.fr/questionnaire-de-suivi-et-devaluation-referents-kit-pedagogique-favoriser-lacces-au-logement-social"/>
              </a:rPr>
              <a:t>Favoriser</a:t>
            </a:r>
            <a:r>
              <a:rPr lang="en-US" sz="1667" u="sng" dirty="0">
                <a:solidFill>
                  <a:srgbClr val="000000"/>
                </a:solidFill>
                <a:latin typeface="Open Sans"/>
                <a:hlinkClick r:id="rId6" tooltip="https://irev.fr/questionnaire-de-suivi-et-devaluation-referents-kit-pedagogique-favoriser-lacces-au-logement-social"/>
              </a:rPr>
              <a:t> </a:t>
            </a:r>
            <a:r>
              <a:rPr lang="en-US" sz="1667" u="sng" dirty="0" err="1">
                <a:solidFill>
                  <a:srgbClr val="000000"/>
                </a:solidFill>
                <a:latin typeface="Open Sans"/>
                <a:hlinkClick r:id="rId6" tooltip="https://irev.fr/questionnaire-de-suivi-et-devaluation-referents-kit-pedagogique-favoriser-lacces-au-logement-social"/>
              </a:rPr>
              <a:t>l'accès</a:t>
            </a:r>
            <a:r>
              <a:rPr lang="en-US" sz="1667" u="sng" dirty="0">
                <a:solidFill>
                  <a:srgbClr val="000000"/>
                </a:solidFill>
                <a:latin typeface="Open Sans"/>
                <a:hlinkClick r:id="rId6" tooltip="https://irev.fr/questionnaire-de-suivi-et-devaluation-referents-kit-pedagogique-favoriser-lacces-au-logement-social"/>
              </a:rPr>
              <a:t> au </a:t>
            </a:r>
            <a:r>
              <a:rPr lang="en-US" sz="1667" u="sng" dirty="0" err="1">
                <a:solidFill>
                  <a:srgbClr val="000000"/>
                </a:solidFill>
                <a:latin typeface="Open Sans"/>
                <a:hlinkClick r:id="rId6" tooltip="https://irev.fr/questionnaire-de-suivi-et-devaluation-referents-kit-pedagogique-favoriser-lacces-au-logement-social"/>
              </a:rPr>
              <a:t>logement</a:t>
            </a:r>
            <a:r>
              <a:rPr lang="en-US" sz="1667" u="sng" dirty="0">
                <a:solidFill>
                  <a:srgbClr val="000000"/>
                </a:solidFill>
                <a:latin typeface="Open Sans"/>
                <a:hlinkClick r:id="rId6" tooltip="https://irev.fr/questionnaire-de-suivi-et-devaluation-referents-kit-pedagogique-favoriser-lacces-au-logement-social"/>
              </a:rPr>
              <a:t> social" | IREV - Centre de </a:t>
            </a:r>
            <a:r>
              <a:rPr lang="en-US" sz="1667" u="sng" dirty="0" err="1">
                <a:solidFill>
                  <a:srgbClr val="000000"/>
                </a:solidFill>
                <a:latin typeface="Open Sans"/>
                <a:hlinkClick r:id="rId6" tooltip="https://irev.fr/questionnaire-de-suivi-et-devaluation-referents-kit-pedagogique-favoriser-lacces-au-logement-social"/>
              </a:rPr>
              <a:t>ressources</a:t>
            </a:r>
            <a:r>
              <a:rPr lang="en-US" sz="1667" u="sng" dirty="0">
                <a:solidFill>
                  <a:srgbClr val="000000"/>
                </a:solidFill>
                <a:latin typeface="Open Sans"/>
                <a:hlinkClick r:id="rId6" tooltip="https://irev.fr/questionnaire-de-suivi-et-devaluation-referents-kit-pedagogique-favoriser-lacces-au-logement-social"/>
              </a:rPr>
              <a:t> politique de la </a:t>
            </a:r>
            <a:r>
              <a:rPr lang="en-US" sz="1667" u="sng" dirty="0" err="1">
                <a:solidFill>
                  <a:srgbClr val="000000"/>
                </a:solidFill>
                <a:latin typeface="Open Sans"/>
                <a:hlinkClick r:id="rId6" tooltip="https://irev.fr/questionnaire-de-suivi-et-devaluation-referents-kit-pedagogique-favoriser-lacces-au-logement-social"/>
              </a:rPr>
              <a:t>ville</a:t>
            </a:r>
            <a:endParaRPr lang="en-US" sz="1667" u="sng" dirty="0">
              <a:solidFill>
                <a:srgbClr val="000000"/>
              </a:solidFill>
              <a:latin typeface="Open Sans"/>
              <a:hlinkClick r:id="rId6" tooltip="https://irev.fr/questionnaire-de-suivi-et-devaluation-referents-kit-pedagogique-favoriser-lacces-au-logement-social"/>
            </a:endParaRPr>
          </a:p>
        </p:txBody>
      </p:sp>
      <p:sp>
        <p:nvSpPr>
          <p:cNvPr id="5" name="Freeform 5"/>
          <p:cNvSpPr/>
          <p:nvPr/>
        </p:nvSpPr>
        <p:spPr>
          <a:xfrm>
            <a:off x="7623648" y="6072675"/>
            <a:ext cx="1044498" cy="517668"/>
          </a:xfrm>
          <a:custGeom>
            <a:avLst/>
            <a:gdLst/>
            <a:ahLst/>
            <a:cxnLst/>
            <a:rect l="l" t="t" r="r" b="b"/>
            <a:pathLst>
              <a:path w="1566747" h="776502">
                <a:moveTo>
                  <a:pt x="0" y="0"/>
                </a:moveTo>
                <a:lnTo>
                  <a:pt x="1566747" y="0"/>
                </a:lnTo>
                <a:lnTo>
                  <a:pt x="1566747" y="776502"/>
                </a:lnTo>
                <a:lnTo>
                  <a:pt x="0" y="776502"/>
                </a:lnTo>
                <a:lnTo>
                  <a:pt x="0" y="0"/>
                </a:lnTo>
                <a:close/>
              </a:path>
            </a:pathLst>
          </a:custGeom>
          <a:blipFill>
            <a:blip r:embed="rId7"/>
            <a:stretch>
              <a:fillRect/>
            </a:stretch>
          </a:blipFill>
          <a:ln w="19050" cap="sq">
            <a:solidFill>
              <a:srgbClr val="000000"/>
            </a:solidFill>
            <a:prstDash val="solid"/>
            <a:miter/>
          </a:ln>
        </p:spPr>
        <p:txBody>
          <a:bodyPr/>
          <a:lstStyle/>
          <a:p>
            <a:pPr defTabSz="609630"/>
            <a:endParaRPr lang="fr-FR" sz="1200">
              <a:solidFill>
                <a:prstClr val="black"/>
              </a:solidFill>
              <a:latin typeface="Calibri"/>
            </a:endParaRPr>
          </a:p>
        </p:txBody>
      </p:sp>
      <p:sp>
        <p:nvSpPr>
          <p:cNvPr id="6" name="Freeform 6"/>
          <p:cNvSpPr/>
          <p:nvPr/>
        </p:nvSpPr>
        <p:spPr>
          <a:xfrm>
            <a:off x="8748859" y="5857132"/>
            <a:ext cx="957627" cy="898254"/>
          </a:xfrm>
          <a:custGeom>
            <a:avLst/>
            <a:gdLst/>
            <a:ahLst/>
            <a:cxnLst/>
            <a:rect l="l" t="t" r="r" b="b"/>
            <a:pathLst>
              <a:path w="1436440" h="1347381">
                <a:moveTo>
                  <a:pt x="0" y="0"/>
                </a:moveTo>
                <a:lnTo>
                  <a:pt x="1436440" y="0"/>
                </a:lnTo>
                <a:lnTo>
                  <a:pt x="1436440" y="1347381"/>
                </a:lnTo>
                <a:lnTo>
                  <a:pt x="0" y="1347381"/>
                </a:lnTo>
                <a:lnTo>
                  <a:pt x="0" y="0"/>
                </a:lnTo>
                <a:close/>
              </a:path>
            </a:pathLst>
          </a:custGeom>
          <a:blipFill>
            <a:blip r:embed="rId8"/>
            <a:stretch>
              <a:fillRect/>
            </a:stretch>
          </a:blipFill>
        </p:spPr>
        <p:txBody>
          <a:bodyPr/>
          <a:lstStyle/>
          <a:p>
            <a:pPr defTabSz="609630"/>
            <a:endParaRPr lang="fr-FR" sz="1200">
              <a:solidFill>
                <a:prstClr val="black"/>
              </a:solidFill>
              <a:latin typeface="Calibri"/>
            </a:endParaRPr>
          </a:p>
        </p:txBody>
      </p:sp>
      <p:sp>
        <p:nvSpPr>
          <p:cNvPr id="7" name="Freeform 7"/>
          <p:cNvSpPr/>
          <p:nvPr/>
        </p:nvSpPr>
        <p:spPr>
          <a:xfrm>
            <a:off x="8196844" y="2799345"/>
            <a:ext cx="1104029" cy="400011"/>
          </a:xfrm>
          <a:custGeom>
            <a:avLst/>
            <a:gdLst/>
            <a:ahLst/>
            <a:cxnLst/>
            <a:rect l="l" t="t" r="r" b="b"/>
            <a:pathLst>
              <a:path w="1656044" h="600016">
                <a:moveTo>
                  <a:pt x="0" y="0"/>
                </a:moveTo>
                <a:lnTo>
                  <a:pt x="1656044" y="0"/>
                </a:lnTo>
                <a:lnTo>
                  <a:pt x="1656044" y="600016"/>
                </a:lnTo>
                <a:lnTo>
                  <a:pt x="0" y="600016"/>
                </a:lnTo>
                <a:lnTo>
                  <a:pt x="0" y="0"/>
                </a:lnTo>
                <a:close/>
              </a:path>
            </a:pathLst>
          </a:custGeom>
          <a:blipFill>
            <a:blip r:embed="rId9"/>
            <a:stretch>
              <a:fillRect/>
            </a:stretch>
          </a:blipFill>
        </p:spPr>
        <p:txBody>
          <a:bodyPr/>
          <a:lstStyle/>
          <a:p>
            <a:pPr defTabSz="609630"/>
            <a:endParaRPr lang="fr-FR" sz="1200">
              <a:solidFill>
                <a:prstClr val="black"/>
              </a:solidFill>
              <a:latin typeface="Calibri"/>
            </a:endParaRPr>
          </a:p>
        </p:txBody>
      </p:sp>
      <p:sp>
        <p:nvSpPr>
          <p:cNvPr id="8" name="TextBox 8"/>
          <p:cNvSpPr txBox="1"/>
          <p:nvPr/>
        </p:nvSpPr>
        <p:spPr>
          <a:xfrm>
            <a:off x="685800" y="681397"/>
            <a:ext cx="4078213" cy="1993046"/>
          </a:xfrm>
          <a:prstGeom prst="rect">
            <a:avLst/>
          </a:prstGeom>
        </p:spPr>
        <p:txBody>
          <a:bodyPr lIns="0" tIns="0" rIns="0" bIns="0" rtlCol="0" anchor="t">
            <a:spAutoFit/>
          </a:bodyPr>
          <a:lstStyle/>
          <a:p>
            <a:pPr defTabSz="609630">
              <a:lnSpc>
                <a:spcPts val="8134"/>
              </a:lnSpc>
            </a:pPr>
            <a:r>
              <a:rPr lang="en-US" sz="6000" dirty="0">
                <a:solidFill>
                  <a:srgbClr val="F6F4EA"/>
                </a:solidFill>
                <a:latin typeface="Teko Medium"/>
              </a:rPr>
              <a:t>Guide </a:t>
            </a:r>
            <a:r>
              <a:rPr lang="en-US" sz="6000" dirty="0" err="1">
                <a:solidFill>
                  <a:srgbClr val="F6F4EA"/>
                </a:solidFill>
                <a:latin typeface="Teko Medium"/>
              </a:rPr>
              <a:t>d’utilisation</a:t>
            </a:r>
            <a:endParaRPr lang="en-US" sz="6000" dirty="0">
              <a:solidFill>
                <a:srgbClr val="F6F4EA"/>
              </a:solidFill>
              <a:latin typeface="Teko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8046770-A971-BEC9-B3E0-BB62B688AB0E}"/>
              </a:ext>
            </a:extLst>
          </p:cNvPr>
          <p:cNvSpPr>
            <a:spLocks noGrp="1"/>
          </p:cNvSpPr>
          <p:nvPr>
            <p:ph type="title"/>
          </p:nvPr>
        </p:nvSpPr>
        <p:spPr>
          <a:xfrm>
            <a:off x="761803" y="350196"/>
            <a:ext cx="4646904" cy="1624520"/>
          </a:xfrm>
        </p:spPr>
        <p:txBody>
          <a:bodyPr anchor="ctr">
            <a:normAutofit/>
          </a:bodyPr>
          <a:lstStyle/>
          <a:p>
            <a:pPr>
              <a:spcAft>
                <a:spcPts val="600"/>
              </a:spcAft>
            </a:pPr>
            <a:r>
              <a:rPr lang="en-US" sz="3100" b="1" kern="1200" dirty="0">
                <a:solidFill>
                  <a:srgbClr val="044C99"/>
                </a:solidFill>
                <a:latin typeface="+mj-lt"/>
                <a:ea typeface="+mj-ea"/>
                <a:cs typeface="+mj-cs"/>
              </a:rPr>
              <a:t>Fiche exercice 1</a:t>
            </a:r>
            <a:r>
              <a:rPr lang="en-US" sz="3100" b="1" dirty="0">
                <a:solidFill>
                  <a:srgbClr val="044C99"/>
                </a:solidFill>
              </a:rPr>
              <a:t>-</a:t>
            </a:r>
            <a:r>
              <a:rPr lang="en-US" sz="3100" b="1" kern="1200" dirty="0">
                <a:solidFill>
                  <a:srgbClr val="044C99"/>
                </a:solidFill>
                <a:latin typeface="+mj-lt"/>
                <a:ea typeface="+mj-ea"/>
                <a:cs typeface="+mj-cs"/>
              </a:rPr>
              <a:t>Correction </a:t>
            </a:r>
            <a:r>
              <a:rPr lang="en-US" sz="3100" kern="1200" dirty="0">
                <a:solidFill>
                  <a:srgbClr val="044C99"/>
                </a:solidFill>
                <a:latin typeface="+mj-lt"/>
                <a:ea typeface="+mj-ea"/>
                <a:cs typeface="+mj-cs"/>
              </a:rPr>
              <a:t>: </a:t>
            </a:r>
            <a:br>
              <a:rPr lang="en-US" sz="3100" kern="1200" dirty="0">
                <a:latin typeface="+mj-lt"/>
                <a:ea typeface="+mj-ea"/>
                <a:cs typeface="+mj-cs"/>
              </a:rPr>
            </a:br>
            <a:r>
              <a:rPr lang="en-US" sz="3100" b="1" kern="1200" dirty="0">
                <a:solidFill>
                  <a:srgbClr val="8DC63F"/>
                </a:solidFill>
                <a:latin typeface="+mj-lt"/>
                <a:ea typeface="+mj-ea"/>
                <a:cs typeface="+mj-cs"/>
              </a:rPr>
              <a:t>Les mots </a:t>
            </a:r>
            <a:r>
              <a:rPr lang="en-US" sz="3100" b="1" kern="1200" dirty="0" err="1">
                <a:solidFill>
                  <a:srgbClr val="8DC63F"/>
                </a:solidFill>
                <a:latin typeface="+mj-lt"/>
                <a:ea typeface="+mj-ea"/>
                <a:cs typeface="+mj-cs"/>
              </a:rPr>
              <a:t>croisés</a:t>
            </a:r>
            <a:br>
              <a:rPr lang="en-US" sz="3100" b="1" kern="1200" dirty="0">
                <a:latin typeface="+mj-lt"/>
                <a:ea typeface="+mj-ea"/>
                <a:cs typeface="+mj-cs"/>
              </a:rPr>
            </a:br>
            <a:endParaRPr lang="fr-FR" sz="3100" dirty="0"/>
          </a:p>
        </p:txBody>
      </p:sp>
      <p:sp>
        <p:nvSpPr>
          <p:cNvPr id="3" name="Espace réservé du contenu 2">
            <a:extLst>
              <a:ext uri="{FF2B5EF4-FFF2-40B4-BE49-F238E27FC236}">
                <a16:creationId xmlns:a16="http://schemas.microsoft.com/office/drawing/2014/main" id="{7F13FD4D-B935-E563-CED4-D346E388D443}"/>
              </a:ext>
            </a:extLst>
          </p:cNvPr>
          <p:cNvSpPr>
            <a:spLocks noGrp="1"/>
          </p:cNvSpPr>
          <p:nvPr>
            <p:ph idx="1"/>
          </p:nvPr>
        </p:nvSpPr>
        <p:spPr>
          <a:xfrm>
            <a:off x="761802" y="1757362"/>
            <a:ext cx="4646905" cy="3613149"/>
          </a:xfrm>
        </p:spPr>
        <p:txBody>
          <a:bodyPr anchor="ctr">
            <a:normAutofit/>
          </a:bodyPr>
          <a:lstStyle/>
          <a:p>
            <a:pPr marL="0" indent="0" algn="l">
              <a:buNone/>
            </a:pPr>
            <a:r>
              <a:rPr lang="fr-FR" sz="2000" b="1" dirty="0">
                <a:latin typeface="Calibri" panose="020F0502020204030204" pitchFamily="34" charset="0"/>
                <a:ea typeface="Calibri" panose="020F0502020204030204" pitchFamily="34" charset="0"/>
                <a:cs typeface="Times New Roman" panose="02020603050405020304" pitchFamily="18" charset="0"/>
              </a:rPr>
              <a:t>G-RESPECT </a:t>
            </a:r>
          </a:p>
          <a:p>
            <a:pPr algn="l"/>
            <a:r>
              <a:rPr lang="fr-FR" sz="2000" b="0" i="0" u="none" strike="noStrike" baseline="0" dirty="0"/>
              <a:t>Action de traiter quelqu’un avec des égards particuliers.</a:t>
            </a:r>
            <a:endParaRPr lang="fr-FR" sz="2000" dirty="0"/>
          </a:p>
          <a:p>
            <a:pPr marL="0" indent="0" algn="l">
              <a:buNone/>
            </a:pPr>
            <a:r>
              <a:rPr lang="fr-FR" sz="1800" b="1" dirty="0">
                <a:latin typeface="Raleway-Regular"/>
                <a:ea typeface="Calibri" panose="020F0502020204030204" pitchFamily="34" charset="0"/>
                <a:cs typeface="Times New Roman" panose="02020603050405020304" pitchFamily="18" charset="0"/>
              </a:rPr>
              <a:t>E-DIGNITE</a:t>
            </a:r>
          </a:p>
          <a:p>
            <a:pPr algn="l"/>
            <a:r>
              <a:rPr lang="fr-FR" sz="2000" b="0" i="0" u="none" strike="noStrike" baseline="0" dirty="0"/>
              <a:t>Respect que mérite quelqu’un ou quelque chose. </a:t>
            </a:r>
            <a:endParaRPr lang="fr-FR" sz="2000" b="1" dirty="0">
              <a:ea typeface="Calibri" panose="020F0502020204030204" pitchFamily="34" charset="0"/>
              <a:cs typeface="Times New Roman" panose="02020603050405020304" pitchFamily="18" charset="0"/>
            </a:endParaRPr>
          </a:p>
          <a:p>
            <a:pPr marL="0" indent="0" algn="l">
              <a:buNone/>
            </a:pPr>
            <a:endParaRPr lang="fr-FR" sz="20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4" descr="Point d’interrogation sur fond vert pastel">
            <a:extLst>
              <a:ext uri="{FF2B5EF4-FFF2-40B4-BE49-F238E27FC236}">
                <a16:creationId xmlns:a16="http://schemas.microsoft.com/office/drawing/2014/main" id="{BF5A37A1-D3D9-BA03-9FB6-57ABF2075C13}"/>
              </a:ext>
            </a:extLst>
          </p:cNvPr>
          <p:cNvPicPr>
            <a:picLocks noChangeAspect="1"/>
          </p:cNvPicPr>
          <p:nvPr/>
        </p:nvPicPr>
        <p:blipFill rotWithShape="1">
          <a:blip r:embed="rId3"/>
          <a:srcRect l="33259"/>
          <a:stretch/>
        </p:blipFill>
        <p:spPr>
          <a:xfrm>
            <a:off x="6096000" y="1"/>
            <a:ext cx="6102825" cy="6858000"/>
          </a:xfrm>
          <a:prstGeom prst="rect">
            <a:avLst/>
          </a:prstGeom>
        </p:spPr>
      </p:pic>
      <p:pic>
        <p:nvPicPr>
          <p:cNvPr id="4" name="Image 3">
            <a:extLst>
              <a:ext uri="{FF2B5EF4-FFF2-40B4-BE49-F238E27FC236}">
                <a16:creationId xmlns:a16="http://schemas.microsoft.com/office/drawing/2014/main" id="{44AA842A-F416-69D2-2151-E05C17FBE5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8502" y="5870158"/>
            <a:ext cx="923199" cy="835495"/>
          </a:xfrm>
          <a:prstGeom prst="rect">
            <a:avLst/>
          </a:prstGeom>
        </p:spPr>
      </p:pic>
      <p:pic>
        <p:nvPicPr>
          <p:cNvPr id="5" name="Picture 2">
            <a:extLst>
              <a:ext uri="{FF2B5EF4-FFF2-40B4-BE49-F238E27FC236}">
                <a16:creationId xmlns:a16="http://schemas.microsoft.com/office/drawing/2014/main" id="{38FAE810-EC4C-854E-478E-66C07B65F6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7010" y="5807900"/>
            <a:ext cx="1387339" cy="950475"/>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pied de page 6">
            <a:extLst>
              <a:ext uri="{FF2B5EF4-FFF2-40B4-BE49-F238E27FC236}">
                <a16:creationId xmlns:a16="http://schemas.microsoft.com/office/drawing/2014/main" id="{A3682BD5-A448-8255-52E5-A1012B37B3E6}"/>
              </a:ext>
            </a:extLst>
          </p:cNvPr>
          <p:cNvSpPr>
            <a:spLocks noGrp="1"/>
          </p:cNvSpPr>
          <p:nvPr>
            <p:ph type="ftr" sz="quarter" idx="11"/>
          </p:nvPr>
        </p:nvSpPr>
        <p:spPr/>
        <p:txBody>
          <a:bodyPr/>
          <a:lstStyle/>
          <a:p>
            <a:r>
              <a:rPr lang="fr-FR"/>
              <a:t>Version 1-Mai 2023</a:t>
            </a:r>
          </a:p>
        </p:txBody>
      </p:sp>
      <p:sp>
        <p:nvSpPr>
          <p:cNvPr id="8" name="Espace réservé du numéro de diapositive 7">
            <a:extLst>
              <a:ext uri="{FF2B5EF4-FFF2-40B4-BE49-F238E27FC236}">
                <a16:creationId xmlns:a16="http://schemas.microsoft.com/office/drawing/2014/main" id="{929FB271-F707-C08E-0EFA-D53CE748BD92}"/>
              </a:ext>
            </a:extLst>
          </p:cNvPr>
          <p:cNvSpPr>
            <a:spLocks noGrp="1"/>
          </p:cNvSpPr>
          <p:nvPr>
            <p:ph type="sldNum" sz="quarter" idx="12"/>
          </p:nvPr>
        </p:nvSpPr>
        <p:spPr/>
        <p:txBody>
          <a:bodyPr/>
          <a:lstStyle/>
          <a:p>
            <a:fld id="{5EF66FD0-7294-46D2-8497-6820DE7704DC}" type="slidenum">
              <a:rPr lang="fr-FR" smtClean="0"/>
              <a:t>20</a:t>
            </a:fld>
            <a:endParaRPr lang="fr-FR"/>
          </a:p>
        </p:txBody>
      </p:sp>
    </p:spTree>
    <p:extLst>
      <p:ext uri="{BB962C8B-B14F-4D97-AF65-F5344CB8AC3E}">
        <p14:creationId xmlns:p14="http://schemas.microsoft.com/office/powerpoint/2010/main" val="3423206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8046770-A971-BEC9-B3E0-BB62B688AB0E}"/>
              </a:ext>
            </a:extLst>
          </p:cNvPr>
          <p:cNvSpPr>
            <a:spLocks noGrp="1"/>
          </p:cNvSpPr>
          <p:nvPr>
            <p:ph type="title"/>
          </p:nvPr>
        </p:nvSpPr>
        <p:spPr>
          <a:xfrm>
            <a:off x="761803" y="350196"/>
            <a:ext cx="4646904" cy="1624520"/>
          </a:xfrm>
        </p:spPr>
        <p:txBody>
          <a:bodyPr anchor="ctr">
            <a:normAutofit/>
          </a:bodyPr>
          <a:lstStyle/>
          <a:p>
            <a:pPr>
              <a:spcAft>
                <a:spcPts val="600"/>
              </a:spcAft>
            </a:pPr>
            <a:r>
              <a:rPr lang="en-US" sz="3100" b="1" kern="1200" dirty="0">
                <a:solidFill>
                  <a:srgbClr val="044C99"/>
                </a:solidFill>
                <a:latin typeface="+mj-lt"/>
                <a:ea typeface="+mj-ea"/>
                <a:cs typeface="+mj-cs"/>
              </a:rPr>
              <a:t>Fiche exercice 1</a:t>
            </a:r>
            <a:r>
              <a:rPr lang="en-US" sz="3100" b="1" dirty="0">
                <a:solidFill>
                  <a:srgbClr val="044C99"/>
                </a:solidFill>
              </a:rPr>
              <a:t>-</a:t>
            </a:r>
            <a:r>
              <a:rPr lang="en-US" sz="3100" b="1" kern="1200" dirty="0">
                <a:solidFill>
                  <a:srgbClr val="044C99"/>
                </a:solidFill>
                <a:latin typeface="+mj-lt"/>
                <a:ea typeface="+mj-ea"/>
                <a:cs typeface="+mj-cs"/>
              </a:rPr>
              <a:t>Correction </a:t>
            </a:r>
            <a:r>
              <a:rPr lang="en-US" sz="3100" kern="1200" dirty="0">
                <a:solidFill>
                  <a:srgbClr val="044C99"/>
                </a:solidFill>
                <a:latin typeface="+mj-lt"/>
                <a:ea typeface="+mj-ea"/>
                <a:cs typeface="+mj-cs"/>
              </a:rPr>
              <a:t>: </a:t>
            </a:r>
            <a:br>
              <a:rPr lang="en-US" sz="3100" kern="1200" dirty="0">
                <a:latin typeface="+mj-lt"/>
                <a:ea typeface="+mj-ea"/>
                <a:cs typeface="+mj-cs"/>
              </a:rPr>
            </a:br>
            <a:r>
              <a:rPr lang="en-US" sz="3100" b="1" kern="1200" dirty="0">
                <a:solidFill>
                  <a:srgbClr val="8DC63F"/>
                </a:solidFill>
                <a:latin typeface="+mj-lt"/>
                <a:ea typeface="+mj-ea"/>
                <a:cs typeface="+mj-cs"/>
              </a:rPr>
              <a:t>Les mots </a:t>
            </a:r>
            <a:r>
              <a:rPr lang="en-US" sz="3100" b="1" kern="1200" dirty="0" err="1">
                <a:solidFill>
                  <a:srgbClr val="8DC63F"/>
                </a:solidFill>
                <a:latin typeface="+mj-lt"/>
                <a:ea typeface="+mj-ea"/>
                <a:cs typeface="+mj-cs"/>
              </a:rPr>
              <a:t>croisés</a:t>
            </a:r>
            <a:br>
              <a:rPr lang="en-US" sz="3100" b="1" kern="1200" dirty="0">
                <a:latin typeface="+mj-lt"/>
                <a:ea typeface="+mj-ea"/>
                <a:cs typeface="+mj-cs"/>
              </a:rPr>
            </a:br>
            <a:endParaRPr lang="fr-FR" sz="3100" dirty="0"/>
          </a:p>
        </p:txBody>
      </p:sp>
      <p:sp>
        <p:nvSpPr>
          <p:cNvPr id="3" name="Espace réservé du contenu 2">
            <a:extLst>
              <a:ext uri="{FF2B5EF4-FFF2-40B4-BE49-F238E27FC236}">
                <a16:creationId xmlns:a16="http://schemas.microsoft.com/office/drawing/2014/main" id="{7F13FD4D-B935-E563-CED4-D346E388D443}"/>
              </a:ext>
            </a:extLst>
          </p:cNvPr>
          <p:cNvSpPr>
            <a:spLocks noGrp="1"/>
          </p:cNvSpPr>
          <p:nvPr>
            <p:ph idx="1"/>
          </p:nvPr>
        </p:nvSpPr>
        <p:spPr>
          <a:xfrm>
            <a:off x="724547" y="2157412"/>
            <a:ext cx="4646905" cy="3613149"/>
          </a:xfrm>
        </p:spPr>
        <p:txBody>
          <a:bodyPr anchor="ctr">
            <a:normAutofit lnSpcReduction="10000"/>
          </a:bodyPr>
          <a:lstStyle/>
          <a:p>
            <a:pPr marL="0" indent="0" algn="l">
              <a:buNone/>
            </a:pPr>
            <a:r>
              <a:rPr lang="fr-FR" sz="2000" b="1" dirty="0">
                <a:latin typeface="Calibri" panose="020F0502020204030204" pitchFamily="34" charset="0"/>
                <a:ea typeface="Calibri" panose="020F0502020204030204" pitchFamily="34" charset="0"/>
                <a:cs typeface="Times New Roman" panose="02020603050405020304" pitchFamily="18" charset="0"/>
              </a:rPr>
              <a:t>4-MIXITE</a:t>
            </a:r>
          </a:p>
          <a:p>
            <a:pPr algn="l"/>
            <a:r>
              <a:rPr lang="fr-FR" sz="2000" b="0" i="0" u="none" strike="noStrike" baseline="0" dirty="0"/>
              <a:t>Caractère de ce qui est mixte, de ce qui est composé de choses de natures différentes ou de personnes des deux sexes</a:t>
            </a:r>
          </a:p>
          <a:p>
            <a:pPr algn="l"/>
            <a:r>
              <a:rPr lang="fr-FR" sz="2000" b="0" i="0" u="none" strike="noStrike" baseline="0" dirty="0"/>
              <a:t>La </a:t>
            </a:r>
            <a:r>
              <a:rPr lang="fr-FR" sz="2000" b="1" i="0" u="none" strike="noStrike" baseline="0" dirty="0"/>
              <a:t>mixité sociale </a:t>
            </a:r>
            <a:r>
              <a:rPr lang="fr-FR" sz="2000" b="0" i="0" u="none" strike="noStrike" baseline="0" dirty="0"/>
              <a:t>désigne la présence simultanée ou la </a:t>
            </a:r>
            <a:r>
              <a:rPr lang="fr-FR" sz="2000" b="1" i="0" u="none" strike="noStrike" baseline="0" dirty="0"/>
              <a:t>cohabitation</a:t>
            </a:r>
            <a:r>
              <a:rPr lang="fr-FR" sz="2000" b="0" i="0" u="none" strike="noStrike" baseline="0" dirty="0"/>
              <a:t>, en un même lieu, de personnes appartenant à des catégories socioprofessionnelles, à des cultures, à des nationalités, à des tranches d’âge et de revenus différentes. Elle s’oppose à une situation ou une dynamique de ségrégation sociale.</a:t>
            </a:r>
            <a:endParaRPr lang="fr-FR" sz="2000" b="1" dirty="0">
              <a:ea typeface="Calibri" panose="020F0502020204030204" pitchFamily="34" charset="0"/>
              <a:cs typeface="Times New Roman" panose="02020603050405020304" pitchFamily="18" charset="0"/>
            </a:endParaRPr>
          </a:p>
        </p:txBody>
      </p:sp>
      <p:pic>
        <p:nvPicPr>
          <p:cNvPr id="6" name="Picture 4" descr="Point d’interrogation sur fond vert pastel">
            <a:extLst>
              <a:ext uri="{FF2B5EF4-FFF2-40B4-BE49-F238E27FC236}">
                <a16:creationId xmlns:a16="http://schemas.microsoft.com/office/drawing/2014/main" id="{BF5A37A1-D3D9-BA03-9FB6-57ABF2075C13}"/>
              </a:ext>
            </a:extLst>
          </p:cNvPr>
          <p:cNvPicPr>
            <a:picLocks noChangeAspect="1"/>
          </p:cNvPicPr>
          <p:nvPr/>
        </p:nvPicPr>
        <p:blipFill rotWithShape="1">
          <a:blip r:embed="rId3"/>
          <a:srcRect l="33259"/>
          <a:stretch/>
        </p:blipFill>
        <p:spPr>
          <a:xfrm>
            <a:off x="6096000" y="1"/>
            <a:ext cx="6102825" cy="6858000"/>
          </a:xfrm>
          <a:prstGeom prst="rect">
            <a:avLst/>
          </a:prstGeom>
        </p:spPr>
      </p:pic>
      <p:pic>
        <p:nvPicPr>
          <p:cNvPr id="4" name="Image 3">
            <a:extLst>
              <a:ext uri="{FF2B5EF4-FFF2-40B4-BE49-F238E27FC236}">
                <a16:creationId xmlns:a16="http://schemas.microsoft.com/office/drawing/2014/main" id="{C53C7D3C-7649-BA6F-1EB9-34B33AEBAA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8502" y="5870158"/>
            <a:ext cx="923199" cy="835495"/>
          </a:xfrm>
          <a:prstGeom prst="rect">
            <a:avLst/>
          </a:prstGeom>
        </p:spPr>
      </p:pic>
      <p:pic>
        <p:nvPicPr>
          <p:cNvPr id="5" name="Picture 2">
            <a:extLst>
              <a:ext uri="{FF2B5EF4-FFF2-40B4-BE49-F238E27FC236}">
                <a16:creationId xmlns:a16="http://schemas.microsoft.com/office/drawing/2014/main" id="{32BC4D37-F4B4-4B1A-6405-F8B2F6C5ACA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7010" y="5807900"/>
            <a:ext cx="1387339" cy="950475"/>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pied de page 6">
            <a:extLst>
              <a:ext uri="{FF2B5EF4-FFF2-40B4-BE49-F238E27FC236}">
                <a16:creationId xmlns:a16="http://schemas.microsoft.com/office/drawing/2014/main" id="{34C5CBDD-9074-EDF5-1A2F-BE171BA907D5}"/>
              </a:ext>
            </a:extLst>
          </p:cNvPr>
          <p:cNvSpPr>
            <a:spLocks noGrp="1"/>
          </p:cNvSpPr>
          <p:nvPr>
            <p:ph type="ftr" sz="quarter" idx="11"/>
          </p:nvPr>
        </p:nvSpPr>
        <p:spPr/>
        <p:txBody>
          <a:bodyPr/>
          <a:lstStyle/>
          <a:p>
            <a:r>
              <a:rPr lang="fr-FR"/>
              <a:t>Version 1-Mai 2023</a:t>
            </a:r>
          </a:p>
        </p:txBody>
      </p:sp>
      <p:sp>
        <p:nvSpPr>
          <p:cNvPr id="8" name="Espace réservé du numéro de diapositive 7">
            <a:extLst>
              <a:ext uri="{FF2B5EF4-FFF2-40B4-BE49-F238E27FC236}">
                <a16:creationId xmlns:a16="http://schemas.microsoft.com/office/drawing/2014/main" id="{8BA7B0F2-A959-D944-5030-20F7F9F76905}"/>
              </a:ext>
            </a:extLst>
          </p:cNvPr>
          <p:cNvSpPr>
            <a:spLocks noGrp="1"/>
          </p:cNvSpPr>
          <p:nvPr>
            <p:ph type="sldNum" sz="quarter" idx="12"/>
          </p:nvPr>
        </p:nvSpPr>
        <p:spPr/>
        <p:txBody>
          <a:bodyPr/>
          <a:lstStyle/>
          <a:p>
            <a:fld id="{5EF66FD0-7294-46D2-8497-6820DE7704DC}" type="slidenum">
              <a:rPr lang="fr-FR" smtClean="0"/>
              <a:t>21</a:t>
            </a:fld>
            <a:endParaRPr lang="fr-FR"/>
          </a:p>
        </p:txBody>
      </p:sp>
    </p:spTree>
    <p:extLst>
      <p:ext uri="{BB962C8B-B14F-4D97-AF65-F5344CB8AC3E}">
        <p14:creationId xmlns:p14="http://schemas.microsoft.com/office/powerpoint/2010/main" val="3416466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8046770-A971-BEC9-B3E0-BB62B688AB0E}"/>
              </a:ext>
            </a:extLst>
          </p:cNvPr>
          <p:cNvSpPr>
            <a:spLocks noGrp="1"/>
          </p:cNvSpPr>
          <p:nvPr>
            <p:ph type="title"/>
          </p:nvPr>
        </p:nvSpPr>
        <p:spPr>
          <a:xfrm>
            <a:off x="761803" y="350196"/>
            <a:ext cx="4646904" cy="1624520"/>
          </a:xfrm>
        </p:spPr>
        <p:txBody>
          <a:bodyPr anchor="ctr">
            <a:normAutofit/>
          </a:bodyPr>
          <a:lstStyle/>
          <a:p>
            <a:pPr>
              <a:spcAft>
                <a:spcPts val="600"/>
              </a:spcAft>
            </a:pPr>
            <a:r>
              <a:rPr lang="en-US" sz="3100" b="1" kern="1200" dirty="0">
                <a:solidFill>
                  <a:srgbClr val="044C99"/>
                </a:solidFill>
                <a:latin typeface="+mj-lt"/>
                <a:ea typeface="+mj-ea"/>
                <a:cs typeface="+mj-cs"/>
              </a:rPr>
              <a:t>Fiche exercice 1</a:t>
            </a:r>
            <a:r>
              <a:rPr lang="en-US" sz="3100" b="1" dirty="0">
                <a:solidFill>
                  <a:srgbClr val="044C99"/>
                </a:solidFill>
              </a:rPr>
              <a:t>-</a:t>
            </a:r>
            <a:r>
              <a:rPr lang="en-US" sz="3100" b="1" kern="1200" dirty="0">
                <a:solidFill>
                  <a:srgbClr val="044C99"/>
                </a:solidFill>
                <a:latin typeface="+mj-lt"/>
                <a:ea typeface="+mj-ea"/>
                <a:cs typeface="+mj-cs"/>
              </a:rPr>
              <a:t>Correction </a:t>
            </a:r>
            <a:r>
              <a:rPr lang="en-US" sz="3100" kern="1200" dirty="0">
                <a:solidFill>
                  <a:srgbClr val="044C99"/>
                </a:solidFill>
                <a:latin typeface="+mj-lt"/>
                <a:ea typeface="+mj-ea"/>
                <a:cs typeface="+mj-cs"/>
              </a:rPr>
              <a:t>: </a:t>
            </a:r>
            <a:br>
              <a:rPr lang="en-US" sz="3100" kern="1200" dirty="0">
                <a:latin typeface="+mj-lt"/>
                <a:ea typeface="+mj-ea"/>
                <a:cs typeface="+mj-cs"/>
              </a:rPr>
            </a:br>
            <a:r>
              <a:rPr lang="en-US" sz="3100" b="1" kern="1200" dirty="0">
                <a:solidFill>
                  <a:srgbClr val="8DC63F"/>
                </a:solidFill>
                <a:latin typeface="+mj-lt"/>
                <a:ea typeface="+mj-ea"/>
                <a:cs typeface="+mj-cs"/>
              </a:rPr>
              <a:t>Les mots </a:t>
            </a:r>
            <a:r>
              <a:rPr lang="en-US" sz="3100" b="1" kern="1200" dirty="0" err="1">
                <a:solidFill>
                  <a:srgbClr val="8DC63F"/>
                </a:solidFill>
                <a:latin typeface="+mj-lt"/>
                <a:ea typeface="+mj-ea"/>
                <a:cs typeface="+mj-cs"/>
              </a:rPr>
              <a:t>croisés</a:t>
            </a:r>
            <a:br>
              <a:rPr lang="en-US" sz="3100" b="1" kern="1200" dirty="0">
                <a:latin typeface="+mj-lt"/>
                <a:ea typeface="+mj-ea"/>
                <a:cs typeface="+mj-cs"/>
              </a:rPr>
            </a:br>
            <a:endParaRPr lang="fr-FR" sz="3100" dirty="0"/>
          </a:p>
        </p:txBody>
      </p:sp>
      <p:sp>
        <p:nvSpPr>
          <p:cNvPr id="3" name="Espace réservé du contenu 2">
            <a:extLst>
              <a:ext uri="{FF2B5EF4-FFF2-40B4-BE49-F238E27FC236}">
                <a16:creationId xmlns:a16="http://schemas.microsoft.com/office/drawing/2014/main" id="{7F13FD4D-B935-E563-CED4-D346E388D443}"/>
              </a:ext>
            </a:extLst>
          </p:cNvPr>
          <p:cNvSpPr>
            <a:spLocks noGrp="1"/>
          </p:cNvSpPr>
          <p:nvPr>
            <p:ph idx="1"/>
          </p:nvPr>
        </p:nvSpPr>
        <p:spPr>
          <a:xfrm>
            <a:off x="724547" y="1270136"/>
            <a:ext cx="4646905" cy="3613149"/>
          </a:xfrm>
        </p:spPr>
        <p:txBody>
          <a:bodyPr anchor="ctr">
            <a:normAutofit/>
          </a:bodyPr>
          <a:lstStyle/>
          <a:p>
            <a:pPr marL="0" indent="0" algn="l">
              <a:buNone/>
            </a:pPr>
            <a:r>
              <a:rPr lang="fr-FR" sz="2000" b="1" dirty="0">
                <a:latin typeface="Calibri" panose="020F0502020204030204" pitchFamily="34" charset="0"/>
                <a:ea typeface="Calibri" panose="020F0502020204030204" pitchFamily="34" charset="0"/>
                <a:cs typeface="Times New Roman" panose="02020603050405020304" pitchFamily="18" charset="0"/>
              </a:rPr>
              <a:t>5-SOLIDARITE</a:t>
            </a:r>
          </a:p>
          <a:p>
            <a:pPr algn="l"/>
            <a:r>
              <a:rPr lang="fr-FR" sz="2000" b="0" i="0" u="none" strike="noStrike" baseline="0" dirty="0"/>
              <a:t>Relation entre personnes qui entraîne une obligation morale d’assistance</a:t>
            </a:r>
            <a:r>
              <a:rPr lang="fr-FR" sz="2000" dirty="0"/>
              <a:t> </a:t>
            </a:r>
            <a:r>
              <a:rPr lang="fr-FR" sz="2000" b="0" i="0" u="none" strike="noStrike" baseline="0" dirty="0"/>
              <a:t>mutuelle.</a:t>
            </a:r>
            <a:endParaRPr lang="fr-FR" sz="2000" b="1" dirty="0">
              <a:ea typeface="Calibri" panose="020F0502020204030204" pitchFamily="34" charset="0"/>
              <a:cs typeface="Times New Roman" panose="02020603050405020304" pitchFamily="18" charset="0"/>
            </a:endParaRPr>
          </a:p>
        </p:txBody>
      </p:sp>
      <p:pic>
        <p:nvPicPr>
          <p:cNvPr id="6" name="Picture 4" descr="Point d’interrogation sur fond vert pastel">
            <a:extLst>
              <a:ext uri="{FF2B5EF4-FFF2-40B4-BE49-F238E27FC236}">
                <a16:creationId xmlns:a16="http://schemas.microsoft.com/office/drawing/2014/main" id="{BF5A37A1-D3D9-BA03-9FB6-57ABF2075C13}"/>
              </a:ext>
            </a:extLst>
          </p:cNvPr>
          <p:cNvPicPr>
            <a:picLocks noChangeAspect="1"/>
          </p:cNvPicPr>
          <p:nvPr/>
        </p:nvPicPr>
        <p:blipFill rotWithShape="1">
          <a:blip r:embed="rId3"/>
          <a:srcRect l="33259"/>
          <a:stretch/>
        </p:blipFill>
        <p:spPr>
          <a:xfrm>
            <a:off x="6096000" y="1"/>
            <a:ext cx="6102825" cy="6858000"/>
          </a:xfrm>
          <a:prstGeom prst="rect">
            <a:avLst/>
          </a:prstGeom>
        </p:spPr>
      </p:pic>
      <p:pic>
        <p:nvPicPr>
          <p:cNvPr id="4" name="Picture 2">
            <a:extLst>
              <a:ext uri="{FF2B5EF4-FFF2-40B4-BE49-F238E27FC236}">
                <a16:creationId xmlns:a16="http://schemas.microsoft.com/office/drawing/2014/main" id="{28A02D8E-2DE4-8ACC-9E32-D6B94CC313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7010" y="5807900"/>
            <a:ext cx="1387339" cy="95047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509C5C35-64E8-09A3-54F5-CF66F7CFFC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502" y="5870158"/>
            <a:ext cx="923199" cy="835495"/>
          </a:xfrm>
          <a:prstGeom prst="rect">
            <a:avLst/>
          </a:prstGeom>
        </p:spPr>
      </p:pic>
      <p:sp>
        <p:nvSpPr>
          <p:cNvPr id="7" name="Espace réservé du pied de page 6">
            <a:extLst>
              <a:ext uri="{FF2B5EF4-FFF2-40B4-BE49-F238E27FC236}">
                <a16:creationId xmlns:a16="http://schemas.microsoft.com/office/drawing/2014/main" id="{57DDCB75-BCB8-54DD-B0EE-ED9BDE27717C}"/>
              </a:ext>
            </a:extLst>
          </p:cNvPr>
          <p:cNvSpPr>
            <a:spLocks noGrp="1"/>
          </p:cNvSpPr>
          <p:nvPr>
            <p:ph type="ftr" sz="quarter" idx="11"/>
          </p:nvPr>
        </p:nvSpPr>
        <p:spPr/>
        <p:txBody>
          <a:bodyPr/>
          <a:lstStyle/>
          <a:p>
            <a:r>
              <a:rPr lang="fr-FR"/>
              <a:t>Version 1-Mai 2023</a:t>
            </a:r>
          </a:p>
        </p:txBody>
      </p:sp>
      <p:sp>
        <p:nvSpPr>
          <p:cNvPr id="8" name="Espace réservé du numéro de diapositive 7">
            <a:extLst>
              <a:ext uri="{FF2B5EF4-FFF2-40B4-BE49-F238E27FC236}">
                <a16:creationId xmlns:a16="http://schemas.microsoft.com/office/drawing/2014/main" id="{7B1BE407-1149-6552-ACE8-59CADEF68FC6}"/>
              </a:ext>
            </a:extLst>
          </p:cNvPr>
          <p:cNvSpPr>
            <a:spLocks noGrp="1"/>
          </p:cNvSpPr>
          <p:nvPr>
            <p:ph type="sldNum" sz="quarter" idx="12"/>
          </p:nvPr>
        </p:nvSpPr>
        <p:spPr/>
        <p:txBody>
          <a:bodyPr/>
          <a:lstStyle/>
          <a:p>
            <a:fld id="{5EF66FD0-7294-46D2-8497-6820DE7704DC}" type="slidenum">
              <a:rPr lang="fr-FR" smtClean="0"/>
              <a:t>22</a:t>
            </a:fld>
            <a:endParaRPr lang="fr-FR"/>
          </a:p>
        </p:txBody>
      </p:sp>
    </p:spTree>
    <p:extLst>
      <p:ext uri="{BB962C8B-B14F-4D97-AF65-F5344CB8AC3E}">
        <p14:creationId xmlns:p14="http://schemas.microsoft.com/office/powerpoint/2010/main" val="2675553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re 3"/>
          <p:cNvSpPr txBox="1">
            <a:spLocks/>
          </p:cNvSpPr>
          <p:nvPr/>
        </p:nvSpPr>
        <p:spPr>
          <a:xfrm>
            <a:off x="623142" y="858982"/>
            <a:ext cx="3299001" cy="515293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buSzPct val="150000"/>
            </a:pPr>
            <a:r>
              <a:rPr lang="en-US" sz="3600" b="1" kern="1200" dirty="0">
                <a:solidFill>
                  <a:srgbClr val="044C99"/>
                </a:solidFill>
                <a:latin typeface="+mj-lt"/>
                <a:ea typeface="+mj-ea"/>
                <a:cs typeface="+mj-cs"/>
              </a:rPr>
              <a:t>Fiche exercice 2 </a:t>
            </a:r>
            <a:r>
              <a:rPr lang="en-US" sz="3600" kern="1200" dirty="0">
                <a:solidFill>
                  <a:schemeClr val="tx1"/>
                </a:solidFill>
                <a:latin typeface="+mj-lt"/>
                <a:ea typeface="+mj-ea"/>
                <a:cs typeface="+mj-cs"/>
              </a:rPr>
              <a:t>: </a:t>
            </a:r>
            <a:endParaRPr lang="en-US" sz="3600" b="1" dirty="0">
              <a:solidFill>
                <a:srgbClr val="8DC63F"/>
              </a:solidFill>
            </a:endParaRPr>
          </a:p>
          <a:p>
            <a:pPr algn="l">
              <a:spcAft>
                <a:spcPts val="600"/>
              </a:spcAft>
              <a:buSzPct val="150000"/>
            </a:pPr>
            <a:r>
              <a:rPr lang="en-US" sz="3600" b="1" kern="1200" dirty="0">
                <a:solidFill>
                  <a:srgbClr val="8DC63F"/>
                </a:solidFill>
                <a:latin typeface="+mj-lt"/>
                <a:ea typeface="+mj-ea"/>
                <a:cs typeface="+mj-cs"/>
              </a:rPr>
              <a:t>Multicritères </a:t>
            </a:r>
          </a:p>
          <a:p>
            <a:pPr algn="l">
              <a:spcAft>
                <a:spcPts val="600"/>
              </a:spcAft>
              <a:buSzPct val="150000"/>
            </a:pPr>
            <a:endParaRPr lang="en-US" sz="3600" kern="1200" dirty="0">
              <a:solidFill>
                <a:schemeClr val="tx1"/>
              </a:solidFill>
              <a:latin typeface="+mj-lt"/>
              <a:ea typeface="+mj-ea"/>
              <a:cs typeface="+mj-cs"/>
            </a:endParaRPr>
          </a:p>
          <a:p>
            <a:pPr algn="l">
              <a:spcAft>
                <a:spcPts val="600"/>
              </a:spcAft>
              <a:buSzPct val="150000"/>
            </a:pPr>
            <a:endParaRPr lang="en-US" sz="3600" kern="1200" dirty="0">
              <a:solidFill>
                <a:schemeClr val="tx1"/>
              </a:solidFill>
              <a:latin typeface="+mj-lt"/>
              <a:ea typeface="+mj-ea"/>
              <a:cs typeface="+mj-cs"/>
            </a:endParaRPr>
          </a:p>
        </p:txBody>
      </p:sp>
      <p:sp useBgFill="1">
        <p:nvSpPr>
          <p:cNvPr id="23" name="Rectangle 22">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317500" dist="2286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935903" y="6407468"/>
            <a:ext cx="4320193" cy="261610"/>
          </a:xfrm>
          <a:prstGeom prst="rect">
            <a:avLst/>
          </a:prstGeom>
        </p:spPr>
        <p:txBody>
          <a:bodyPr wrap="square">
            <a:spAutoFit/>
          </a:bodyPr>
          <a:lstStyle/>
          <a:p>
            <a:pPr algn="ctr">
              <a:spcAft>
                <a:spcPts val="600"/>
              </a:spcAft>
            </a:pPr>
            <a:fld id="{00850477-579C-D64E-8B33-2CE03273FAA0}" type="slidenum">
              <a:rPr lang="fr-FR" sz="1100" smtClean="0">
                <a:solidFill>
                  <a:srgbClr val="143C89"/>
                </a:solidFill>
                <a:latin typeface="Base9" panose="020B0500000000000000" pitchFamily="34" charset="0"/>
              </a:rPr>
              <a:pPr algn="ctr">
                <a:spcAft>
                  <a:spcPts val="600"/>
                </a:spcAft>
              </a:pPr>
              <a:t>23</a:t>
            </a:fld>
            <a:endParaRPr lang="fr-FR" sz="1100">
              <a:solidFill>
                <a:srgbClr val="143C89"/>
              </a:solidFill>
            </a:endParaRPr>
          </a:p>
        </p:txBody>
      </p:sp>
      <p:sp>
        <p:nvSpPr>
          <p:cNvPr id="13" name="Titre 3"/>
          <p:cNvSpPr txBox="1">
            <a:spLocks/>
          </p:cNvSpPr>
          <p:nvPr/>
        </p:nvSpPr>
        <p:spPr>
          <a:xfrm>
            <a:off x="6229562" y="1868628"/>
            <a:ext cx="5339296" cy="132314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buSzPct val="150000"/>
            </a:pPr>
            <a:endParaRPr lang="fr-FR" sz="1600" dirty="0">
              <a:solidFill>
                <a:srgbClr val="143C89"/>
              </a:solidFill>
              <a:latin typeface="Base9" panose="020B0500000000000000" pitchFamily="34" charset="0"/>
            </a:endParaRPr>
          </a:p>
        </p:txBody>
      </p:sp>
      <p:sp>
        <p:nvSpPr>
          <p:cNvPr id="15" name="Titre 3"/>
          <p:cNvSpPr txBox="1">
            <a:spLocks/>
          </p:cNvSpPr>
          <p:nvPr/>
        </p:nvSpPr>
        <p:spPr>
          <a:xfrm>
            <a:off x="5988421" y="3924194"/>
            <a:ext cx="5688013" cy="28895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SzPct val="150000"/>
              <a:buFontTx/>
              <a:buBlip>
                <a:blip r:embed="rId3"/>
              </a:buBlip>
            </a:pPr>
            <a:endParaRPr lang="fr-FR" sz="4400" dirty="0">
              <a:solidFill>
                <a:srgbClr val="143C89"/>
              </a:solidFill>
              <a:latin typeface="Barmeno" panose="020B0500000000000000" pitchFamily="34" charset="0"/>
            </a:endParaRPr>
          </a:p>
        </p:txBody>
      </p:sp>
      <p:sp>
        <p:nvSpPr>
          <p:cNvPr id="11" name="ZoneTexte 10">
            <a:extLst>
              <a:ext uri="{FF2B5EF4-FFF2-40B4-BE49-F238E27FC236}">
                <a16:creationId xmlns:a16="http://schemas.microsoft.com/office/drawing/2014/main" id="{187228DB-80D6-F7B2-56D3-9D03056512A8}"/>
              </a:ext>
            </a:extLst>
          </p:cNvPr>
          <p:cNvSpPr txBox="1"/>
          <p:nvPr/>
        </p:nvSpPr>
        <p:spPr>
          <a:xfrm>
            <a:off x="4419149" y="2349553"/>
            <a:ext cx="6292978" cy="1985159"/>
          </a:xfrm>
          <a:prstGeom prst="rect">
            <a:avLst/>
          </a:prstGeom>
          <a:noFill/>
        </p:spPr>
        <p:txBody>
          <a:bodyPr wrap="square">
            <a:spAutoFit/>
          </a:bodyPr>
          <a:lstStyle/>
          <a:p>
            <a:pPr>
              <a:spcAft>
                <a:spcPts val="600"/>
              </a:spcAft>
            </a:pPr>
            <a:endParaRPr lang="fr-FR" sz="2800">
              <a:latin typeface="Barmeno" panose="020B0500000000000000" pitchFamily="34" charset="0"/>
            </a:endParaRPr>
          </a:p>
          <a:p>
            <a:pPr>
              <a:spcAft>
                <a:spcPts val="600"/>
              </a:spcAft>
            </a:pPr>
            <a:endParaRPr lang="fr-FR" sz="2800">
              <a:latin typeface="Barmeno" panose="020B0500000000000000" pitchFamily="34" charset="0"/>
            </a:endParaRPr>
          </a:p>
          <a:p>
            <a:pPr>
              <a:spcAft>
                <a:spcPts val="600"/>
              </a:spcAft>
            </a:pPr>
            <a:endParaRPr lang="fr-FR" sz="2800">
              <a:latin typeface="Barmeno" panose="020B0500000000000000" pitchFamily="34" charset="0"/>
            </a:endParaRPr>
          </a:p>
          <a:p>
            <a:pPr>
              <a:spcAft>
                <a:spcPts val="600"/>
              </a:spcAft>
            </a:pPr>
            <a:endParaRPr lang="fr-FR" sz="2400" i="1">
              <a:latin typeface="Barmeno" panose="020B0500000000000000" pitchFamily="34" charset="0"/>
            </a:endParaRPr>
          </a:p>
        </p:txBody>
      </p:sp>
      <p:graphicFrame>
        <p:nvGraphicFramePr>
          <p:cNvPr id="17" name="ZoneTexte 13">
            <a:extLst>
              <a:ext uri="{FF2B5EF4-FFF2-40B4-BE49-F238E27FC236}">
                <a16:creationId xmlns:a16="http://schemas.microsoft.com/office/drawing/2014/main" id="{0C96E2AE-DFA5-67D1-87DB-856C27AB2078}"/>
              </a:ext>
            </a:extLst>
          </p:cNvPr>
          <p:cNvGraphicFramePr/>
          <p:nvPr>
            <p:extLst>
              <p:ext uri="{D42A27DB-BD31-4B8C-83A1-F6EECF244321}">
                <p14:modId xmlns:p14="http://schemas.microsoft.com/office/powerpoint/2010/main" val="2618917146"/>
              </p:ext>
            </p:extLst>
          </p:nvPr>
        </p:nvGraphicFramePr>
        <p:xfrm>
          <a:off x="5368169" y="601324"/>
          <a:ext cx="5849557" cy="56185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Image 1">
            <a:extLst>
              <a:ext uri="{FF2B5EF4-FFF2-40B4-BE49-F238E27FC236}">
                <a16:creationId xmlns:a16="http://schemas.microsoft.com/office/drawing/2014/main" id="{0BF03213-8182-5DB8-71B8-427E66B5686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58502" y="5870158"/>
            <a:ext cx="923199" cy="835495"/>
          </a:xfrm>
          <a:prstGeom prst="rect">
            <a:avLst/>
          </a:prstGeom>
        </p:spPr>
      </p:pic>
      <p:pic>
        <p:nvPicPr>
          <p:cNvPr id="3" name="Picture 2">
            <a:extLst>
              <a:ext uri="{FF2B5EF4-FFF2-40B4-BE49-F238E27FC236}">
                <a16:creationId xmlns:a16="http://schemas.microsoft.com/office/drawing/2014/main" id="{CC052340-8C7D-06B7-A6D7-0B76FC67376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77010" y="5807900"/>
            <a:ext cx="1387339" cy="950475"/>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a:extLst>
              <a:ext uri="{FF2B5EF4-FFF2-40B4-BE49-F238E27FC236}">
                <a16:creationId xmlns:a16="http://schemas.microsoft.com/office/drawing/2014/main" id="{EBD67005-F359-BF4D-4A58-F9B834831A4B}"/>
              </a:ext>
            </a:extLst>
          </p:cNvPr>
          <p:cNvSpPr>
            <a:spLocks noGrp="1"/>
          </p:cNvSpPr>
          <p:nvPr>
            <p:ph type="ftr" sz="quarter" idx="11"/>
          </p:nvPr>
        </p:nvSpPr>
        <p:spPr/>
        <p:txBody>
          <a:bodyPr/>
          <a:lstStyle/>
          <a:p>
            <a:r>
              <a:rPr lang="fr-FR"/>
              <a:t>Version 1-Mai 2023</a:t>
            </a:r>
          </a:p>
        </p:txBody>
      </p:sp>
      <p:sp>
        <p:nvSpPr>
          <p:cNvPr id="5" name="Espace réservé du numéro de diapositive 4">
            <a:extLst>
              <a:ext uri="{FF2B5EF4-FFF2-40B4-BE49-F238E27FC236}">
                <a16:creationId xmlns:a16="http://schemas.microsoft.com/office/drawing/2014/main" id="{7E645078-1762-AD61-6C36-B3D0C33AC397}"/>
              </a:ext>
            </a:extLst>
          </p:cNvPr>
          <p:cNvSpPr>
            <a:spLocks noGrp="1"/>
          </p:cNvSpPr>
          <p:nvPr>
            <p:ph type="sldNum" sz="quarter" idx="12"/>
          </p:nvPr>
        </p:nvSpPr>
        <p:spPr/>
        <p:txBody>
          <a:bodyPr/>
          <a:lstStyle/>
          <a:p>
            <a:fld id="{5EF66FD0-7294-46D2-8497-6820DE7704DC}" type="slidenum">
              <a:rPr lang="fr-FR" smtClean="0"/>
              <a:t>23</a:t>
            </a:fld>
            <a:endParaRPr lang="fr-FR"/>
          </a:p>
        </p:txBody>
      </p:sp>
    </p:spTree>
    <p:extLst>
      <p:ext uri="{BB962C8B-B14F-4D97-AF65-F5344CB8AC3E}">
        <p14:creationId xmlns:p14="http://schemas.microsoft.com/office/powerpoint/2010/main" val="209870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8046770-A971-BEC9-B3E0-BB62B688AB0E}"/>
              </a:ext>
            </a:extLst>
          </p:cNvPr>
          <p:cNvSpPr>
            <a:spLocks noGrp="1"/>
          </p:cNvSpPr>
          <p:nvPr>
            <p:ph type="title"/>
          </p:nvPr>
        </p:nvSpPr>
        <p:spPr>
          <a:xfrm>
            <a:off x="761803" y="350196"/>
            <a:ext cx="4646904" cy="1624520"/>
          </a:xfrm>
        </p:spPr>
        <p:txBody>
          <a:bodyPr anchor="ctr">
            <a:normAutofit/>
          </a:bodyPr>
          <a:lstStyle/>
          <a:p>
            <a:pPr>
              <a:spcAft>
                <a:spcPts val="600"/>
              </a:spcAft>
            </a:pPr>
            <a:r>
              <a:rPr lang="en-US" sz="3100" b="1" kern="1200" dirty="0">
                <a:solidFill>
                  <a:srgbClr val="044C99"/>
                </a:solidFill>
                <a:latin typeface="+mj-lt"/>
                <a:ea typeface="+mj-ea"/>
                <a:cs typeface="+mj-cs"/>
              </a:rPr>
              <a:t>Fiche exercice 2</a:t>
            </a:r>
            <a:r>
              <a:rPr lang="en-US" sz="3100" b="1" dirty="0">
                <a:solidFill>
                  <a:srgbClr val="044C99"/>
                </a:solidFill>
              </a:rPr>
              <a:t>-</a:t>
            </a:r>
            <a:r>
              <a:rPr lang="en-US" sz="3100" b="1" kern="1200" dirty="0">
                <a:solidFill>
                  <a:srgbClr val="044C99"/>
                </a:solidFill>
                <a:latin typeface="+mj-lt"/>
                <a:ea typeface="+mj-ea"/>
                <a:cs typeface="+mj-cs"/>
              </a:rPr>
              <a:t>Correction </a:t>
            </a:r>
            <a:r>
              <a:rPr lang="en-US" sz="3100" kern="1200" dirty="0">
                <a:solidFill>
                  <a:srgbClr val="044C99"/>
                </a:solidFill>
                <a:latin typeface="+mj-lt"/>
                <a:ea typeface="+mj-ea"/>
                <a:cs typeface="+mj-cs"/>
              </a:rPr>
              <a:t>: </a:t>
            </a:r>
            <a:br>
              <a:rPr lang="en-US" sz="3100" kern="1200" dirty="0">
                <a:latin typeface="+mj-lt"/>
                <a:ea typeface="+mj-ea"/>
                <a:cs typeface="+mj-cs"/>
              </a:rPr>
            </a:br>
            <a:r>
              <a:rPr lang="en-US" sz="3100" b="1" dirty="0">
                <a:solidFill>
                  <a:srgbClr val="8DC63F"/>
                </a:solidFill>
              </a:rPr>
              <a:t>Multicritères</a:t>
            </a:r>
            <a:br>
              <a:rPr lang="en-US" sz="3100" b="1" kern="1200" dirty="0">
                <a:latin typeface="+mj-lt"/>
                <a:ea typeface="+mj-ea"/>
                <a:cs typeface="+mj-cs"/>
              </a:rPr>
            </a:br>
            <a:endParaRPr lang="fr-FR" sz="3100" dirty="0"/>
          </a:p>
        </p:txBody>
      </p:sp>
      <p:pic>
        <p:nvPicPr>
          <p:cNvPr id="8" name="Espace réservé du contenu 7" descr="Une image contenant texte, capture d’écran, diagramme&#10;&#10;Description générée automatiquement">
            <a:extLst>
              <a:ext uri="{FF2B5EF4-FFF2-40B4-BE49-F238E27FC236}">
                <a16:creationId xmlns:a16="http://schemas.microsoft.com/office/drawing/2014/main" id="{06558F2A-87E0-F354-8BD0-857D24DBFE6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3419" y="1685537"/>
            <a:ext cx="5296756" cy="4122362"/>
          </a:xfrm>
        </p:spPr>
      </p:pic>
      <p:pic>
        <p:nvPicPr>
          <p:cNvPr id="6" name="Picture 4" descr="Point d’interrogation sur fond vert pastel">
            <a:extLst>
              <a:ext uri="{FF2B5EF4-FFF2-40B4-BE49-F238E27FC236}">
                <a16:creationId xmlns:a16="http://schemas.microsoft.com/office/drawing/2014/main" id="{BF5A37A1-D3D9-BA03-9FB6-57ABF2075C13}"/>
              </a:ext>
            </a:extLst>
          </p:cNvPr>
          <p:cNvPicPr>
            <a:picLocks noChangeAspect="1"/>
          </p:cNvPicPr>
          <p:nvPr/>
        </p:nvPicPr>
        <p:blipFill rotWithShape="1">
          <a:blip r:embed="rId4"/>
          <a:srcRect l="33259"/>
          <a:stretch/>
        </p:blipFill>
        <p:spPr>
          <a:xfrm>
            <a:off x="6096000" y="1"/>
            <a:ext cx="6102825" cy="6858000"/>
          </a:xfrm>
          <a:prstGeom prst="rect">
            <a:avLst/>
          </a:prstGeom>
        </p:spPr>
      </p:pic>
      <p:pic>
        <p:nvPicPr>
          <p:cNvPr id="4" name="Picture 2">
            <a:extLst>
              <a:ext uri="{FF2B5EF4-FFF2-40B4-BE49-F238E27FC236}">
                <a16:creationId xmlns:a16="http://schemas.microsoft.com/office/drawing/2014/main" id="{28A02D8E-2DE4-8ACC-9E32-D6B94CC313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7010" y="5807900"/>
            <a:ext cx="1387339" cy="95047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509C5C35-64E8-09A3-54F5-CF66F7CFFC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8502" y="5870158"/>
            <a:ext cx="923199" cy="835495"/>
          </a:xfrm>
          <a:prstGeom prst="rect">
            <a:avLst/>
          </a:prstGeom>
        </p:spPr>
      </p:pic>
      <p:cxnSp>
        <p:nvCxnSpPr>
          <p:cNvPr id="14" name="Connecteur droit avec flèche 13">
            <a:extLst>
              <a:ext uri="{FF2B5EF4-FFF2-40B4-BE49-F238E27FC236}">
                <a16:creationId xmlns:a16="http://schemas.microsoft.com/office/drawing/2014/main" id="{6975069C-7D62-6EB1-B51A-5A5AF053D58E}"/>
              </a:ext>
            </a:extLst>
          </p:cNvPr>
          <p:cNvCxnSpPr/>
          <p:nvPr/>
        </p:nvCxnSpPr>
        <p:spPr>
          <a:xfrm>
            <a:off x="3443288" y="2085975"/>
            <a:ext cx="1171575"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6" name="Connecteur droit avec flèche 15">
            <a:extLst>
              <a:ext uri="{FF2B5EF4-FFF2-40B4-BE49-F238E27FC236}">
                <a16:creationId xmlns:a16="http://schemas.microsoft.com/office/drawing/2014/main" id="{D80E00DC-FB7C-3925-52EE-9952BE892220}"/>
              </a:ext>
            </a:extLst>
          </p:cNvPr>
          <p:cNvCxnSpPr/>
          <p:nvPr/>
        </p:nvCxnSpPr>
        <p:spPr>
          <a:xfrm>
            <a:off x="3457575" y="2886075"/>
            <a:ext cx="1200150" cy="1557338"/>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8" name="Connecteur droit avec flèche 17">
            <a:extLst>
              <a:ext uri="{FF2B5EF4-FFF2-40B4-BE49-F238E27FC236}">
                <a16:creationId xmlns:a16="http://schemas.microsoft.com/office/drawing/2014/main" id="{B1BC6E05-AA26-2653-F45A-EF009B13CA84}"/>
              </a:ext>
            </a:extLst>
          </p:cNvPr>
          <p:cNvCxnSpPr/>
          <p:nvPr/>
        </p:nvCxnSpPr>
        <p:spPr>
          <a:xfrm>
            <a:off x="3443288" y="3660253"/>
            <a:ext cx="1171575" cy="1626122"/>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0" name="Connecteur droit avec flèche 19">
            <a:extLst>
              <a:ext uri="{FF2B5EF4-FFF2-40B4-BE49-F238E27FC236}">
                <a16:creationId xmlns:a16="http://schemas.microsoft.com/office/drawing/2014/main" id="{718C0726-7182-F94B-188D-ACD79165ED5B}"/>
              </a:ext>
            </a:extLst>
          </p:cNvPr>
          <p:cNvCxnSpPr/>
          <p:nvPr/>
        </p:nvCxnSpPr>
        <p:spPr>
          <a:xfrm flipV="1">
            <a:off x="3457575" y="3660253"/>
            <a:ext cx="1157288" cy="813061"/>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2" name="Connecteur droit avec flèche 21">
            <a:extLst>
              <a:ext uri="{FF2B5EF4-FFF2-40B4-BE49-F238E27FC236}">
                <a16:creationId xmlns:a16="http://schemas.microsoft.com/office/drawing/2014/main" id="{48E07407-3A4C-2D78-7A66-A49E5A2A4B7B}"/>
              </a:ext>
            </a:extLst>
          </p:cNvPr>
          <p:cNvCxnSpPr/>
          <p:nvPr/>
        </p:nvCxnSpPr>
        <p:spPr>
          <a:xfrm flipV="1">
            <a:off x="3457575" y="2886074"/>
            <a:ext cx="1157288" cy="2400301"/>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3" name="Espace réservé du pied de page 2">
            <a:extLst>
              <a:ext uri="{FF2B5EF4-FFF2-40B4-BE49-F238E27FC236}">
                <a16:creationId xmlns:a16="http://schemas.microsoft.com/office/drawing/2014/main" id="{D5EDCF74-F36C-5E96-9E20-E7FE10CB230F}"/>
              </a:ext>
            </a:extLst>
          </p:cNvPr>
          <p:cNvSpPr>
            <a:spLocks noGrp="1"/>
          </p:cNvSpPr>
          <p:nvPr>
            <p:ph type="ftr" sz="quarter" idx="11"/>
          </p:nvPr>
        </p:nvSpPr>
        <p:spPr/>
        <p:txBody>
          <a:bodyPr/>
          <a:lstStyle/>
          <a:p>
            <a:r>
              <a:rPr lang="fr-FR"/>
              <a:t>Version 1-Mai 2023</a:t>
            </a:r>
          </a:p>
        </p:txBody>
      </p:sp>
      <p:sp>
        <p:nvSpPr>
          <p:cNvPr id="7" name="Espace réservé du numéro de diapositive 6">
            <a:extLst>
              <a:ext uri="{FF2B5EF4-FFF2-40B4-BE49-F238E27FC236}">
                <a16:creationId xmlns:a16="http://schemas.microsoft.com/office/drawing/2014/main" id="{4BD9E710-D354-6F75-823C-04F3315A999D}"/>
              </a:ext>
            </a:extLst>
          </p:cNvPr>
          <p:cNvSpPr>
            <a:spLocks noGrp="1"/>
          </p:cNvSpPr>
          <p:nvPr>
            <p:ph type="sldNum" sz="quarter" idx="12"/>
          </p:nvPr>
        </p:nvSpPr>
        <p:spPr/>
        <p:txBody>
          <a:bodyPr/>
          <a:lstStyle/>
          <a:p>
            <a:fld id="{5EF66FD0-7294-46D2-8497-6820DE7704DC}" type="slidenum">
              <a:rPr lang="fr-FR" smtClean="0"/>
              <a:t>24</a:t>
            </a:fld>
            <a:endParaRPr lang="fr-FR"/>
          </a:p>
        </p:txBody>
      </p:sp>
    </p:spTree>
    <p:extLst>
      <p:ext uri="{BB962C8B-B14F-4D97-AF65-F5344CB8AC3E}">
        <p14:creationId xmlns:p14="http://schemas.microsoft.com/office/powerpoint/2010/main" val="680285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C248B80-428D-D17B-0803-752A06502745}"/>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r>
              <a:rPr lang="en-US" sz="3300" b="1" dirty="0"/>
              <a:t>Pause </a:t>
            </a:r>
            <a:br>
              <a:rPr lang="en-US" sz="3300" dirty="0"/>
            </a:br>
            <a:br>
              <a:rPr lang="en-US" sz="3300" dirty="0"/>
            </a:br>
            <a:br>
              <a:rPr lang="en-US" sz="3300" dirty="0"/>
            </a:br>
            <a:br>
              <a:rPr lang="en-US" sz="3300" dirty="0"/>
            </a:br>
            <a:br>
              <a:rPr lang="en-US" sz="3300" dirty="0"/>
            </a:br>
            <a:r>
              <a:rPr lang="en-US" sz="3300" dirty="0"/>
              <a:t> </a:t>
            </a:r>
          </a:p>
        </p:txBody>
      </p:sp>
      <p:sp>
        <p:nvSpPr>
          <p:cNvPr id="3" name="Espace réservé du contenu 2">
            <a:extLst>
              <a:ext uri="{FF2B5EF4-FFF2-40B4-BE49-F238E27FC236}">
                <a16:creationId xmlns:a16="http://schemas.microsoft.com/office/drawing/2014/main" id="{92E6559A-9F0B-F291-C720-08C0E7515AC6}"/>
              </a:ext>
            </a:extLst>
          </p:cNvPr>
          <p:cNvSpPr>
            <a:spLocks noGrp="1"/>
          </p:cNvSpPr>
          <p:nvPr>
            <p:ph idx="1"/>
          </p:nvPr>
        </p:nvSpPr>
        <p:spPr>
          <a:xfrm>
            <a:off x="6381913" y="2093237"/>
            <a:ext cx="5334931" cy="2189214"/>
          </a:xfrm>
        </p:spPr>
        <p:txBody>
          <a:bodyPr vert="horz" lIns="91440" tIns="45720" rIns="91440" bIns="45720" rtlCol="0">
            <a:normAutofit/>
          </a:bodyPr>
          <a:lstStyle/>
          <a:p>
            <a:pPr marL="0" indent="0" algn="ctr">
              <a:buNone/>
            </a:pPr>
            <a:r>
              <a:rPr lang="en-US" sz="2400" b="1" dirty="0"/>
              <a:t>10 minutes </a:t>
            </a:r>
          </a:p>
        </p:txBody>
      </p:sp>
      <p:sp>
        <p:nvSpPr>
          <p:cNvPr id="23" name="Freeform: Shape 2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7" name="Image 6" descr="Une image contenant texte, personne, habits, tenue&#10;&#10;Description générée automatiquement">
            <a:extLst>
              <a:ext uri="{FF2B5EF4-FFF2-40B4-BE49-F238E27FC236}">
                <a16:creationId xmlns:a16="http://schemas.microsoft.com/office/drawing/2014/main" id="{5867502A-B98F-DCFD-3F22-BEDC3AFF987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454" r="16047"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33" name="Freeform: Shape 3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ZoneTexte 7">
            <a:extLst>
              <a:ext uri="{FF2B5EF4-FFF2-40B4-BE49-F238E27FC236}">
                <a16:creationId xmlns:a16="http://schemas.microsoft.com/office/drawing/2014/main" id="{E0840A62-F1C5-9585-6E3A-8E11EE01C1BA}"/>
              </a:ext>
            </a:extLst>
          </p:cNvPr>
          <p:cNvSpPr txBox="1"/>
          <p:nvPr/>
        </p:nvSpPr>
        <p:spPr>
          <a:xfrm>
            <a:off x="9729467" y="6657945"/>
            <a:ext cx="2462533" cy="200055"/>
          </a:xfrm>
          <a:prstGeom prst="rect">
            <a:avLst/>
          </a:prstGeom>
          <a:solidFill>
            <a:srgbClr val="000000"/>
          </a:solidFill>
        </p:spPr>
        <p:txBody>
          <a:bodyPr wrap="none" rtlCol="0">
            <a:spAutoFit/>
          </a:bodyPr>
          <a:lstStyle/>
          <a:p>
            <a:pPr algn="r">
              <a:spcAft>
                <a:spcPts val="600"/>
              </a:spcAft>
            </a:pPr>
            <a:r>
              <a:rPr lang="fr-FR" sz="700">
                <a:solidFill>
                  <a:srgbClr val="FFFFFF"/>
                </a:solidFill>
                <a:hlinkClick r:id="rId4" tooltip="https://foto.wuestenigel.com/ein-bauarbeiter-schneidet-mit-der-steinsage-eine-auskerbung-in-den-gehweg/">
                  <a:extLst>
                    <a:ext uri="{A12FA001-AC4F-418D-AE19-62706E023703}">
                      <ahyp:hlinkClr xmlns:ahyp="http://schemas.microsoft.com/office/drawing/2018/hyperlinkcolor" val="tx"/>
                    </a:ext>
                  </a:extLst>
                </a:hlinkClick>
              </a:rPr>
              <a:t>Cette photo</a:t>
            </a:r>
            <a:r>
              <a:rPr lang="fr-FR" sz="700">
                <a:solidFill>
                  <a:srgbClr val="FFFFFF"/>
                </a:solidFill>
              </a:rPr>
              <a:t> par Auteur inconnu est soumise à la licence </a:t>
            </a:r>
            <a:r>
              <a:rPr lang="fr-FR"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fr-FR" sz="700">
              <a:solidFill>
                <a:srgbClr val="FFFFFF"/>
              </a:solidFill>
            </a:endParaRPr>
          </a:p>
        </p:txBody>
      </p:sp>
      <p:sp>
        <p:nvSpPr>
          <p:cNvPr id="4" name="Espace réservé du pied de page 3">
            <a:extLst>
              <a:ext uri="{FF2B5EF4-FFF2-40B4-BE49-F238E27FC236}">
                <a16:creationId xmlns:a16="http://schemas.microsoft.com/office/drawing/2014/main" id="{DF3AA20B-ABC4-AC5F-C137-4B629184D146}"/>
              </a:ext>
            </a:extLst>
          </p:cNvPr>
          <p:cNvSpPr>
            <a:spLocks noGrp="1"/>
          </p:cNvSpPr>
          <p:nvPr>
            <p:ph type="ftr" sz="quarter" idx="11"/>
          </p:nvPr>
        </p:nvSpPr>
        <p:spPr/>
        <p:txBody>
          <a:bodyPr/>
          <a:lstStyle/>
          <a:p>
            <a:r>
              <a:rPr lang="fr-FR"/>
              <a:t>Version 1-Mai 2023</a:t>
            </a:r>
          </a:p>
        </p:txBody>
      </p:sp>
      <p:sp>
        <p:nvSpPr>
          <p:cNvPr id="5" name="Espace réservé du numéro de diapositive 4">
            <a:extLst>
              <a:ext uri="{FF2B5EF4-FFF2-40B4-BE49-F238E27FC236}">
                <a16:creationId xmlns:a16="http://schemas.microsoft.com/office/drawing/2014/main" id="{F4124DC2-3B80-CD51-F929-F20A267A5D01}"/>
              </a:ext>
            </a:extLst>
          </p:cNvPr>
          <p:cNvSpPr>
            <a:spLocks noGrp="1"/>
          </p:cNvSpPr>
          <p:nvPr>
            <p:ph type="sldNum" sz="quarter" idx="12"/>
          </p:nvPr>
        </p:nvSpPr>
        <p:spPr/>
        <p:txBody>
          <a:bodyPr/>
          <a:lstStyle/>
          <a:p>
            <a:fld id="{5EF66FD0-7294-46D2-8497-6820DE7704DC}" type="slidenum">
              <a:rPr lang="fr-FR" smtClean="0"/>
              <a:t>25</a:t>
            </a:fld>
            <a:endParaRPr lang="fr-FR"/>
          </a:p>
        </p:txBody>
      </p:sp>
    </p:spTree>
    <p:extLst>
      <p:ext uri="{BB962C8B-B14F-4D97-AF65-F5344CB8AC3E}">
        <p14:creationId xmlns:p14="http://schemas.microsoft.com/office/powerpoint/2010/main" val="2864111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7854273" cy="7854273"/>
          </a:xfrm>
          <a:custGeom>
            <a:avLst/>
            <a:gdLst/>
            <a:ahLst/>
            <a:cxnLst/>
            <a:rect l="l" t="t" r="r" b="b"/>
            <a:pathLst>
              <a:path w="11781410" h="11781410">
                <a:moveTo>
                  <a:pt x="11781410" y="0"/>
                </a:moveTo>
                <a:lnTo>
                  <a:pt x="0" y="0"/>
                </a:lnTo>
                <a:lnTo>
                  <a:pt x="0" y="11781410"/>
                </a:lnTo>
                <a:lnTo>
                  <a:pt x="11781410" y="11781410"/>
                </a:lnTo>
                <a:lnTo>
                  <a:pt x="1178141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fr-FR" sz="1200">
              <a:solidFill>
                <a:prstClr val="black"/>
              </a:solidFill>
              <a:latin typeface="Calibri"/>
            </a:endParaRPr>
          </a:p>
        </p:txBody>
      </p:sp>
      <p:grpSp>
        <p:nvGrpSpPr>
          <p:cNvPr id="3" name="Group 3"/>
          <p:cNvGrpSpPr/>
          <p:nvPr/>
        </p:nvGrpSpPr>
        <p:grpSpPr>
          <a:xfrm>
            <a:off x="6019778" y="894321"/>
            <a:ext cx="5486422" cy="5486400"/>
            <a:chOff x="0" y="0"/>
            <a:chExt cx="6350000" cy="6349975"/>
          </a:xfrm>
        </p:grpSpPr>
        <p:sp>
          <p:nvSpPr>
            <p:cNvPr id="4" name="Freeform 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a:stretch>
                <a:fillRect l="-24999" r="-24999"/>
              </a:stretch>
            </a:blipFill>
          </p:spPr>
          <p:txBody>
            <a:bodyPr/>
            <a:lstStyle/>
            <a:p>
              <a:pPr defTabSz="609630"/>
              <a:endParaRPr lang="fr-FR" sz="1200">
                <a:solidFill>
                  <a:prstClr val="black"/>
                </a:solidFill>
                <a:latin typeface="Calibri"/>
              </a:endParaRPr>
            </a:p>
          </p:txBody>
        </p:sp>
      </p:grpSp>
      <p:sp>
        <p:nvSpPr>
          <p:cNvPr id="5" name="TextBox 5"/>
          <p:cNvSpPr txBox="1"/>
          <p:nvPr/>
        </p:nvSpPr>
        <p:spPr>
          <a:xfrm>
            <a:off x="685801" y="3047343"/>
            <a:ext cx="5158835" cy="2000548"/>
          </a:xfrm>
          <a:prstGeom prst="rect">
            <a:avLst/>
          </a:prstGeom>
        </p:spPr>
        <p:txBody>
          <a:bodyPr lIns="0" tIns="0" rIns="0" bIns="0" rtlCol="0" anchor="t">
            <a:spAutoFit/>
          </a:bodyPr>
          <a:lstStyle/>
          <a:p>
            <a:pPr defTabSz="609630">
              <a:lnSpc>
                <a:spcPts val="5216"/>
              </a:lnSpc>
            </a:pPr>
            <a:r>
              <a:rPr lang="en-US" sz="4400" dirty="0" err="1">
                <a:solidFill>
                  <a:srgbClr val="FFFFFF"/>
                </a:solidFill>
                <a:latin typeface="Teko Medium"/>
              </a:rPr>
              <a:t>Analyse</a:t>
            </a:r>
            <a:r>
              <a:rPr lang="en-US" sz="4400" dirty="0">
                <a:solidFill>
                  <a:srgbClr val="FFFFFF"/>
                </a:solidFill>
                <a:latin typeface="Teko Medium"/>
              </a:rPr>
              <a:t> des situations </a:t>
            </a:r>
            <a:r>
              <a:rPr lang="en-US" sz="4400" dirty="0" err="1">
                <a:solidFill>
                  <a:srgbClr val="FFFFFF"/>
                </a:solidFill>
                <a:latin typeface="Teko Medium"/>
              </a:rPr>
              <a:t>professionnelles</a:t>
            </a:r>
            <a:endParaRPr lang="en-US" sz="4400" dirty="0">
              <a:solidFill>
                <a:srgbClr val="FFFFFF"/>
              </a:solidFill>
              <a:latin typeface="Teko Medium"/>
            </a:endParaRPr>
          </a:p>
        </p:txBody>
      </p:sp>
      <p:sp>
        <p:nvSpPr>
          <p:cNvPr id="6" name="TextBox 6"/>
          <p:cNvSpPr txBox="1"/>
          <p:nvPr/>
        </p:nvSpPr>
        <p:spPr>
          <a:xfrm>
            <a:off x="685800" y="5284034"/>
            <a:ext cx="3765953" cy="513859"/>
          </a:xfrm>
          <a:prstGeom prst="rect">
            <a:avLst/>
          </a:prstGeom>
        </p:spPr>
        <p:txBody>
          <a:bodyPr lIns="0" tIns="0" rIns="0" bIns="0" rtlCol="0" anchor="t">
            <a:spAutoFit/>
          </a:bodyPr>
          <a:lstStyle/>
          <a:p>
            <a:pPr defTabSz="609630">
              <a:lnSpc>
                <a:spcPts val="4200"/>
              </a:lnSpc>
            </a:pPr>
            <a:r>
              <a:rPr lang="en-US" sz="2999" dirty="0" err="1">
                <a:solidFill>
                  <a:srgbClr val="FFFFFF"/>
                </a:solidFill>
                <a:latin typeface="DM Sans"/>
              </a:rPr>
              <a:t>Séquence</a:t>
            </a:r>
            <a:r>
              <a:rPr lang="en-US" sz="2999" dirty="0">
                <a:solidFill>
                  <a:srgbClr val="FFFFFF"/>
                </a:solidFill>
                <a:latin typeface="DM Sans"/>
              </a:rPr>
              <a:t> 3</a:t>
            </a:r>
          </a:p>
        </p:txBody>
      </p:sp>
      <p:grpSp>
        <p:nvGrpSpPr>
          <p:cNvPr id="7" name="Group 7"/>
          <p:cNvGrpSpPr/>
          <p:nvPr/>
        </p:nvGrpSpPr>
        <p:grpSpPr>
          <a:xfrm>
            <a:off x="4856971" y="4405395"/>
            <a:ext cx="1975327" cy="1975327"/>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DC63F"/>
            </a:solidFill>
          </p:spPr>
          <p:txBody>
            <a:bodyPr/>
            <a:lstStyle/>
            <a:p>
              <a:pPr defTabSz="609630"/>
              <a:endParaRPr lang="fr-FR" sz="1200">
                <a:solidFill>
                  <a:prstClr val="black"/>
                </a:solidFill>
                <a:latin typeface="Calibri"/>
              </a:endParaRPr>
            </a:p>
          </p:txBody>
        </p:sp>
      </p:grpSp>
      <p:grpSp>
        <p:nvGrpSpPr>
          <p:cNvPr id="9" name="Group 9"/>
          <p:cNvGrpSpPr/>
          <p:nvPr/>
        </p:nvGrpSpPr>
        <p:grpSpPr>
          <a:xfrm>
            <a:off x="4875305" y="285931"/>
            <a:ext cx="1938661" cy="1938661"/>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alpha val="0"/>
              </a:srgbClr>
            </a:solidFill>
          </p:spPr>
          <p:txBody>
            <a:bodyPr/>
            <a:lstStyle/>
            <a:p>
              <a:pPr defTabSz="609630"/>
              <a:endParaRPr lang="fr-FR" sz="1200">
                <a:solidFill>
                  <a:prstClr val="black"/>
                </a:solidFill>
                <a:latin typeface="Calibri"/>
              </a:endParaRPr>
            </a:p>
          </p:txBody>
        </p:sp>
      </p:grpSp>
      <p:sp>
        <p:nvSpPr>
          <p:cNvPr id="11" name="Freeform 11"/>
          <p:cNvSpPr/>
          <p:nvPr/>
        </p:nvSpPr>
        <p:spPr>
          <a:xfrm>
            <a:off x="4875305" y="219626"/>
            <a:ext cx="1744071" cy="864386"/>
          </a:xfrm>
          <a:custGeom>
            <a:avLst/>
            <a:gdLst/>
            <a:ahLst/>
            <a:cxnLst/>
            <a:rect l="l" t="t" r="r" b="b"/>
            <a:pathLst>
              <a:path w="2616106" h="1296579">
                <a:moveTo>
                  <a:pt x="0" y="0"/>
                </a:moveTo>
                <a:lnTo>
                  <a:pt x="2616107" y="0"/>
                </a:lnTo>
                <a:lnTo>
                  <a:pt x="2616107" y="1296579"/>
                </a:lnTo>
                <a:lnTo>
                  <a:pt x="0" y="1296579"/>
                </a:lnTo>
                <a:lnTo>
                  <a:pt x="0" y="0"/>
                </a:lnTo>
                <a:close/>
              </a:path>
            </a:pathLst>
          </a:custGeom>
          <a:blipFill>
            <a:blip r:embed="rId6"/>
            <a:stretch>
              <a:fillRect/>
            </a:stretch>
          </a:blipFill>
        </p:spPr>
        <p:txBody>
          <a:bodyPr/>
          <a:lstStyle/>
          <a:p>
            <a:pPr defTabSz="609630"/>
            <a:endParaRPr lang="fr-FR" sz="1200">
              <a:solidFill>
                <a:prstClr val="black"/>
              </a:solidFill>
              <a:latin typeface="Calibri"/>
            </a:endParaRPr>
          </a:p>
        </p:txBody>
      </p:sp>
      <p:sp>
        <p:nvSpPr>
          <p:cNvPr id="12" name="Freeform 12"/>
          <p:cNvSpPr/>
          <p:nvPr/>
        </p:nvSpPr>
        <p:spPr>
          <a:xfrm>
            <a:off x="10802194" y="0"/>
            <a:ext cx="1389806" cy="1303638"/>
          </a:xfrm>
          <a:custGeom>
            <a:avLst/>
            <a:gdLst/>
            <a:ahLst/>
            <a:cxnLst/>
            <a:rect l="l" t="t" r="r" b="b"/>
            <a:pathLst>
              <a:path w="2084709" h="1955457">
                <a:moveTo>
                  <a:pt x="0" y="0"/>
                </a:moveTo>
                <a:lnTo>
                  <a:pt x="2084709" y="0"/>
                </a:lnTo>
                <a:lnTo>
                  <a:pt x="2084709" y="1955457"/>
                </a:lnTo>
                <a:lnTo>
                  <a:pt x="0" y="1955457"/>
                </a:lnTo>
                <a:lnTo>
                  <a:pt x="0" y="0"/>
                </a:lnTo>
                <a:close/>
              </a:path>
            </a:pathLst>
          </a:custGeom>
          <a:blipFill>
            <a:blip r:embed="rId7"/>
            <a:stretch>
              <a:fillRect/>
            </a:stretch>
          </a:blipFill>
        </p:spPr>
        <p:txBody>
          <a:bodyPr/>
          <a:lstStyle/>
          <a:p>
            <a:pPr defTabSz="609630"/>
            <a:endParaRPr lang="fr-FR" sz="1200">
              <a:solidFill>
                <a:prstClr val="black"/>
              </a:solidFill>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re 3"/>
          <p:cNvSpPr txBox="1">
            <a:spLocks/>
          </p:cNvSpPr>
          <p:nvPr/>
        </p:nvSpPr>
        <p:spPr>
          <a:xfrm>
            <a:off x="623142" y="858982"/>
            <a:ext cx="4320193" cy="515293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buSzPct val="150000"/>
            </a:pPr>
            <a:r>
              <a:rPr lang="en-US" sz="3600" b="1" kern="1200" dirty="0">
                <a:solidFill>
                  <a:srgbClr val="044C99"/>
                </a:solidFill>
                <a:latin typeface="+mj-lt"/>
                <a:ea typeface="+mj-ea"/>
                <a:cs typeface="+mj-cs"/>
              </a:rPr>
              <a:t>Fiche exercice 3 </a:t>
            </a:r>
            <a:r>
              <a:rPr lang="en-US" sz="3600" kern="1200" dirty="0">
                <a:solidFill>
                  <a:schemeClr val="tx1"/>
                </a:solidFill>
                <a:latin typeface="+mj-lt"/>
                <a:ea typeface="+mj-ea"/>
                <a:cs typeface="+mj-cs"/>
              </a:rPr>
              <a:t>: </a:t>
            </a:r>
            <a:endParaRPr lang="en-US" sz="3600" b="1" dirty="0">
              <a:solidFill>
                <a:srgbClr val="8DC63F"/>
              </a:solidFill>
            </a:endParaRPr>
          </a:p>
          <a:p>
            <a:pPr algn="l">
              <a:spcAft>
                <a:spcPts val="600"/>
              </a:spcAft>
              <a:buSzPct val="150000"/>
            </a:pPr>
            <a:r>
              <a:rPr lang="en-US" sz="3600" b="1" dirty="0" err="1">
                <a:solidFill>
                  <a:srgbClr val="8DC63F"/>
                </a:solidFill>
              </a:rPr>
              <a:t>Quizz</a:t>
            </a:r>
            <a:r>
              <a:rPr lang="en-US" sz="3600" b="1" dirty="0">
                <a:solidFill>
                  <a:srgbClr val="8DC63F"/>
                </a:solidFill>
              </a:rPr>
              <a:t> </a:t>
            </a:r>
            <a:r>
              <a:rPr lang="en-US" sz="3600" b="1" dirty="0" err="1">
                <a:solidFill>
                  <a:srgbClr val="8DC63F"/>
                </a:solidFill>
              </a:rPr>
              <a:t>d’autopositionnement</a:t>
            </a:r>
            <a:r>
              <a:rPr lang="en-US" sz="3600" b="1" dirty="0">
                <a:solidFill>
                  <a:srgbClr val="8DC63F"/>
                </a:solidFill>
              </a:rPr>
              <a:t> </a:t>
            </a:r>
            <a:r>
              <a:rPr lang="en-US" sz="3600" b="1" kern="1200" dirty="0">
                <a:solidFill>
                  <a:srgbClr val="8DC63F"/>
                </a:solidFill>
                <a:latin typeface="+mj-lt"/>
                <a:ea typeface="+mj-ea"/>
                <a:cs typeface="+mj-cs"/>
              </a:rPr>
              <a:t> </a:t>
            </a:r>
          </a:p>
          <a:p>
            <a:pPr algn="l">
              <a:spcAft>
                <a:spcPts val="600"/>
              </a:spcAft>
              <a:buSzPct val="150000"/>
            </a:pPr>
            <a:endParaRPr lang="en-US" sz="3600" kern="1200" dirty="0">
              <a:solidFill>
                <a:schemeClr val="tx1"/>
              </a:solidFill>
              <a:latin typeface="+mj-lt"/>
              <a:ea typeface="+mj-ea"/>
              <a:cs typeface="+mj-cs"/>
            </a:endParaRPr>
          </a:p>
          <a:p>
            <a:pPr algn="l">
              <a:spcAft>
                <a:spcPts val="600"/>
              </a:spcAft>
              <a:buSzPct val="150000"/>
            </a:pPr>
            <a:endParaRPr lang="en-US" sz="3600" kern="1200" dirty="0">
              <a:solidFill>
                <a:schemeClr val="tx1"/>
              </a:solidFill>
              <a:latin typeface="+mj-lt"/>
              <a:ea typeface="+mj-ea"/>
              <a:cs typeface="+mj-cs"/>
            </a:endParaRPr>
          </a:p>
        </p:txBody>
      </p:sp>
      <p:sp useBgFill="1">
        <p:nvSpPr>
          <p:cNvPr id="23" name="Rectangle 22">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317500" dist="2286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935903" y="6407468"/>
            <a:ext cx="4320193" cy="261610"/>
          </a:xfrm>
          <a:prstGeom prst="rect">
            <a:avLst/>
          </a:prstGeom>
        </p:spPr>
        <p:txBody>
          <a:bodyPr wrap="square">
            <a:spAutoFit/>
          </a:bodyPr>
          <a:lstStyle/>
          <a:p>
            <a:pPr algn="ctr">
              <a:spcAft>
                <a:spcPts val="600"/>
              </a:spcAft>
            </a:pPr>
            <a:fld id="{00850477-579C-D64E-8B33-2CE03273FAA0}" type="slidenum">
              <a:rPr lang="fr-FR" sz="1100" smtClean="0">
                <a:solidFill>
                  <a:srgbClr val="143C89"/>
                </a:solidFill>
                <a:latin typeface="Base9" panose="020B0500000000000000" pitchFamily="34" charset="0"/>
              </a:rPr>
              <a:pPr algn="ctr">
                <a:spcAft>
                  <a:spcPts val="600"/>
                </a:spcAft>
              </a:pPr>
              <a:t>27</a:t>
            </a:fld>
            <a:endParaRPr lang="fr-FR" sz="1100">
              <a:solidFill>
                <a:srgbClr val="143C89"/>
              </a:solidFill>
            </a:endParaRPr>
          </a:p>
        </p:txBody>
      </p:sp>
      <p:sp>
        <p:nvSpPr>
          <p:cNvPr id="13" name="Titre 3"/>
          <p:cNvSpPr txBox="1">
            <a:spLocks/>
          </p:cNvSpPr>
          <p:nvPr/>
        </p:nvSpPr>
        <p:spPr>
          <a:xfrm>
            <a:off x="6229562" y="1868628"/>
            <a:ext cx="5339296" cy="132314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buSzPct val="150000"/>
            </a:pPr>
            <a:endParaRPr lang="fr-FR" sz="1600" dirty="0">
              <a:solidFill>
                <a:srgbClr val="143C89"/>
              </a:solidFill>
              <a:latin typeface="Base9" panose="020B0500000000000000" pitchFamily="34" charset="0"/>
            </a:endParaRPr>
          </a:p>
        </p:txBody>
      </p:sp>
      <p:sp>
        <p:nvSpPr>
          <p:cNvPr id="15" name="Titre 3"/>
          <p:cNvSpPr txBox="1">
            <a:spLocks/>
          </p:cNvSpPr>
          <p:nvPr/>
        </p:nvSpPr>
        <p:spPr>
          <a:xfrm>
            <a:off x="5988421" y="3924194"/>
            <a:ext cx="5688013" cy="28895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SzPct val="150000"/>
              <a:buFontTx/>
              <a:buBlip>
                <a:blip r:embed="rId3"/>
              </a:buBlip>
            </a:pPr>
            <a:endParaRPr lang="fr-FR" sz="4400" dirty="0">
              <a:solidFill>
                <a:srgbClr val="143C89"/>
              </a:solidFill>
              <a:latin typeface="Barmeno" panose="020B0500000000000000" pitchFamily="34" charset="0"/>
            </a:endParaRPr>
          </a:p>
        </p:txBody>
      </p:sp>
      <p:sp>
        <p:nvSpPr>
          <p:cNvPr id="11" name="ZoneTexte 10">
            <a:extLst>
              <a:ext uri="{FF2B5EF4-FFF2-40B4-BE49-F238E27FC236}">
                <a16:creationId xmlns:a16="http://schemas.microsoft.com/office/drawing/2014/main" id="{187228DB-80D6-F7B2-56D3-9D03056512A8}"/>
              </a:ext>
            </a:extLst>
          </p:cNvPr>
          <p:cNvSpPr txBox="1"/>
          <p:nvPr/>
        </p:nvSpPr>
        <p:spPr>
          <a:xfrm>
            <a:off x="4419149" y="2349553"/>
            <a:ext cx="6292978" cy="1985159"/>
          </a:xfrm>
          <a:prstGeom prst="rect">
            <a:avLst/>
          </a:prstGeom>
          <a:noFill/>
        </p:spPr>
        <p:txBody>
          <a:bodyPr wrap="square">
            <a:spAutoFit/>
          </a:bodyPr>
          <a:lstStyle/>
          <a:p>
            <a:pPr>
              <a:spcAft>
                <a:spcPts val="600"/>
              </a:spcAft>
            </a:pPr>
            <a:endParaRPr lang="fr-FR" sz="2800">
              <a:latin typeface="Barmeno" panose="020B0500000000000000" pitchFamily="34" charset="0"/>
            </a:endParaRPr>
          </a:p>
          <a:p>
            <a:pPr>
              <a:spcAft>
                <a:spcPts val="600"/>
              </a:spcAft>
            </a:pPr>
            <a:endParaRPr lang="fr-FR" sz="2800">
              <a:latin typeface="Barmeno" panose="020B0500000000000000" pitchFamily="34" charset="0"/>
            </a:endParaRPr>
          </a:p>
          <a:p>
            <a:pPr>
              <a:spcAft>
                <a:spcPts val="600"/>
              </a:spcAft>
            </a:pPr>
            <a:endParaRPr lang="fr-FR" sz="2800">
              <a:latin typeface="Barmeno" panose="020B0500000000000000" pitchFamily="34" charset="0"/>
            </a:endParaRPr>
          </a:p>
          <a:p>
            <a:pPr>
              <a:spcAft>
                <a:spcPts val="600"/>
              </a:spcAft>
            </a:pPr>
            <a:endParaRPr lang="fr-FR" sz="2400" i="1">
              <a:latin typeface="Barmeno" panose="020B0500000000000000" pitchFamily="34" charset="0"/>
            </a:endParaRPr>
          </a:p>
        </p:txBody>
      </p:sp>
      <p:graphicFrame>
        <p:nvGraphicFramePr>
          <p:cNvPr id="17" name="ZoneTexte 13">
            <a:extLst>
              <a:ext uri="{FF2B5EF4-FFF2-40B4-BE49-F238E27FC236}">
                <a16:creationId xmlns:a16="http://schemas.microsoft.com/office/drawing/2014/main" id="{0C96E2AE-DFA5-67D1-87DB-856C27AB2078}"/>
              </a:ext>
            </a:extLst>
          </p:cNvPr>
          <p:cNvGraphicFramePr/>
          <p:nvPr>
            <p:extLst>
              <p:ext uri="{D42A27DB-BD31-4B8C-83A1-F6EECF244321}">
                <p14:modId xmlns:p14="http://schemas.microsoft.com/office/powerpoint/2010/main" val="1455084490"/>
              </p:ext>
            </p:extLst>
          </p:nvPr>
        </p:nvGraphicFramePr>
        <p:xfrm>
          <a:off x="5368169" y="601324"/>
          <a:ext cx="5849557" cy="56185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Image 1">
            <a:extLst>
              <a:ext uri="{FF2B5EF4-FFF2-40B4-BE49-F238E27FC236}">
                <a16:creationId xmlns:a16="http://schemas.microsoft.com/office/drawing/2014/main" id="{67B00356-D8D4-0980-56F6-545B119D22E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58502" y="5870158"/>
            <a:ext cx="923199" cy="835495"/>
          </a:xfrm>
          <a:prstGeom prst="rect">
            <a:avLst/>
          </a:prstGeom>
        </p:spPr>
      </p:pic>
      <p:pic>
        <p:nvPicPr>
          <p:cNvPr id="3" name="Picture 2">
            <a:extLst>
              <a:ext uri="{FF2B5EF4-FFF2-40B4-BE49-F238E27FC236}">
                <a16:creationId xmlns:a16="http://schemas.microsoft.com/office/drawing/2014/main" id="{EC952DA5-E804-E2AC-C524-21A73304DFA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77010" y="5807900"/>
            <a:ext cx="1387339" cy="950475"/>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a:extLst>
              <a:ext uri="{FF2B5EF4-FFF2-40B4-BE49-F238E27FC236}">
                <a16:creationId xmlns:a16="http://schemas.microsoft.com/office/drawing/2014/main" id="{059FA3B9-7AE7-9422-E835-DD42F888DA7E}"/>
              </a:ext>
            </a:extLst>
          </p:cNvPr>
          <p:cNvSpPr>
            <a:spLocks noGrp="1"/>
          </p:cNvSpPr>
          <p:nvPr>
            <p:ph type="ftr" sz="quarter" idx="11"/>
          </p:nvPr>
        </p:nvSpPr>
        <p:spPr/>
        <p:txBody>
          <a:bodyPr/>
          <a:lstStyle/>
          <a:p>
            <a:r>
              <a:rPr lang="fr-FR"/>
              <a:t>Version 1-Mai 2023</a:t>
            </a:r>
          </a:p>
        </p:txBody>
      </p:sp>
      <p:sp>
        <p:nvSpPr>
          <p:cNvPr id="5" name="Espace réservé du numéro de diapositive 4">
            <a:extLst>
              <a:ext uri="{FF2B5EF4-FFF2-40B4-BE49-F238E27FC236}">
                <a16:creationId xmlns:a16="http://schemas.microsoft.com/office/drawing/2014/main" id="{73F1F72C-019B-E08A-C4D3-37348F3009D6}"/>
              </a:ext>
            </a:extLst>
          </p:cNvPr>
          <p:cNvSpPr>
            <a:spLocks noGrp="1"/>
          </p:cNvSpPr>
          <p:nvPr>
            <p:ph type="sldNum" sz="quarter" idx="12"/>
          </p:nvPr>
        </p:nvSpPr>
        <p:spPr/>
        <p:txBody>
          <a:bodyPr/>
          <a:lstStyle/>
          <a:p>
            <a:fld id="{5EF66FD0-7294-46D2-8497-6820DE7704DC}" type="slidenum">
              <a:rPr lang="fr-FR" smtClean="0"/>
              <a:t>27</a:t>
            </a:fld>
            <a:endParaRPr lang="fr-FR"/>
          </a:p>
        </p:txBody>
      </p:sp>
    </p:spTree>
    <p:extLst>
      <p:ext uri="{BB962C8B-B14F-4D97-AF65-F5344CB8AC3E}">
        <p14:creationId xmlns:p14="http://schemas.microsoft.com/office/powerpoint/2010/main" val="231032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8046770-A971-BEC9-B3E0-BB62B688AB0E}"/>
              </a:ext>
            </a:extLst>
          </p:cNvPr>
          <p:cNvSpPr>
            <a:spLocks noGrp="1"/>
          </p:cNvSpPr>
          <p:nvPr>
            <p:ph type="title"/>
          </p:nvPr>
        </p:nvSpPr>
        <p:spPr>
          <a:xfrm>
            <a:off x="761803" y="350196"/>
            <a:ext cx="4646904" cy="1624520"/>
          </a:xfrm>
        </p:spPr>
        <p:txBody>
          <a:bodyPr anchor="ctr">
            <a:normAutofit/>
          </a:bodyPr>
          <a:lstStyle/>
          <a:p>
            <a:pPr>
              <a:spcAft>
                <a:spcPts val="600"/>
              </a:spcAft>
            </a:pPr>
            <a:r>
              <a:rPr lang="en-US" sz="3100" b="1" kern="1200" dirty="0">
                <a:solidFill>
                  <a:srgbClr val="044C99"/>
                </a:solidFill>
                <a:latin typeface="+mj-lt"/>
                <a:ea typeface="+mj-ea"/>
                <a:cs typeface="+mj-cs"/>
              </a:rPr>
              <a:t>Fiche </a:t>
            </a:r>
            <a:r>
              <a:rPr lang="en-US" sz="3100" b="1" kern="1200" dirty="0" err="1">
                <a:solidFill>
                  <a:srgbClr val="044C99"/>
                </a:solidFill>
                <a:latin typeface="+mj-lt"/>
                <a:ea typeface="+mj-ea"/>
                <a:cs typeface="+mj-cs"/>
              </a:rPr>
              <a:t>exercice</a:t>
            </a:r>
            <a:r>
              <a:rPr lang="en-US" sz="3100" b="1" kern="1200" dirty="0">
                <a:solidFill>
                  <a:srgbClr val="044C99"/>
                </a:solidFill>
                <a:latin typeface="+mj-lt"/>
                <a:ea typeface="+mj-ea"/>
                <a:cs typeface="+mj-cs"/>
              </a:rPr>
              <a:t> 3</a:t>
            </a:r>
            <a:r>
              <a:rPr lang="en-US" sz="3100" b="1" dirty="0">
                <a:solidFill>
                  <a:srgbClr val="044C99"/>
                </a:solidFill>
              </a:rPr>
              <a:t>-</a:t>
            </a:r>
            <a:r>
              <a:rPr lang="en-US" sz="3100" b="1" kern="1200" dirty="0">
                <a:solidFill>
                  <a:srgbClr val="044C99"/>
                </a:solidFill>
                <a:latin typeface="+mj-lt"/>
                <a:ea typeface="+mj-ea"/>
                <a:cs typeface="+mj-cs"/>
              </a:rPr>
              <a:t>Correction </a:t>
            </a:r>
            <a:r>
              <a:rPr lang="en-US" sz="3100" kern="1200" dirty="0">
                <a:solidFill>
                  <a:srgbClr val="044C99"/>
                </a:solidFill>
                <a:latin typeface="+mj-lt"/>
                <a:ea typeface="+mj-ea"/>
                <a:cs typeface="+mj-cs"/>
              </a:rPr>
              <a:t>: </a:t>
            </a:r>
            <a:br>
              <a:rPr lang="en-US" sz="3100" kern="1200" dirty="0">
                <a:latin typeface="+mj-lt"/>
                <a:ea typeface="+mj-ea"/>
                <a:cs typeface="+mj-cs"/>
              </a:rPr>
            </a:br>
            <a:r>
              <a:rPr lang="en-US" sz="3000" b="1" kern="1200" dirty="0" err="1">
                <a:solidFill>
                  <a:srgbClr val="8DC63F"/>
                </a:solidFill>
                <a:latin typeface="+mj-lt"/>
                <a:ea typeface="+mj-ea"/>
                <a:cs typeface="+mj-cs"/>
              </a:rPr>
              <a:t>Quizz</a:t>
            </a:r>
            <a:r>
              <a:rPr lang="en-US" sz="3000" b="1" kern="1200" dirty="0">
                <a:solidFill>
                  <a:srgbClr val="8DC63F"/>
                </a:solidFill>
                <a:latin typeface="+mj-lt"/>
                <a:ea typeface="+mj-ea"/>
                <a:cs typeface="+mj-cs"/>
              </a:rPr>
              <a:t> </a:t>
            </a:r>
            <a:r>
              <a:rPr lang="en-US" sz="3100" b="1" dirty="0">
                <a:solidFill>
                  <a:srgbClr val="8DC63F"/>
                </a:solidFill>
              </a:rPr>
              <a:t>a</a:t>
            </a:r>
            <a:r>
              <a:rPr lang="en-US" sz="3100" b="1" kern="1200" dirty="0">
                <a:solidFill>
                  <a:srgbClr val="8DC63F"/>
                </a:solidFill>
                <a:latin typeface="+mj-lt"/>
                <a:ea typeface="+mj-ea"/>
                <a:cs typeface="+mj-cs"/>
              </a:rPr>
              <a:t>utopositionnement</a:t>
            </a:r>
            <a:br>
              <a:rPr lang="en-US" sz="3100" b="1" kern="1200" dirty="0">
                <a:latin typeface="+mj-lt"/>
                <a:ea typeface="+mj-ea"/>
                <a:cs typeface="+mj-cs"/>
              </a:rPr>
            </a:br>
            <a:endParaRPr lang="fr-FR" sz="3100" dirty="0"/>
          </a:p>
        </p:txBody>
      </p:sp>
      <p:pic>
        <p:nvPicPr>
          <p:cNvPr id="6" name="Picture 4" descr="Point d’interrogation sur fond vert pastel">
            <a:extLst>
              <a:ext uri="{FF2B5EF4-FFF2-40B4-BE49-F238E27FC236}">
                <a16:creationId xmlns:a16="http://schemas.microsoft.com/office/drawing/2014/main" id="{BF5A37A1-D3D9-BA03-9FB6-57ABF2075C13}"/>
              </a:ext>
            </a:extLst>
          </p:cNvPr>
          <p:cNvPicPr>
            <a:picLocks noChangeAspect="1"/>
          </p:cNvPicPr>
          <p:nvPr/>
        </p:nvPicPr>
        <p:blipFill rotWithShape="1">
          <a:blip r:embed="rId3"/>
          <a:srcRect l="33259"/>
          <a:stretch/>
        </p:blipFill>
        <p:spPr>
          <a:xfrm>
            <a:off x="6096000" y="1"/>
            <a:ext cx="6102825" cy="6858000"/>
          </a:xfrm>
          <a:prstGeom prst="rect">
            <a:avLst/>
          </a:prstGeom>
        </p:spPr>
      </p:pic>
      <p:pic>
        <p:nvPicPr>
          <p:cNvPr id="4" name="Picture 2">
            <a:extLst>
              <a:ext uri="{FF2B5EF4-FFF2-40B4-BE49-F238E27FC236}">
                <a16:creationId xmlns:a16="http://schemas.microsoft.com/office/drawing/2014/main" id="{28A02D8E-2DE4-8ACC-9E32-D6B94CC313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4154" y="5907525"/>
            <a:ext cx="1387339" cy="95047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509C5C35-64E8-09A3-54F5-CF66F7CFFC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502" y="5870158"/>
            <a:ext cx="923199" cy="835495"/>
          </a:xfrm>
          <a:prstGeom prst="rect">
            <a:avLst/>
          </a:prstGeom>
        </p:spPr>
      </p:pic>
      <p:pic>
        <p:nvPicPr>
          <p:cNvPr id="12" name="Image 11" descr="Une image contenant texte, capture d’écran, Police, nombre&#10;&#10;Description générée automatiquement">
            <a:extLst>
              <a:ext uri="{FF2B5EF4-FFF2-40B4-BE49-F238E27FC236}">
                <a16:creationId xmlns:a16="http://schemas.microsoft.com/office/drawing/2014/main" id="{E7BC651F-85A7-22CD-6C75-A0239865DB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165" y="1334503"/>
            <a:ext cx="4464279" cy="5173301"/>
          </a:xfrm>
          <a:prstGeom prst="rect">
            <a:avLst/>
          </a:prstGeom>
        </p:spPr>
      </p:pic>
      <mc:AlternateContent xmlns:mc="http://schemas.openxmlformats.org/markup-compatibility/2006" xmlns:p14="http://schemas.microsoft.com/office/powerpoint/2010/main">
        <mc:Choice Requires="p14">
          <p:contentPart p14:bwMode="auto" r:id="rId7">
            <p14:nvContentPartPr>
              <p14:cNvPr id="13" name="Encre 12">
                <a:extLst>
                  <a:ext uri="{FF2B5EF4-FFF2-40B4-BE49-F238E27FC236}">
                    <a16:creationId xmlns:a16="http://schemas.microsoft.com/office/drawing/2014/main" id="{6F0D2E52-1124-6623-F29B-D5E513EA4C18}"/>
                  </a:ext>
                </a:extLst>
              </p14:cNvPr>
              <p14:cNvContentPartPr/>
              <p14:nvPr/>
            </p14:nvContentPartPr>
            <p14:xfrm>
              <a:off x="2577500" y="1929720"/>
              <a:ext cx="360" cy="360"/>
            </p14:xfrm>
          </p:contentPart>
        </mc:Choice>
        <mc:Fallback xmlns="">
          <p:pic>
            <p:nvPicPr>
              <p:cNvPr id="13" name="Encre 12">
                <a:extLst>
                  <a:ext uri="{FF2B5EF4-FFF2-40B4-BE49-F238E27FC236}">
                    <a16:creationId xmlns:a16="http://schemas.microsoft.com/office/drawing/2014/main" id="{6F0D2E52-1124-6623-F29B-D5E513EA4C18}"/>
                  </a:ext>
                </a:extLst>
              </p:cNvPr>
              <p:cNvPicPr/>
              <p:nvPr/>
            </p:nvPicPr>
            <p:blipFill>
              <a:blip r:embed="rId8"/>
              <a:stretch>
                <a:fillRect/>
              </a:stretch>
            </p:blipFill>
            <p:spPr>
              <a:xfrm>
                <a:off x="2523500" y="182172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Encre 14">
                <a:extLst>
                  <a:ext uri="{FF2B5EF4-FFF2-40B4-BE49-F238E27FC236}">
                    <a16:creationId xmlns:a16="http://schemas.microsoft.com/office/drawing/2014/main" id="{7F5E1170-C8AC-20F0-A4E1-317E6A0A2C01}"/>
                  </a:ext>
                </a:extLst>
              </p14:cNvPr>
              <p14:cNvContentPartPr/>
              <p14:nvPr/>
            </p14:nvContentPartPr>
            <p14:xfrm>
              <a:off x="2577860" y="3200160"/>
              <a:ext cx="360" cy="360"/>
            </p14:xfrm>
          </p:contentPart>
        </mc:Choice>
        <mc:Fallback xmlns="">
          <p:pic>
            <p:nvPicPr>
              <p:cNvPr id="15" name="Encre 14">
                <a:extLst>
                  <a:ext uri="{FF2B5EF4-FFF2-40B4-BE49-F238E27FC236}">
                    <a16:creationId xmlns:a16="http://schemas.microsoft.com/office/drawing/2014/main" id="{7F5E1170-C8AC-20F0-A4E1-317E6A0A2C01}"/>
                  </a:ext>
                </a:extLst>
              </p:cNvPr>
              <p:cNvPicPr/>
              <p:nvPr/>
            </p:nvPicPr>
            <p:blipFill>
              <a:blip r:embed="rId10"/>
              <a:stretch>
                <a:fillRect/>
              </a:stretch>
            </p:blipFill>
            <p:spPr>
              <a:xfrm>
                <a:off x="2523860" y="309252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Encre 16">
                <a:extLst>
                  <a:ext uri="{FF2B5EF4-FFF2-40B4-BE49-F238E27FC236}">
                    <a16:creationId xmlns:a16="http://schemas.microsoft.com/office/drawing/2014/main" id="{EC614AC4-F551-669D-F27E-E787FF34334A}"/>
                  </a:ext>
                </a:extLst>
              </p14:cNvPr>
              <p14:cNvContentPartPr/>
              <p14:nvPr/>
            </p14:nvContentPartPr>
            <p14:xfrm>
              <a:off x="2603780" y="4038240"/>
              <a:ext cx="360" cy="360"/>
            </p14:xfrm>
          </p:contentPart>
        </mc:Choice>
        <mc:Fallback xmlns="">
          <p:pic>
            <p:nvPicPr>
              <p:cNvPr id="17" name="Encre 16">
                <a:extLst>
                  <a:ext uri="{FF2B5EF4-FFF2-40B4-BE49-F238E27FC236}">
                    <a16:creationId xmlns:a16="http://schemas.microsoft.com/office/drawing/2014/main" id="{EC614AC4-F551-669D-F27E-E787FF34334A}"/>
                  </a:ext>
                </a:extLst>
              </p:cNvPr>
              <p:cNvPicPr/>
              <p:nvPr/>
            </p:nvPicPr>
            <p:blipFill>
              <a:blip r:embed="rId10"/>
              <a:stretch>
                <a:fillRect/>
              </a:stretch>
            </p:blipFill>
            <p:spPr>
              <a:xfrm>
                <a:off x="2549780" y="393060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Encre 18">
                <a:extLst>
                  <a:ext uri="{FF2B5EF4-FFF2-40B4-BE49-F238E27FC236}">
                    <a16:creationId xmlns:a16="http://schemas.microsoft.com/office/drawing/2014/main" id="{4DE78F96-6B7C-76FE-24F1-1930DA115A1D}"/>
                  </a:ext>
                </a:extLst>
              </p14:cNvPr>
              <p14:cNvContentPartPr/>
              <p14:nvPr/>
            </p14:nvContentPartPr>
            <p14:xfrm>
              <a:off x="2628980" y="4660320"/>
              <a:ext cx="360" cy="360"/>
            </p14:xfrm>
          </p:contentPart>
        </mc:Choice>
        <mc:Fallback xmlns="">
          <p:pic>
            <p:nvPicPr>
              <p:cNvPr id="19" name="Encre 18">
                <a:extLst>
                  <a:ext uri="{FF2B5EF4-FFF2-40B4-BE49-F238E27FC236}">
                    <a16:creationId xmlns:a16="http://schemas.microsoft.com/office/drawing/2014/main" id="{4DE78F96-6B7C-76FE-24F1-1930DA115A1D}"/>
                  </a:ext>
                </a:extLst>
              </p:cNvPr>
              <p:cNvPicPr/>
              <p:nvPr/>
            </p:nvPicPr>
            <p:blipFill>
              <a:blip r:embed="rId10"/>
              <a:stretch>
                <a:fillRect/>
              </a:stretch>
            </p:blipFill>
            <p:spPr>
              <a:xfrm>
                <a:off x="2574980" y="455268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Encre 20">
                <a:extLst>
                  <a:ext uri="{FF2B5EF4-FFF2-40B4-BE49-F238E27FC236}">
                    <a16:creationId xmlns:a16="http://schemas.microsoft.com/office/drawing/2014/main" id="{7CB40637-AFF4-8EC1-6CDA-21A1359001C5}"/>
                  </a:ext>
                </a:extLst>
              </p14:cNvPr>
              <p14:cNvContentPartPr/>
              <p14:nvPr/>
            </p14:nvContentPartPr>
            <p14:xfrm>
              <a:off x="2577860" y="5740320"/>
              <a:ext cx="360" cy="360"/>
            </p14:xfrm>
          </p:contentPart>
        </mc:Choice>
        <mc:Fallback xmlns="">
          <p:pic>
            <p:nvPicPr>
              <p:cNvPr id="21" name="Encre 20">
                <a:extLst>
                  <a:ext uri="{FF2B5EF4-FFF2-40B4-BE49-F238E27FC236}">
                    <a16:creationId xmlns:a16="http://schemas.microsoft.com/office/drawing/2014/main" id="{7CB40637-AFF4-8EC1-6CDA-21A1359001C5}"/>
                  </a:ext>
                </a:extLst>
              </p:cNvPr>
              <p:cNvPicPr/>
              <p:nvPr/>
            </p:nvPicPr>
            <p:blipFill>
              <a:blip r:embed="rId10"/>
              <a:stretch>
                <a:fillRect/>
              </a:stretch>
            </p:blipFill>
            <p:spPr>
              <a:xfrm>
                <a:off x="2523860" y="5632680"/>
                <a:ext cx="108000" cy="216000"/>
              </a:xfrm>
              <a:prstGeom prst="rect">
                <a:avLst/>
              </a:prstGeom>
            </p:spPr>
          </p:pic>
        </mc:Fallback>
      </mc:AlternateContent>
      <p:sp>
        <p:nvSpPr>
          <p:cNvPr id="3" name="Espace réservé du pied de page 2">
            <a:extLst>
              <a:ext uri="{FF2B5EF4-FFF2-40B4-BE49-F238E27FC236}">
                <a16:creationId xmlns:a16="http://schemas.microsoft.com/office/drawing/2014/main" id="{4ED9A33A-6F65-8CA0-E443-ACBACF447060}"/>
              </a:ext>
            </a:extLst>
          </p:cNvPr>
          <p:cNvSpPr>
            <a:spLocks noGrp="1"/>
          </p:cNvSpPr>
          <p:nvPr>
            <p:ph type="ftr" sz="quarter" idx="11"/>
          </p:nvPr>
        </p:nvSpPr>
        <p:spPr/>
        <p:txBody>
          <a:bodyPr/>
          <a:lstStyle/>
          <a:p>
            <a:r>
              <a:rPr lang="fr-FR"/>
              <a:t>Version 1-Mai 2023</a:t>
            </a:r>
          </a:p>
        </p:txBody>
      </p:sp>
      <p:sp>
        <p:nvSpPr>
          <p:cNvPr id="7" name="Espace réservé du numéro de diapositive 6">
            <a:extLst>
              <a:ext uri="{FF2B5EF4-FFF2-40B4-BE49-F238E27FC236}">
                <a16:creationId xmlns:a16="http://schemas.microsoft.com/office/drawing/2014/main" id="{72DC562C-94F1-65A9-0F29-6AE50A147B88}"/>
              </a:ext>
            </a:extLst>
          </p:cNvPr>
          <p:cNvSpPr>
            <a:spLocks noGrp="1"/>
          </p:cNvSpPr>
          <p:nvPr>
            <p:ph type="sldNum" sz="quarter" idx="12"/>
          </p:nvPr>
        </p:nvSpPr>
        <p:spPr/>
        <p:txBody>
          <a:bodyPr/>
          <a:lstStyle/>
          <a:p>
            <a:fld id="{5EF66FD0-7294-46D2-8497-6820DE7704DC}" type="slidenum">
              <a:rPr lang="fr-FR" smtClean="0"/>
              <a:t>28</a:t>
            </a:fld>
            <a:endParaRPr lang="fr-FR"/>
          </a:p>
        </p:txBody>
      </p:sp>
    </p:spTree>
    <p:extLst>
      <p:ext uri="{BB962C8B-B14F-4D97-AF65-F5344CB8AC3E}">
        <p14:creationId xmlns:p14="http://schemas.microsoft.com/office/powerpoint/2010/main" val="2424463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re 3"/>
          <p:cNvSpPr txBox="1">
            <a:spLocks/>
          </p:cNvSpPr>
          <p:nvPr/>
        </p:nvSpPr>
        <p:spPr>
          <a:xfrm>
            <a:off x="623142" y="858982"/>
            <a:ext cx="3299001" cy="515293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buSzPct val="150000"/>
            </a:pPr>
            <a:r>
              <a:rPr lang="en-US" sz="3600" b="1" kern="1200" dirty="0">
                <a:solidFill>
                  <a:srgbClr val="044C99"/>
                </a:solidFill>
                <a:latin typeface="+mj-lt"/>
                <a:ea typeface="+mj-ea"/>
                <a:cs typeface="+mj-cs"/>
              </a:rPr>
              <a:t>Fiche exercice 4 </a:t>
            </a:r>
            <a:r>
              <a:rPr lang="en-US" sz="3600" kern="1200" dirty="0">
                <a:solidFill>
                  <a:schemeClr val="tx1"/>
                </a:solidFill>
                <a:latin typeface="+mj-lt"/>
                <a:ea typeface="+mj-ea"/>
                <a:cs typeface="+mj-cs"/>
              </a:rPr>
              <a:t>: </a:t>
            </a:r>
            <a:r>
              <a:rPr lang="en-US" sz="3600" b="1" dirty="0">
                <a:solidFill>
                  <a:srgbClr val="8DC63F"/>
                </a:solidFill>
              </a:rPr>
              <a:t>Mise </a:t>
            </a:r>
            <a:r>
              <a:rPr lang="en-US" sz="3600" b="1" dirty="0" err="1">
                <a:solidFill>
                  <a:srgbClr val="8DC63F"/>
                </a:solidFill>
              </a:rPr>
              <a:t>en</a:t>
            </a:r>
            <a:r>
              <a:rPr lang="en-US" sz="3600" b="1" dirty="0">
                <a:solidFill>
                  <a:srgbClr val="8DC63F"/>
                </a:solidFill>
              </a:rPr>
              <a:t> situation</a:t>
            </a:r>
            <a:endParaRPr lang="en-US" sz="3600" b="1" kern="1200" dirty="0">
              <a:solidFill>
                <a:srgbClr val="8DC63F"/>
              </a:solidFill>
              <a:latin typeface="+mj-lt"/>
              <a:ea typeface="+mj-ea"/>
              <a:cs typeface="+mj-cs"/>
            </a:endParaRPr>
          </a:p>
          <a:p>
            <a:pPr algn="l">
              <a:spcAft>
                <a:spcPts val="600"/>
              </a:spcAft>
              <a:buSzPct val="150000"/>
            </a:pPr>
            <a:endParaRPr lang="en-US" sz="3600" kern="1200" dirty="0">
              <a:solidFill>
                <a:schemeClr val="tx1"/>
              </a:solidFill>
              <a:latin typeface="+mj-lt"/>
              <a:ea typeface="+mj-ea"/>
              <a:cs typeface="+mj-cs"/>
            </a:endParaRPr>
          </a:p>
          <a:p>
            <a:pPr algn="l">
              <a:spcAft>
                <a:spcPts val="600"/>
              </a:spcAft>
              <a:buSzPct val="150000"/>
            </a:pPr>
            <a:endParaRPr lang="en-US" sz="3600" kern="1200" dirty="0">
              <a:solidFill>
                <a:schemeClr val="tx1"/>
              </a:solidFill>
              <a:latin typeface="+mj-lt"/>
              <a:ea typeface="+mj-ea"/>
              <a:cs typeface="+mj-cs"/>
            </a:endParaRPr>
          </a:p>
        </p:txBody>
      </p:sp>
      <p:sp useBgFill="1">
        <p:nvSpPr>
          <p:cNvPr id="23" name="Rectangle 22">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317500" dist="2286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935903" y="6407468"/>
            <a:ext cx="4320193" cy="261610"/>
          </a:xfrm>
          <a:prstGeom prst="rect">
            <a:avLst/>
          </a:prstGeom>
        </p:spPr>
        <p:txBody>
          <a:bodyPr wrap="square">
            <a:spAutoFit/>
          </a:bodyPr>
          <a:lstStyle/>
          <a:p>
            <a:pPr algn="ctr">
              <a:spcAft>
                <a:spcPts val="600"/>
              </a:spcAft>
            </a:pPr>
            <a:fld id="{00850477-579C-D64E-8B33-2CE03273FAA0}" type="slidenum">
              <a:rPr lang="fr-FR" sz="1100" smtClean="0">
                <a:solidFill>
                  <a:srgbClr val="143C89"/>
                </a:solidFill>
                <a:latin typeface="Base9" panose="020B0500000000000000" pitchFamily="34" charset="0"/>
              </a:rPr>
              <a:pPr algn="ctr">
                <a:spcAft>
                  <a:spcPts val="600"/>
                </a:spcAft>
              </a:pPr>
              <a:t>29</a:t>
            </a:fld>
            <a:endParaRPr lang="fr-FR" sz="1100">
              <a:solidFill>
                <a:srgbClr val="143C89"/>
              </a:solidFill>
            </a:endParaRPr>
          </a:p>
        </p:txBody>
      </p:sp>
      <p:sp>
        <p:nvSpPr>
          <p:cNvPr id="13" name="Titre 3"/>
          <p:cNvSpPr txBox="1">
            <a:spLocks/>
          </p:cNvSpPr>
          <p:nvPr/>
        </p:nvSpPr>
        <p:spPr>
          <a:xfrm>
            <a:off x="6229562" y="1868628"/>
            <a:ext cx="5339296" cy="132314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buSzPct val="150000"/>
            </a:pPr>
            <a:endParaRPr lang="fr-FR" sz="1600" dirty="0">
              <a:solidFill>
                <a:srgbClr val="143C89"/>
              </a:solidFill>
              <a:latin typeface="Base9" panose="020B0500000000000000" pitchFamily="34" charset="0"/>
            </a:endParaRPr>
          </a:p>
        </p:txBody>
      </p:sp>
      <p:sp>
        <p:nvSpPr>
          <p:cNvPr id="15" name="Titre 3"/>
          <p:cNvSpPr txBox="1">
            <a:spLocks/>
          </p:cNvSpPr>
          <p:nvPr/>
        </p:nvSpPr>
        <p:spPr>
          <a:xfrm>
            <a:off x="5988421" y="3924194"/>
            <a:ext cx="5688013" cy="28895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SzPct val="150000"/>
              <a:buFontTx/>
              <a:buBlip>
                <a:blip r:embed="rId3"/>
              </a:buBlip>
            </a:pPr>
            <a:endParaRPr lang="fr-FR" sz="4400" dirty="0">
              <a:solidFill>
                <a:srgbClr val="143C89"/>
              </a:solidFill>
              <a:latin typeface="Barmeno" panose="020B0500000000000000" pitchFamily="34" charset="0"/>
            </a:endParaRPr>
          </a:p>
        </p:txBody>
      </p:sp>
      <p:sp>
        <p:nvSpPr>
          <p:cNvPr id="11" name="ZoneTexte 10">
            <a:extLst>
              <a:ext uri="{FF2B5EF4-FFF2-40B4-BE49-F238E27FC236}">
                <a16:creationId xmlns:a16="http://schemas.microsoft.com/office/drawing/2014/main" id="{187228DB-80D6-F7B2-56D3-9D03056512A8}"/>
              </a:ext>
            </a:extLst>
          </p:cNvPr>
          <p:cNvSpPr txBox="1"/>
          <p:nvPr/>
        </p:nvSpPr>
        <p:spPr>
          <a:xfrm>
            <a:off x="4419149" y="2349553"/>
            <a:ext cx="6292978" cy="1985159"/>
          </a:xfrm>
          <a:prstGeom prst="rect">
            <a:avLst/>
          </a:prstGeom>
          <a:noFill/>
        </p:spPr>
        <p:txBody>
          <a:bodyPr wrap="square">
            <a:spAutoFit/>
          </a:bodyPr>
          <a:lstStyle/>
          <a:p>
            <a:pPr>
              <a:spcAft>
                <a:spcPts val="600"/>
              </a:spcAft>
            </a:pPr>
            <a:endParaRPr lang="fr-FR" sz="2800">
              <a:latin typeface="Barmeno" panose="020B0500000000000000" pitchFamily="34" charset="0"/>
            </a:endParaRPr>
          </a:p>
          <a:p>
            <a:pPr>
              <a:spcAft>
                <a:spcPts val="600"/>
              </a:spcAft>
            </a:pPr>
            <a:endParaRPr lang="fr-FR" sz="2800">
              <a:latin typeface="Barmeno" panose="020B0500000000000000" pitchFamily="34" charset="0"/>
            </a:endParaRPr>
          </a:p>
          <a:p>
            <a:pPr>
              <a:spcAft>
                <a:spcPts val="600"/>
              </a:spcAft>
            </a:pPr>
            <a:endParaRPr lang="fr-FR" sz="2800">
              <a:latin typeface="Barmeno" panose="020B0500000000000000" pitchFamily="34" charset="0"/>
            </a:endParaRPr>
          </a:p>
          <a:p>
            <a:pPr>
              <a:spcAft>
                <a:spcPts val="600"/>
              </a:spcAft>
            </a:pPr>
            <a:endParaRPr lang="fr-FR" sz="2400" i="1">
              <a:latin typeface="Barmeno" panose="020B0500000000000000" pitchFamily="34" charset="0"/>
            </a:endParaRPr>
          </a:p>
        </p:txBody>
      </p:sp>
      <p:graphicFrame>
        <p:nvGraphicFramePr>
          <p:cNvPr id="17" name="ZoneTexte 13">
            <a:extLst>
              <a:ext uri="{FF2B5EF4-FFF2-40B4-BE49-F238E27FC236}">
                <a16:creationId xmlns:a16="http://schemas.microsoft.com/office/drawing/2014/main" id="{0C96E2AE-DFA5-67D1-87DB-856C27AB2078}"/>
              </a:ext>
            </a:extLst>
          </p:cNvPr>
          <p:cNvGraphicFramePr/>
          <p:nvPr>
            <p:extLst>
              <p:ext uri="{D42A27DB-BD31-4B8C-83A1-F6EECF244321}">
                <p14:modId xmlns:p14="http://schemas.microsoft.com/office/powerpoint/2010/main" val="2589402180"/>
              </p:ext>
            </p:extLst>
          </p:nvPr>
        </p:nvGraphicFramePr>
        <p:xfrm>
          <a:off x="5368169" y="601324"/>
          <a:ext cx="5849557" cy="56185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Image 1">
            <a:extLst>
              <a:ext uri="{FF2B5EF4-FFF2-40B4-BE49-F238E27FC236}">
                <a16:creationId xmlns:a16="http://schemas.microsoft.com/office/drawing/2014/main" id="{2B619A7D-2000-0983-76C6-09F054D88C2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58502" y="5870158"/>
            <a:ext cx="923199" cy="835495"/>
          </a:xfrm>
          <a:prstGeom prst="rect">
            <a:avLst/>
          </a:prstGeom>
        </p:spPr>
      </p:pic>
      <p:pic>
        <p:nvPicPr>
          <p:cNvPr id="3" name="Picture 2">
            <a:extLst>
              <a:ext uri="{FF2B5EF4-FFF2-40B4-BE49-F238E27FC236}">
                <a16:creationId xmlns:a16="http://schemas.microsoft.com/office/drawing/2014/main" id="{1E5DA112-8965-3019-7349-FDB51380C23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77010" y="5807900"/>
            <a:ext cx="1387339" cy="950475"/>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a:extLst>
              <a:ext uri="{FF2B5EF4-FFF2-40B4-BE49-F238E27FC236}">
                <a16:creationId xmlns:a16="http://schemas.microsoft.com/office/drawing/2014/main" id="{D92DDAF7-819B-F443-1AB9-01A9BD18BB2E}"/>
              </a:ext>
            </a:extLst>
          </p:cNvPr>
          <p:cNvSpPr>
            <a:spLocks noGrp="1"/>
          </p:cNvSpPr>
          <p:nvPr>
            <p:ph type="ftr" sz="quarter" idx="11"/>
          </p:nvPr>
        </p:nvSpPr>
        <p:spPr/>
        <p:txBody>
          <a:bodyPr/>
          <a:lstStyle/>
          <a:p>
            <a:r>
              <a:rPr lang="fr-FR"/>
              <a:t>Version 1-Mai 2023</a:t>
            </a:r>
          </a:p>
        </p:txBody>
      </p:sp>
      <p:sp>
        <p:nvSpPr>
          <p:cNvPr id="5" name="Espace réservé du numéro de diapositive 4">
            <a:extLst>
              <a:ext uri="{FF2B5EF4-FFF2-40B4-BE49-F238E27FC236}">
                <a16:creationId xmlns:a16="http://schemas.microsoft.com/office/drawing/2014/main" id="{AF281D00-98FD-D5B4-2D66-C2AC2605A7ED}"/>
              </a:ext>
            </a:extLst>
          </p:cNvPr>
          <p:cNvSpPr>
            <a:spLocks noGrp="1"/>
          </p:cNvSpPr>
          <p:nvPr>
            <p:ph type="sldNum" sz="quarter" idx="12"/>
          </p:nvPr>
        </p:nvSpPr>
        <p:spPr/>
        <p:txBody>
          <a:bodyPr/>
          <a:lstStyle/>
          <a:p>
            <a:fld id="{5EF66FD0-7294-46D2-8497-6820DE7704DC}" type="slidenum">
              <a:rPr lang="fr-FR" smtClean="0"/>
              <a:t>29</a:t>
            </a:fld>
            <a:endParaRPr lang="fr-FR"/>
          </a:p>
        </p:txBody>
      </p:sp>
    </p:spTree>
    <p:extLst>
      <p:ext uri="{BB962C8B-B14F-4D97-AF65-F5344CB8AC3E}">
        <p14:creationId xmlns:p14="http://schemas.microsoft.com/office/powerpoint/2010/main" val="21114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7854273" cy="7854273"/>
          </a:xfrm>
          <a:custGeom>
            <a:avLst/>
            <a:gdLst/>
            <a:ahLst/>
            <a:cxnLst/>
            <a:rect l="l" t="t" r="r" b="b"/>
            <a:pathLst>
              <a:path w="11781410" h="11781410">
                <a:moveTo>
                  <a:pt x="11781410" y="0"/>
                </a:moveTo>
                <a:lnTo>
                  <a:pt x="0" y="0"/>
                </a:lnTo>
                <a:lnTo>
                  <a:pt x="0" y="11781410"/>
                </a:lnTo>
                <a:lnTo>
                  <a:pt x="11781410" y="11781410"/>
                </a:lnTo>
                <a:lnTo>
                  <a:pt x="1178141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fr-FR" sz="1200">
              <a:solidFill>
                <a:prstClr val="black"/>
              </a:solidFill>
              <a:latin typeface="Calibri"/>
            </a:endParaRPr>
          </a:p>
        </p:txBody>
      </p:sp>
      <p:grpSp>
        <p:nvGrpSpPr>
          <p:cNvPr id="3" name="Group 3"/>
          <p:cNvGrpSpPr/>
          <p:nvPr/>
        </p:nvGrpSpPr>
        <p:grpSpPr>
          <a:xfrm>
            <a:off x="6019778" y="894321"/>
            <a:ext cx="5486422" cy="5486400"/>
            <a:chOff x="0" y="0"/>
            <a:chExt cx="6350000" cy="6349975"/>
          </a:xfrm>
        </p:grpSpPr>
        <p:sp>
          <p:nvSpPr>
            <p:cNvPr id="4" name="Freeform 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a:stretch>
                <a:fillRect l="-24999" r="-24999"/>
              </a:stretch>
            </a:blipFill>
          </p:spPr>
          <p:txBody>
            <a:bodyPr/>
            <a:lstStyle/>
            <a:p>
              <a:pPr defTabSz="609630"/>
              <a:endParaRPr lang="fr-FR" sz="1200">
                <a:solidFill>
                  <a:prstClr val="black"/>
                </a:solidFill>
                <a:latin typeface="Calibri"/>
              </a:endParaRPr>
            </a:p>
          </p:txBody>
        </p:sp>
      </p:grpSp>
      <p:sp>
        <p:nvSpPr>
          <p:cNvPr id="5" name="TextBox 5"/>
          <p:cNvSpPr txBox="1"/>
          <p:nvPr/>
        </p:nvSpPr>
        <p:spPr>
          <a:xfrm>
            <a:off x="685800" y="2462875"/>
            <a:ext cx="3765953" cy="1333698"/>
          </a:xfrm>
          <a:prstGeom prst="rect">
            <a:avLst/>
          </a:prstGeom>
        </p:spPr>
        <p:txBody>
          <a:bodyPr lIns="0" tIns="0" rIns="0" bIns="0" rtlCol="0" anchor="t">
            <a:spAutoFit/>
          </a:bodyPr>
          <a:lstStyle/>
          <a:p>
            <a:pPr defTabSz="609630">
              <a:lnSpc>
                <a:spcPts val="5216"/>
              </a:lnSpc>
            </a:pPr>
            <a:r>
              <a:rPr lang="en-US" sz="5216" dirty="0" err="1">
                <a:solidFill>
                  <a:srgbClr val="FFFFFF"/>
                </a:solidFill>
                <a:latin typeface="Teko Medium"/>
              </a:rPr>
              <a:t>Accueil</a:t>
            </a:r>
            <a:r>
              <a:rPr lang="en-US" sz="5216" dirty="0">
                <a:solidFill>
                  <a:srgbClr val="FFFFFF"/>
                </a:solidFill>
                <a:latin typeface="Teko Medium"/>
              </a:rPr>
              <a:t> et </a:t>
            </a:r>
            <a:r>
              <a:rPr lang="en-US" sz="5216" dirty="0" err="1">
                <a:solidFill>
                  <a:srgbClr val="FFFFFF"/>
                </a:solidFill>
                <a:latin typeface="Teko Medium"/>
              </a:rPr>
              <a:t>présentation</a:t>
            </a:r>
            <a:endParaRPr lang="en-US" sz="5216" dirty="0">
              <a:solidFill>
                <a:srgbClr val="FFFFFF"/>
              </a:solidFill>
              <a:latin typeface="Teko Medium"/>
            </a:endParaRPr>
          </a:p>
        </p:txBody>
      </p:sp>
      <p:sp>
        <p:nvSpPr>
          <p:cNvPr id="6" name="TextBox 6"/>
          <p:cNvSpPr txBox="1"/>
          <p:nvPr/>
        </p:nvSpPr>
        <p:spPr>
          <a:xfrm>
            <a:off x="685800" y="3982374"/>
            <a:ext cx="3765953" cy="513859"/>
          </a:xfrm>
          <a:prstGeom prst="rect">
            <a:avLst/>
          </a:prstGeom>
        </p:spPr>
        <p:txBody>
          <a:bodyPr lIns="0" tIns="0" rIns="0" bIns="0" rtlCol="0" anchor="t">
            <a:spAutoFit/>
          </a:bodyPr>
          <a:lstStyle/>
          <a:p>
            <a:pPr defTabSz="609630">
              <a:lnSpc>
                <a:spcPts val="4200"/>
              </a:lnSpc>
            </a:pPr>
            <a:r>
              <a:rPr lang="en-US" sz="2999" dirty="0" err="1">
                <a:solidFill>
                  <a:srgbClr val="FFFFFF"/>
                </a:solidFill>
                <a:latin typeface="DM Sans"/>
              </a:rPr>
              <a:t>Séquence</a:t>
            </a:r>
            <a:r>
              <a:rPr lang="en-US" sz="2999" dirty="0">
                <a:solidFill>
                  <a:srgbClr val="FFFFFF"/>
                </a:solidFill>
                <a:latin typeface="DM Sans"/>
              </a:rPr>
              <a:t> 1</a:t>
            </a:r>
          </a:p>
        </p:txBody>
      </p:sp>
      <p:grpSp>
        <p:nvGrpSpPr>
          <p:cNvPr id="7" name="Group 7"/>
          <p:cNvGrpSpPr/>
          <p:nvPr/>
        </p:nvGrpSpPr>
        <p:grpSpPr>
          <a:xfrm>
            <a:off x="4856971" y="4405395"/>
            <a:ext cx="1975327" cy="1975327"/>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DC63F"/>
            </a:solidFill>
          </p:spPr>
          <p:txBody>
            <a:bodyPr/>
            <a:lstStyle/>
            <a:p>
              <a:pPr defTabSz="609630"/>
              <a:endParaRPr lang="fr-FR" sz="1200">
                <a:solidFill>
                  <a:prstClr val="black"/>
                </a:solidFill>
                <a:latin typeface="Calibri"/>
              </a:endParaRPr>
            </a:p>
          </p:txBody>
        </p:sp>
      </p:grpSp>
      <p:grpSp>
        <p:nvGrpSpPr>
          <p:cNvPr id="9" name="Group 9"/>
          <p:cNvGrpSpPr/>
          <p:nvPr/>
        </p:nvGrpSpPr>
        <p:grpSpPr>
          <a:xfrm>
            <a:off x="4875305" y="285931"/>
            <a:ext cx="1938661" cy="1938661"/>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alpha val="0"/>
              </a:srgbClr>
            </a:solidFill>
          </p:spPr>
          <p:txBody>
            <a:bodyPr/>
            <a:lstStyle/>
            <a:p>
              <a:pPr defTabSz="609630"/>
              <a:endParaRPr lang="fr-FR" sz="1200">
                <a:solidFill>
                  <a:prstClr val="black"/>
                </a:solidFill>
                <a:latin typeface="Calibri"/>
              </a:endParaRPr>
            </a:p>
          </p:txBody>
        </p:sp>
      </p:grpSp>
      <p:sp>
        <p:nvSpPr>
          <p:cNvPr id="11" name="Freeform 11"/>
          <p:cNvSpPr/>
          <p:nvPr/>
        </p:nvSpPr>
        <p:spPr>
          <a:xfrm>
            <a:off x="4875305" y="219626"/>
            <a:ext cx="1744071" cy="864386"/>
          </a:xfrm>
          <a:custGeom>
            <a:avLst/>
            <a:gdLst/>
            <a:ahLst/>
            <a:cxnLst/>
            <a:rect l="l" t="t" r="r" b="b"/>
            <a:pathLst>
              <a:path w="2616106" h="1296579">
                <a:moveTo>
                  <a:pt x="0" y="0"/>
                </a:moveTo>
                <a:lnTo>
                  <a:pt x="2616107" y="0"/>
                </a:lnTo>
                <a:lnTo>
                  <a:pt x="2616107" y="1296579"/>
                </a:lnTo>
                <a:lnTo>
                  <a:pt x="0" y="1296579"/>
                </a:lnTo>
                <a:lnTo>
                  <a:pt x="0" y="0"/>
                </a:lnTo>
                <a:close/>
              </a:path>
            </a:pathLst>
          </a:custGeom>
          <a:blipFill>
            <a:blip r:embed="rId6"/>
            <a:stretch>
              <a:fillRect/>
            </a:stretch>
          </a:blipFill>
        </p:spPr>
        <p:txBody>
          <a:bodyPr/>
          <a:lstStyle/>
          <a:p>
            <a:pPr defTabSz="609630"/>
            <a:endParaRPr lang="fr-FR" sz="1200">
              <a:solidFill>
                <a:prstClr val="black"/>
              </a:solidFill>
              <a:latin typeface="Calibri"/>
            </a:endParaRPr>
          </a:p>
        </p:txBody>
      </p:sp>
      <p:sp>
        <p:nvSpPr>
          <p:cNvPr id="12" name="Freeform 12"/>
          <p:cNvSpPr/>
          <p:nvPr/>
        </p:nvSpPr>
        <p:spPr>
          <a:xfrm>
            <a:off x="10802194" y="0"/>
            <a:ext cx="1389806" cy="1303638"/>
          </a:xfrm>
          <a:custGeom>
            <a:avLst/>
            <a:gdLst/>
            <a:ahLst/>
            <a:cxnLst/>
            <a:rect l="l" t="t" r="r" b="b"/>
            <a:pathLst>
              <a:path w="2084709" h="1955457">
                <a:moveTo>
                  <a:pt x="0" y="0"/>
                </a:moveTo>
                <a:lnTo>
                  <a:pt x="2084709" y="0"/>
                </a:lnTo>
                <a:lnTo>
                  <a:pt x="2084709" y="1955457"/>
                </a:lnTo>
                <a:lnTo>
                  <a:pt x="0" y="1955457"/>
                </a:lnTo>
                <a:lnTo>
                  <a:pt x="0" y="0"/>
                </a:lnTo>
                <a:close/>
              </a:path>
            </a:pathLst>
          </a:custGeom>
          <a:blipFill>
            <a:blip r:embed="rId7"/>
            <a:stretch>
              <a:fillRect/>
            </a:stretch>
          </a:blipFill>
        </p:spPr>
        <p:txBody>
          <a:bodyPr/>
          <a:lstStyle/>
          <a:p>
            <a:pPr defTabSz="609630"/>
            <a:endParaRPr lang="fr-FR" sz="1200">
              <a:solidFill>
                <a:prstClr val="black"/>
              </a:solidFill>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re 3"/>
          <p:cNvSpPr txBox="1">
            <a:spLocks/>
          </p:cNvSpPr>
          <p:nvPr/>
        </p:nvSpPr>
        <p:spPr>
          <a:xfrm>
            <a:off x="623142" y="858982"/>
            <a:ext cx="3299001" cy="515293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buSzPct val="150000"/>
            </a:pPr>
            <a:r>
              <a:rPr lang="en-US" sz="3600" b="1" kern="1200" dirty="0">
                <a:solidFill>
                  <a:srgbClr val="044C99"/>
                </a:solidFill>
                <a:latin typeface="+mj-lt"/>
                <a:ea typeface="+mj-ea"/>
                <a:cs typeface="+mj-cs"/>
              </a:rPr>
              <a:t>Fiche exercice 4 </a:t>
            </a:r>
            <a:r>
              <a:rPr lang="en-US" sz="3600" kern="1200" dirty="0">
                <a:solidFill>
                  <a:schemeClr val="tx1"/>
                </a:solidFill>
                <a:latin typeface="+mj-lt"/>
                <a:ea typeface="+mj-ea"/>
                <a:cs typeface="+mj-cs"/>
              </a:rPr>
              <a:t>: </a:t>
            </a:r>
            <a:r>
              <a:rPr lang="en-US" sz="3600" b="1" dirty="0">
                <a:solidFill>
                  <a:srgbClr val="8DC63F"/>
                </a:solidFill>
              </a:rPr>
              <a:t>Mise </a:t>
            </a:r>
            <a:r>
              <a:rPr lang="en-US" sz="3600" b="1" dirty="0" err="1">
                <a:solidFill>
                  <a:srgbClr val="8DC63F"/>
                </a:solidFill>
              </a:rPr>
              <a:t>en</a:t>
            </a:r>
            <a:r>
              <a:rPr lang="en-US" sz="3600" b="1" dirty="0">
                <a:solidFill>
                  <a:srgbClr val="8DC63F"/>
                </a:solidFill>
              </a:rPr>
              <a:t> situation</a:t>
            </a:r>
            <a:endParaRPr lang="en-US" sz="3600" b="1" kern="1200" dirty="0">
              <a:solidFill>
                <a:srgbClr val="8DC63F"/>
              </a:solidFill>
              <a:latin typeface="+mj-lt"/>
              <a:ea typeface="+mj-ea"/>
              <a:cs typeface="+mj-cs"/>
            </a:endParaRPr>
          </a:p>
          <a:p>
            <a:pPr algn="l">
              <a:spcAft>
                <a:spcPts val="600"/>
              </a:spcAft>
              <a:buSzPct val="150000"/>
            </a:pPr>
            <a:endParaRPr lang="en-US" sz="3600" kern="1200" dirty="0">
              <a:solidFill>
                <a:schemeClr val="tx1"/>
              </a:solidFill>
              <a:latin typeface="+mj-lt"/>
              <a:ea typeface="+mj-ea"/>
              <a:cs typeface="+mj-cs"/>
            </a:endParaRPr>
          </a:p>
          <a:p>
            <a:pPr algn="l">
              <a:spcAft>
                <a:spcPts val="600"/>
              </a:spcAft>
              <a:buSzPct val="150000"/>
            </a:pPr>
            <a:endParaRPr lang="en-US" sz="3600" kern="1200" dirty="0">
              <a:solidFill>
                <a:schemeClr val="tx1"/>
              </a:solidFill>
              <a:latin typeface="+mj-lt"/>
              <a:ea typeface="+mj-ea"/>
              <a:cs typeface="+mj-cs"/>
            </a:endParaRPr>
          </a:p>
        </p:txBody>
      </p:sp>
      <p:sp useBgFill="1">
        <p:nvSpPr>
          <p:cNvPr id="23" name="Rectangle 22">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317500" dist="2286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935903" y="6407468"/>
            <a:ext cx="4320193" cy="261610"/>
          </a:xfrm>
          <a:prstGeom prst="rect">
            <a:avLst/>
          </a:prstGeom>
        </p:spPr>
        <p:txBody>
          <a:bodyPr wrap="square">
            <a:spAutoFit/>
          </a:bodyPr>
          <a:lstStyle/>
          <a:p>
            <a:pPr algn="ctr">
              <a:spcAft>
                <a:spcPts val="600"/>
              </a:spcAft>
            </a:pPr>
            <a:fld id="{00850477-579C-D64E-8B33-2CE03273FAA0}" type="slidenum">
              <a:rPr lang="fr-FR" sz="1100" smtClean="0">
                <a:solidFill>
                  <a:srgbClr val="143C89"/>
                </a:solidFill>
                <a:latin typeface="Base9" panose="020B0500000000000000" pitchFamily="34" charset="0"/>
              </a:rPr>
              <a:pPr algn="ctr">
                <a:spcAft>
                  <a:spcPts val="600"/>
                </a:spcAft>
              </a:pPr>
              <a:t>30</a:t>
            </a:fld>
            <a:endParaRPr lang="fr-FR" sz="1100">
              <a:solidFill>
                <a:srgbClr val="143C89"/>
              </a:solidFill>
            </a:endParaRPr>
          </a:p>
        </p:txBody>
      </p:sp>
      <p:sp>
        <p:nvSpPr>
          <p:cNvPr id="13" name="Titre 3"/>
          <p:cNvSpPr txBox="1">
            <a:spLocks/>
          </p:cNvSpPr>
          <p:nvPr/>
        </p:nvSpPr>
        <p:spPr>
          <a:xfrm>
            <a:off x="6229562" y="1868628"/>
            <a:ext cx="5339296" cy="132314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buSzPct val="150000"/>
            </a:pPr>
            <a:endParaRPr lang="fr-FR" sz="1600" dirty="0">
              <a:solidFill>
                <a:srgbClr val="143C89"/>
              </a:solidFill>
              <a:latin typeface="Base9" panose="020B0500000000000000" pitchFamily="34" charset="0"/>
            </a:endParaRPr>
          </a:p>
        </p:txBody>
      </p:sp>
      <p:sp>
        <p:nvSpPr>
          <p:cNvPr id="15" name="Titre 3"/>
          <p:cNvSpPr txBox="1">
            <a:spLocks/>
          </p:cNvSpPr>
          <p:nvPr/>
        </p:nvSpPr>
        <p:spPr>
          <a:xfrm>
            <a:off x="5988421" y="3924194"/>
            <a:ext cx="5688013" cy="28895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SzPct val="150000"/>
              <a:buFontTx/>
              <a:buBlip>
                <a:blip r:embed="rId3"/>
              </a:buBlip>
            </a:pPr>
            <a:endParaRPr lang="fr-FR" sz="4400" dirty="0">
              <a:solidFill>
                <a:srgbClr val="143C89"/>
              </a:solidFill>
              <a:latin typeface="Barmeno" panose="020B0500000000000000" pitchFamily="34" charset="0"/>
            </a:endParaRPr>
          </a:p>
        </p:txBody>
      </p:sp>
      <p:sp>
        <p:nvSpPr>
          <p:cNvPr id="11" name="ZoneTexte 10">
            <a:extLst>
              <a:ext uri="{FF2B5EF4-FFF2-40B4-BE49-F238E27FC236}">
                <a16:creationId xmlns:a16="http://schemas.microsoft.com/office/drawing/2014/main" id="{187228DB-80D6-F7B2-56D3-9D03056512A8}"/>
              </a:ext>
            </a:extLst>
          </p:cNvPr>
          <p:cNvSpPr txBox="1"/>
          <p:nvPr/>
        </p:nvSpPr>
        <p:spPr>
          <a:xfrm>
            <a:off x="4419149" y="2349553"/>
            <a:ext cx="6292978" cy="1985159"/>
          </a:xfrm>
          <a:prstGeom prst="rect">
            <a:avLst/>
          </a:prstGeom>
          <a:noFill/>
        </p:spPr>
        <p:txBody>
          <a:bodyPr wrap="square">
            <a:spAutoFit/>
          </a:bodyPr>
          <a:lstStyle/>
          <a:p>
            <a:pPr>
              <a:spcAft>
                <a:spcPts val="600"/>
              </a:spcAft>
            </a:pPr>
            <a:endParaRPr lang="fr-FR" sz="2800">
              <a:latin typeface="Barmeno" panose="020B0500000000000000" pitchFamily="34" charset="0"/>
            </a:endParaRPr>
          </a:p>
          <a:p>
            <a:pPr>
              <a:spcAft>
                <a:spcPts val="600"/>
              </a:spcAft>
            </a:pPr>
            <a:endParaRPr lang="fr-FR" sz="2800">
              <a:latin typeface="Barmeno" panose="020B0500000000000000" pitchFamily="34" charset="0"/>
            </a:endParaRPr>
          </a:p>
          <a:p>
            <a:pPr>
              <a:spcAft>
                <a:spcPts val="600"/>
              </a:spcAft>
            </a:pPr>
            <a:endParaRPr lang="fr-FR" sz="2800">
              <a:latin typeface="Barmeno" panose="020B0500000000000000" pitchFamily="34" charset="0"/>
            </a:endParaRPr>
          </a:p>
          <a:p>
            <a:pPr>
              <a:spcAft>
                <a:spcPts val="600"/>
              </a:spcAft>
            </a:pPr>
            <a:endParaRPr lang="fr-FR" sz="2400" i="1">
              <a:latin typeface="Barmeno" panose="020B0500000000000000" pitchFamily="34" charset="0"/>
            </a:endParaRPr>
          </a:p>
        </p:txBody>
      </p:sp>
      <p:graphicFrame>
        <p:nvGraphicFramePr>
          <p:cNvPr id="17" name="ZoneTexte 13">
            <a:extLst>
              <a:ext uri="{FF2B5EF4-FFF2-40B4-BE49-F238E27FC236}">
                <a16:creationId xmlns:a16="http://schemas.microsoft.com/office/drawing/2014/main" id="{0C96E2AE-DFA5-67D1-87DB-856C27AB2078}"/>
              </a:ext>
            </a:extLst>
          </p:cNvPr>
          <p:cNvGraphicFramePr/>
          <p:nvPr>
            <p:extLst>
              <p:ext uri="{D42A27DB-BD31-4B8C-83A1-F6EECF244321}">
                <p14:modId xmlns:p14="http://schemas.microsoft.com/office/powerpoint/2010/main" val="1990351489"/>
              </p:ext>
            </p:extLst>
          </p:nvPr>
        </p:nvGraphicFramePr>
        <p:xfrm>
          <a:off x="5368169" y="601324"/>
          <a:ext cx="5849557" cy="56185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Image 1">
            <a:extLst>
              <a:ext uri="{FF2B5EF4-FFF2-40B4-BE49-F238E27FC236}">
                <a16:creationId xmlns:a16="http://schemas.microsoft.com/office/drawing/2014/main" id="{2B619A7D-2000-0983-76C6-09F054D88C2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58502" y="5870158"/>
            <a:ext cx="923199" cy="835495"/>
          </a:xfrm>
          <a:prstGeom prst="rect">
            <a:avLst/>
          </a:prstGeom>
        </p:spPr>
      </p:pic>
      <p:pic>
        <p:nvPicPr>
          <p:cNvPr id="3" name="Picture 2">
            <a:extLst>
              <a:ext uri="{FF2B5EF4-FFF2-40B4-BE49-F238E27FC236}">
                <a16:creationId xmlns:a16="http://schemas.microsoft.com/office/drawing/2014/main" id="{1E5DA112-8965-3019-7349-FDB51380C23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77010" y="5807900"/>
            <a:ext cx="1387339" cy="950475"/>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a:extLst>
              <a:ext uri="{FF2B5EF4-FFF2-40B4-BE49-F238E27FC236}">
                <a16:creationId xmlns:a16="http://schemas.microsoft.com/office/drawing/2014/main" id="{17E12EB5-E208-062B-D3E4-115B261352C4}"/>
              </a:ext>
            </a:extLst>
          </p:cNvPr>
          <p:cNvSpPr>
            <a:spLocks noGrp="1"/>
          </p:cNvSpPr>
          <p:nvPr>
            <p:ph type="ftr" sz="quarter" idx="11"/>
          </p:nvPr>
        </p:nvSpPr>
        <p:spPr/>
        <p:txBody>
          <a:bodyPr/>
          <a:lstStyle/>
          <a:p>
            <a:r>
              <a:rPr lang="fr-FR"/>
              <a:t>Version 1-Mai 2023</a:t>
            </a:r>
          </a:p>
        </p:txBody>
      </p:sp>
      <p:sp>
        <p:nvSpPr>
          <p:cNvPr id="5" name="Espace réservé du numéro de diapositive 4">
            <a:extLst>
              <a:ext uri="{FF2B5EF4-FFF2-40B4-BE49-F238E27FC236}">
                <a16:creationId xmlns:a16="http://schemas.microsoft.com/office/drawing/2014/main" id="{3466F424-F319-0C92-CCA0-DE3B04444947}"/>
              </a:ext>
            </a:extLst>
          </p:cNvPr>
          <p:cNvSpPr>
            <a:spLocks noGrp="1"/>
          </p:cNvSpPr>
          <p:nvPr>
            <p:ph type="sldNum" sz="quarter" idx="12"/>
          </p:nvPr>
        </p:nvSpPr>
        <p:spPr/>
        <p:txBody>
          <a:bodyPr/>
          <a:lstStyle/>
          <a:p>
            <a:fld id="{5EF66FD0-7294-46D2-8497-6820DE7704DC}" type="slidenum">
              <a:rPr lang="fr-FR" smtClean="0"/>
              <a:t>30</a:t>
            </a:fld>
            <a:endParaRPr lang="fr-FR"/>
          </a:p>
        </p:txBody>
      </p:sp>
    </p:spTree>
    <p:extLst>
      <p:ext uri="{BB962C8B-B14F-4D97-AF65-F5344CB8AC3E}">
        <p14:creationId xmlns:p14="http://schemas.microsoft.com/office/powerpoint/2010/main" val="5354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1DE18D5-F294-D4CA-4992-399A61DCE702}"/>
              </a:ext>
            </a:extLst>
          </p:cNvPr>
          <p:cNvSpPr>
            <a:spLocks noGrp="1"/>
          </p:cNvSpPr>
          <p:nvPr>
            <p:ph type="ftr" sz="quarter" idx="11"/>
          </p:nvPr>
        </p:nvSpPr>
        <p:spPr/>
        <p:txBody>
          <a:bodyPr/>
          <a:lstStyle/>
          <a:p>
            <a:pPr defTabSz="914446"/>
            <a:r>
              <a:rPr lang="fr-FR">
                <a:solidFill>
                  <a:prstClr val="black">
                    <a:tint val="75000"/>
                  </a:prstClr>
                </a:solidFill>
                <a:latin typeface="Calibri" panose="020F0502020204030204"/>
              </a:rPr>
              <a:t>Version 1-Mai 2023</a:t>
            </a:r>
          </a:p>
        </p:txBody>
      </p:sp>
      <p:sp>
        <p:nvSpPr>
          <p:cNvPr id="5" name="Espace réservé du numéro de diapositive 4">
            <a:extLst>
              <a:ext uri="{FF2B5EF4-FFF2-40B4-BE49-F238E27FC236}">
                <a16:creationId xmlns:a16="http://schemas.microsoft.com/office/drawing/2014/main" id="{F04C96C0-D432-EEAB-970E-BC12D7FD15B5}"/>
              </a:ext>
            </a:extLst>
          </p:cNvPr>
          <p:cNvSpPr>
            <a:spLocks noGrp="1"/>
          </p:cNvSpPr>
          <p:nvPr>
            <p:ph type="sldNum" sz="quarter" idx="12"/>
          </p:nvPr>
        </p:nvSpPr>
        <p:spPr/>
        <p:txBody>
          <a:bodyPr/>
          <a:lstStyle/>
          <a:p>
            <a:pPr defTabSz="914446"/>
            <a:fld id="{5EF66FD0-7294-46D2-8497-6820DE7704DC}" type="slidenum">
              <a:rPr lang="fr-FR">
                <a:solidFill>
                  <a:prstClr val="black">
                    <a:tint val="75000"/>
                  </a:prstClr>
                </a:solidFill>
                <a:latin typeface="Calibri" panose="020F0502020204030204"/>
              </a:rPr>
              <a:pPr defTabSz="914446"/>
              <a:t>31</a:t>
            </a:fld>
            <a:endParaRPr lang="fr-FR">
              <a:solidFill>
                <a:prstClr val="black">
                  <a:tint val="75000"/>
                </a:prstClr>
              </a:solidFill>
              <a:latin typeface="Calibri" panose="020F0502020204030204"/>
            </a:endParaRPr>
          </a:p>
        </p:txBody>
      </p:sp>
      <p:pic>
        <p:nvPicPr>
          <p:cNvPr id="6" name="Image 5" descr="Une image contenant texte, capture d’écran, Police, conception&#10;&#10;Description générée automatiquement">
            <a:extLst>
              <a:ext uri="{FF2B5EF4-FFF2-40B4-BE49-F238E27FC236}">
                <a16:creationId xmlns:a16="http://schemas.microsoft.com/office/drawing/2014/main" id="{C87F34F1-850F-2F79-1C71-246468892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86" y="1991458"/>
            <a:ext cx="11651228" cy="3194691"/>
          </a:xfrm>
          <a:prstGeom prst="rect">
            <a:avLst/>
          </a:prstGeom>
        </p:spPr>
      </p:pic>
      <p:sp>
        <p:nvSpPr>
          <p:cNvPr id="8" name="ZoneTexte 7">
            <a:extLst>
              <a:ext uri="{FF2B5EF4-FFF2-40B4-BE49-F238E27FC236}">
                <a16:creationId xmlns:a16="http://schemas.microsoft.com/office/drawing/2014/main" id="{FFEDAFE4-F72F-B671-3A11-49F90845A999}"/>
              </a:ext>
            </a:extLst>
          </p:cNvPr>
          <p:cNvSpPr txBox="1"/>
          <p:nvPr/>
        </p:nvSpPr>
        <p:spPr>
          <a:xfrm>
            <a:off x="3388057" y="718475"/>
            <a:ext cx="5960660" cy="523220"/>
          </a:xfrm>
          <a:prstGeom prst="rect">
            <a:avLst/>
          </a:prstGeom>
          <a:noFill/>
        </p:spPr>
        <p:txBody>
          <a:bodyPr wrap="square">
            <a:spAutoFit/>
          </a:bodyPr>
          <a:lstStyle/>
          <a:p>
            <a:pPr defTabSz="914446">
              <a:spcAft>
                <a:spcPts val="600"/>
              </a:spcAft>
              <a:buSzPct val="150000"/>
            </a:pPr>
            <a:r>
              <a:rPr lang="en-US" sz="2800" b="1" dirty="0">
                <a:solidFill>
                  <a:srgbClr val="044C99"/>
                </a:solidFill>
                <a:latin typeface="Calibri Light" panose="020F0302020204030204"/>
              </a:rPr>
              <a:t>Fiche </a:t>
            </a:r>
            <a:r>
              <a:rPr lang="en-US" sz="2800" b="1" dirty="0" err="1">
                <a:solidFill>
                  <a:srgbClr val="044C99"/>
                </a:solidFill>
                <a:latin typeface="Calibri Light" panose="020F0302020204030204"/>
              </a:rPr>
              <a:t>exercice</a:t>
            </a:r>
            <a:r>
              <a:rPr lang="en-US" sz="2800" b="1" dirty="0">
                <a:solidFill>
                  <a:srgbClr val="044C99"/>
                </a:solidFill>
                <a:latin typeface="Calibri Light" panose="020F0302020204030204"/>
              </a:rPr>
              <a:t> 4 </a:t>
            </a:r>
            <a:r>
              <a:rPr lang="en-US" sz="2800" dirty="0">
                <a:solidFill>
                  <a:prstClr val="black"/>
                </a:solidFill>
                <a:latin typeface="Calibri Light" panose="020F0302020204030204"/>
              </a:rPr>
              <a:t>: </a:t>
            </a:r>
            <a:r>
              <a:rPr lang="en-US" sz="2800" b="1" dirty="0">
                <a:solidFill>
                  <a:srgbClr val="8DC63F"/>
                </a:solidFill>
                <a:latin typeface="Calibri" panose="020F0502020204030204"/>
              </a:rPr>
              <a:t>Mise </a:t>
            </a:r>
            <a:r>
              <a:rPr lang="en-US" sz="2800" b="1" dirty="0" err="1">
                <a:solidFill>
                  <a:srgbClr val="8DC63F"/>
                </a:solidFill>
                <a:latin typeface="Calibri" panose="020F0502020204030204"/>
              </a:rPr>
              <a:t>en</a:t>
            </a:r>
            <a:r>
              <a:rPr lang="en-US" sz="2800" b="1" dirty="0">
                <a:solidFill>
                  <a:srgbClr val="8DC63F"/>
                </a:solidFill>
                <a:latin typeface="Calibri" panose="020F0502020204030204"/>
              </a:rPr>
              <a:t> situation</a:t>
            </a:r>
            <a:endParaRPr lang="en-US" sz="2800" b="1" dirty="0">
              <a:solidFill>
                <a:srgbClr val="8DC63F"/>
              </a:solidFill>
              <a:latin typeface="Calibri Light" panose="020F0302020204030204"/>
            </a:endParaRPr>
          </a:p>
        </p:txBody>
      </p:sp>
      <p:pic>
        <p:nvPicPr>
          <p:cNvPr id="9" name="Picture 2">
            <a:extLst>
              <a:ext uri="{FF2B5EF4-FFF2-40B4-BE49-F238E27FC236}">
                <a16:creationId xmlns:a16="http://schemas.microsoft.com/office/drawing/2014/main" id="{E999E3CE-6EE0-966E-4C29-9A91EF4C11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6854" y="5812668"/>
            <a:ext cx="1387339" cy="95047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09E7C324-4A35-25D5-263A-2823B5660C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8503" y="5870159"/>
            <a:ext cx="923199" cy="835495"/>
          </a:xfrm>
          <a:prstGeom prst="rect">
            <a:avLst/>
          </a:prstGeom>
        </p:spPr>
      </p:pic>
    </p:spTree>
    <p:extLst>
      <p:ext uri="{BB962C8B-B14F-4D97-AF65-F5344CB8AC3E}">
        <p14:creationId xmlns:p14="http://schemas.microsoft.com/office/powerpoint/2010/main" val="3516656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1DE18D5-F294-D4CA-4992-399A61DCE702}"/>
              </a:ext>
            </a:extLst>
          </p:cNvPr>
          <p:cNvSpPr>
            <a:spLocks noGrp="1"/>
          </p:cNvSpPr>
          <p:nvPr>
            <p:ph type="ftr" sz="quarter" idx="11"/>
          </p:nvPr>
        </p:nvSpPr>
        <p:spPr/>
        <p:txBody>
          <a:bodyPr/>
          <a:lstStyle/>
          <a:p>
            <a:pPr defTabSz="914446"/>
            <a:r>
              <a:rPr lang="fr-FR">
                <a:solidFill>
                  <a:prstClr val="black">
                    <a:tint val="75000"/>
                  </a:prstClr>
                </a:solidFill>
                <a:latin typeface="Calibri" panose="020F0502020204030204"/>
              </a:rPr>
              <a:t>Version 1-Mai 2023</a:t>
            </a:r>
          </a:p>
        </p:txBody>
      </p:sp>
      <p:sp>
        <p:nvSpPr>
          <p:cNvPr id="5" name="Espace réservé du numéro de diapositive 4">
            <a:extLst>
              <a:ext uri="{FF2B5EF4-FFF2-40B4-BE49-F238E27FC236}">
                <a16:creationId xmlns:a16="http://schemas.microsoft.com/office/drawing/2014/main" id="{F04C96C0-D432-EEAB-970E-BC12D7FD15B5}"/>
              </a:ext>
            </a:extLst>
          </p:cNvPr>
          <p:cNvSpPr>
            <a:spLocks noGrp="1"/>
          </p:cNvSpPr>
          <p:nvPr>
            <p:ph type="sldNum" sz="quarter" idx="12"/>
          </p:nvPr>
        </p:nvSpPr>
        <p:spPr/>
        <p:txBody>
          <a:bodyPr/>
          <a:lstStyle/>
          <a:p>
            <a:pPr defTabSz="914446"/>
            <a:fld id="{5EF66FD0-7294-46D2-8497-6820DE7704DC}" type="slidenum">
              <a:rPr lang="fr-FR">
                <a:solidFill>
                  <a:prstClr val="black">
                    <a:tint val="75000"/>
                  </a:prstClr>
                </a:solidFill>
                <a:latin typeface="Calibri" panose="020F0502020204030204"/>
              </a:rPr>
              <a:pPr defTabSz="914446"/>
              <a:t>32</a:t>
            </a:fld>
            <a:endParaRPr lang="fr-FR">
              <a:solidFill>
                <a:prstClr val="black">
                  <a:tint val="75000"/>
                </a:prstClr>
              </a:solidFill>
              <a:latin typeface="Calibri" panose="020F0502020204030204"/>
            </a:endParaRPr>
          </a:p>
        </p:txBody>
      </p:sp>
      <p:sp>
        <p:nvSpPr>
          <p:cNvPr id="8" name="ZoneTexte 7">
            <a:extLst>
              <a:ext uri="{FF2B5EF4-FFF2-40B4-BE49-F238E27FC236}">
                <a16:creationId xmlns:a16="http://schemas.microsoft.com/office/drawing/2014/main" id="{FFEDAFE4-F72F-B671-3A11-49F90845A999}"/>
              </a:ext>
            </a:extLst>
          </p:cNvPr>
          <p:cNvSpPr txBox="1"/>
          <p:nvPr/>
        </p:nvSpPr>
        <p:spPr>
          <a:xfrm>
            <a:off x="3388057" y="718475"/>
            <a:ext cx="5960660" cy="523220"/>
          </a:xfrm>
          <a:prstGeom prst="rect">
            <a:avLst/>
          </a:prstGeom>
          <a:noFill/>
        </p:spPr>
        <p:txBody>
          <a:bodyPr wrap="square">
            <a:spAutoFit/>
          </a:bodyPr>
          <a:lstStyle/>
          <a:p>
            <a:pPr defTabSz="914446">
              <a:spcAft>
                <a:spcPts val="600"/>
              </a:spcAft>
              <a:buSzPct val="150000"/>
            </a:pPr>
            <a:r>
              <a:rPr lang="en-US" sz="2800" b="1" dirty="0">
                <a:solidFill>
                  <a:srgbClr val="044C99"/>
                </a:solidFill>
                <a:latin typeface="Calibri Light" panose="020F0302020204030204"/>
              </a:rPr>
              <a:t>Fiche </a:t>
            </a:r>
            <a:r>
              <a:rPr lang="en-US" sz="2800" b="1" dirty="0" err="1">
                <a:solidFill>
                  <a:srgbClr val="044C99"/>
                </a:solidFill>
                <a:latin typeface="Calibri Light" panose="020F0302020204030204"/>
              </a:rPr>
              <a:t>exercice</a:t>
            </a:r>
            <a:r>
              <a:rPr lang="en-US" sz="2800" b="1" dirty="0">
                <a:solidFill>
                  <a:srgbClr val="044C99"/>
                </a:solidFill>
                <a:latin typeface="Calibri Light" panose="020F0302020204030204"/>
              </a:rPr>
              <a:t> 4 </a:t>
            </a:r>
            <a:r>
              <a:rPr lang="en-US" sz="2800" dirty="0">
                <a:solidFill>
                  <a:prstClr val="black"/>
                </a:solidFill>
                <a:latin typeface="Calibri Light" panose="020F0302020204030204"/>
              </a:rPr>
              <a:t>: </a:t>
            </a:r>
            <a:r>
              <a:rPr lang="en-US" sz="2800" b="1" dirty="0">
                <a:solidFill>
                  <a:srgbClr val="8DC63F"/>
                </a:solidFill>
                <a:latin typeface="Calibri" panose="020F0502020204030204"/>
              </a:rPr>
              <a:t>Mise </a:t>
            </a:r>
            <a:r>
              <a:rPr lang="en-US" sz="2800" b="1" dirty="0" err="1">
                <a:solidFill>
                  <a:srgbClr val="8DC63F"/>
                </a:solidFill>
                <a:latin typeface="Calibri" panose="020F0502020204030204"/>
              </a:rPr>
              <a:t>en</a:t>
            </a:r>
            <a:r>
              <a:rPr lang="en-US" sz="2800" b="1" dirty="0">
                <a:solidFill>
                  <a:srgbClr val="8DC63F"/>
                </a:solidFill>
                <a:latin typeface="Calibri" panose="020F0502020204030204"/>
              </a:rPr>
              <a:t> situation</a:t>
            </a:r>
            <a:endParaRPr lang="en-US" sz="2800" b="1" dirty="0">
              <a:solidFill>
                <a:srgbClr val="8DC63F"/>
              </a:solidFill>
              <a:latin typeface="Calibri Light" panose="020F0302020204030204"/>
            </a:endParaRPr>
          </a:p>
        </p:txBody>
      </p:sp>
      <p:pic>
        <p:nvPicPr>
          <p:cNvPr id="9" name="Picture 2">
            <a:extLst>
              <a:ext uri="{FF2B5EF4-FFF2-40B4-BE49-F238E27FC236}">
                <a16:creationId xmlns:a16="http://schemas.microsoft.com/office/drawing/2014/main" id="{E999E3CE-6EE0-966E-4C29-9A91EF4C11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6854" y="5812668"/>
            <a:ext cx="1387339" cy="95047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09E7C324-4A35-25D5-263A-2823B5660C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8503" y="5870159"/>
            <a:ext cx="923199" cy="835495"/>
          </a:xfrm>
          <a:prstGeom prst="rect">
            <a:avLst/>
          </a:prstGeom>
        </p:spPr>
      </p:pic>
      <p:pic>
        <p:nvPicPr>
          <p:cNvPr id="2" name="Image 1" descr="Une image contenant texte, capture d’écran, Police, conception&#10;&#10;Description générée automatiquement">
            <a:extLst>
              <a:ext uri="{FF2B5EF4-FFF2-40B4-BE49-F238E27FC236}">
                <a16:creationId xmlns:a16="http://schemas.microsoft.com/office/drawing/2014/main" id="{28179EC0-872A-5E3A-C52F-B6F6BCDB5A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750" y="1566754"/>
            <a:ext cx="11482502" cy="3724494"/>
          </a:xfrm>
          <a:prstGeom prst="rect">
            <a:avLst/>
          </a:prstGeom>
        </p:spPr>
      </p:pic>
    </p:spTree>
    <p:extLst>
      <p:ext uri="{BB962C8B-B14F-4D97-AF65-F5344CB8AC3E}">
        <p14:creationId xmlns:p14="http://schemas.microsoft.com/office/powerpoint/2010/main" val="572941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1DE18D5-F294-D4CA-4992-399A61DCE702}"/>
              </a:ext>
            </a:extLst>
          </p:cNvPr>
          <p:cNvSpPr>
            <a:spLocks noGrp="1"/>
          </p:cNvSpPr>
          <p:nvPr>
            <p:ph type="ftr" sz="quarter" idx="11"/>
          </p:nvPr>
        </p:nvSpPr>
        <p:spPr/>
        <p:txBody>
          <a:bodyPr/>
          <a:lstStyle/>
          <a:p>
            <a:pPr defTabSz="914446"/>
            <a:r>
              <a:rPr lang="fr-FR">
                <a:solidFill>
                  <a:prstClr val="black">
                    <a:tint val="75000"/>
                  </a:prstClr>
                </a:solidFill>
                <a:latin typeface="Calibri" panose="020F0502020204030204"/>
              </a:rPr>
              <a:t>Version 1-Mai 2023</a:t>
            </a:r>
          </a:p>
        </p:txBody>
      </p:sp>
      <p:sp>
        <p:nvSpPr>
          <p:cNvPr id="5" name="Espace réservé du numéro de diapositive 4">
            <a:extLst>
              <a:ext uri="{FF2B5EF4-FFF2-40B4-BE49-F238E27FC236}">
                <a16:creationId xmlns:a16="http://schemas.microsoft.com/office/drawing/2014/main" id="{F04C96C0-D432-EEAB-970E-BC12D7FD15B5}"/>
              </a:ext>
            </a:extLst>
          </p:cNvPr>
          <p:cNvSpPr>
            <a:spLocks noGrp="1"/>
          </p:cNvSpPr>
          <p:nvPr>
            <p:ph type="sldNum" sz="quarter" idx="12"/>
          </p:nvPr>
        </p:nvSpPr>
        <p:spPr/>
        <p:txBody>
          <a:bodyPr/>
          <a:lstStyle/>
          <a:p>
            <a:pPr defTabSz="914446"/>
            <a:fld id="{5EF66FD0-7294-46D2-8497-6820DE7704DC}" type="slidenum">
              <a:rPr lang="fr-FR">
                <a:solidFill>
                  <a:prstClr val="black">
                    <a:tint val="75000"/>
                  </a:prstClr>
                </a:solidFill>
                <a:latin typeface="Calibri" panose="020F0502020204030204"/>
              </a:rPr>
              <a:pPr defTabSz="914446"/>
              <a:t>33</a:t>
            </a:fld>
            <a:endParaRPr lang="fr-FR">
              <a:solidFill>
                <a:prstClr val="black">
                  <a:tint val="75000"/>
                </a:prstClr>
              </a:solidFill>
              <a:latin typeface="Calibri" panose="020F0502020204030204"/>
            </a:endParaRPr>
          </a:p>
        </p:txBody>
      </p:sp>
      <p:sp>
        <p:nvSpPr>
          <p:cNvPr id="8" name="ZoneTexte 7">
            <a:extLst>
              <a:ext uri="{FF2B5EF4-FFF2-40B4-BE49-F238E27FC236}">
                <a16:creationId xmlns:a16="http://schemas.microsoft.com/office/drawing/2014/main" id="{FFEDAFE4-F72F-B671-3A11-49F90845A999}"/>
              </a:ext>
            </a:extLst>
          </p:cNvPr>
          <p:cNvSpPr txBox="1"/>
          <p:nvPr/>
        </p:nvSpPr>
        <p:spPr>
          <a:xfrm>
            <a:off x="3388057" y="718475"/>
            <a:ext cx="5960660" cy="523220"/>
          </a:xfrm>
          <a:prstGeom prst="rect">
            <a:avLst/>
          </a:prstGeom>
          <a:noFill/>
        </p:spPr>
        <p:txBody>
          <a:bodyPr wrap="square">
            <a:spAutoFit/>
          </a:bodyPr>
          <a:lstStyle/>
          <a:p>
            <a:pPr defTabSz="914446">
              <a:spcAft>
                <a:spcPts val="600"/>
              </a:spcAft>
              <a:buSzPct val="150000"/>
            </a:pPr>
            <a:r>
              <a:rPr lang="en-US" sz="2800" b="1" dirty="0">
                <a:solidFill>
                  <a:srgbClr val="044C99"/>
                </a:solidFill>
                <a:latin typeface="Calibri Light" panose="020F0302020204030204"/>
              </a:rPr>
              <a:t>Fiche </a:t>
            </a:r>
            <a:r>
              <a:rPr lang="en-US" sz="2800" b="1" dirty="0" err="1">
                <a:solidFill>
                  <a:srgbClr val="044C99"/>
                </a:solidFill>
                <a:latin typeface="Calibri Light" panose="020F0302020204030204"/>
              </a:rPr>
              <a:t>exercice</a:t>
            </a:r>
            <a:r>
              <a:rPr lang="en-US" sz="2800" b="1" dirty="0">
                <a:solidFill>
                  <a:srgbClr val="044C99"/>
                </a:solidFill>
                <a:latin typeface="Calibri Light" panose="020F0302020204030204"/>
              </a:rPr>
              <a:t> 4 </a:t>
            </a:r>
            <a:r>
              <a:rPr lang="en-US" sz="2800" dirty="0">
                <a:solidFill>
                  <a:prstClr val="black"/>
                </a:solidFill>
                <a:latin typeface="Calibri Light" panose="020F0302020204030204"/>
              </a:rPr>
              <a:t>: </a:t>
            </a:r>
            <a:r>
              <a:rPr lang="en-US" sz="2800" b="1" dirty="0">
                <a:solidFill>
                  <a:srgbClr val="8DC63F"/>
                </a:solidFill>
                <a:latin typeface="Calibri" panose="020F0502020204030204"/>
              </a:rPr>
              <a:t>Mise </a:t>
            </a:r>
            <a:r>
              <a:rPr lang="en-US" sz="2800" b="1" dirty="0" err="1">
                <a:solidFill>
                  <a:srgbClr val="8DC63F"/>
                </a:solidFill>
                <a:latin typeface="Calibri" panose="020F0502020204030204"/>
              </a:rPr>
              <a:t>en</a:t>
            </a:r>
            <a:r>
              <a:rPr lang="en-US" sz="2800" b="1" dirty="0">
                <a:solidFill>
                  <a:srgbClr val="8DC63F"/>
                </a:solidFill>
                <a:latin typeface="Calibri" panose="020F0502020204030204"/>
              </a:rPr>
              <a:t> situation</a:t>
            </a:r>
            <a:endParaRPr lang="en-US" sz="2800" b="1" dirty="0">
              <a:solidFill>
                <a:srgbClr val="8DC63F"/>
              </a:solidFill>
              <a:latin typeface="Calibri Light" panose="020F0302020204030204"/>
            </a:endParaRPr>
          </a:p>
        </p:txBody>
      </p:sp>
      <p:pic>
        <p:nvPicPr>
          <p:cNvPr id="9" name="Picture 2">
            <a:extLst>
              <a:ext uri="{FF2B5EF4-FFF2-40B4-BE49-F238E27FC236}">
                <a16:creationId xmlns:a16="http://schemas.microsoft.com/office/drawing/2014/main" id="{E999E3CE-6EE0-966E-4C29-9A91EF4C11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6854" y="5812668"/>
            <a:ext cx="1387339" cy="95047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09E7C324-4A35-25D5-263A-2823B5660C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8503" y="5870159"/>
            <a:ext cx="923199" cy="835495"/>
          </a:xfrm>
          <a:prstGeom prst="rect">
            <a:avLst/>
          </a:prstGeom>
        </p:spPr>
      </p:pic>
      <p:pic>
        <p:nvPicPr>
          <p:cNvPr id="3" name="Image 2" descr="Une image contenant texte, capture d’écran, Police&#10;&#10;Description générée automatiquement">
            <a:extLst>
              <a:ext uri="{FF2B5EF4-FFF2-40B4-BE49-F238E27FC236}">
                <a16:creationId xmlns:a16="http://schemas.microsoft.com/office/drawing/2014/main" id="{00376C1D-97D7-0021-5764-87FCCF4DE1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728" y="1785377"/>
            <a:ext cx="11081982" cy="3485204"/>
          </a:xfrm>
          <a:prstGeom prst="rect">
            <a:avLst/>
          </a:prstGeom>
        </p:spPr>
      </p:pic>
    </p:spTree>
    <p:extLst>
      <p:ext uri="{BB962C8B-B14F-4D97-AF65-F5344CB8AC3E}">
        <p14:creationId xmlns:p14="http://schemas.microsoft.com/office/powerpoint/2010/main" val="1352980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1DE18D5-F294-D4CA-4992-399A61DCE702}"/>
              </a:ext>
            </a:extLst>
          </p:cNvPr>
          <p:cNvSpPr>
            <a:spLocks noGrp="1"/>
          </p:cNvSpPr>
          <p:nvPr>
            <p:ph type="ftr" sz="quarter" idx="11"/>
          </p:nvPr>
        </p:nvSpPr>
        <p:spPr/>
        <p:txBody>
          <a:bodyPr/>
          <a:lstStyle/>
          <a:p>
            <a:pPr defTabSz="914446"/>
            <a:r>
              <a:rPr lang="fr-FR">
                <a:solidFill>
                  <a:prstClr val="black">
                    <a:tint val="75000"/>
                  </a:prstClr>
                </a:solidFill>
                <a:latin typeface="Calibri" panose="020F0502020204030204"/>
              </a:rPr>
              <a:t>Version 1-Mai 2023</a:t>
            </a:r>
          </a:p>
        </p:txBody>
      </p:sp>
      <p:sp>
        <p:nvSpPr>
          <p:cNvPr id="5" name="Espace réservé du numéro de diapositive 4">
            <a:extLst>
              <a:ext uri="{FF2B5EF4-FFF2-40B4-BE49-F238E27FC236}">
                <a16:creationId xmlns:a16="http://schemas.microsoft.com/office/drawing/2014/main" id="{F04C96C0-D432-EEAB-970E-BC12D7FD15B5}"/>
              </a:ext>
            </a:extLst>
          </p:cNvPr>
          <p:cNvSpPr>
            <a:spLocks noGrp="1"/>
          </p:cNvSpPr>
          <p:nvPr>
            <p:ph type="sldNum" sz="quarter" idx="12"/>
          </p:nvPr>
        </p:nvSpPr>
        <p:spPr/>
        <p:txBody>
          <a:bodyPr/>
          <a:lstStyle/>
          <a:p>
            <a:pPr defTabSz="914446"/>
            <a:fld id="{5EF66FD0-7294-46D2-8497-6820DE7704DC}" type="slidenum">
              <a:rPr lang="fr-FR">
                <a:solidFill>
                  <a:prstClr val="black">
                    <a:tint val="75000"/>
                  </a:prstClr>
                </a:solidFill>
                <a:latin typeface="Calibri" panose="020F0502020204030204"/>
              </a:rPr>
              <a:pPr defTabSz="914446"/>
              <a:t>34</a:t>
            </a:fld>
            <a:endParaRPr lang="fr-FR">
              <a:solidFill>
                <a:prstClr val="black">
                  <a:tint val="75000"/>
                </a:prstClr>
              </a:solidFill>
              <a:latin typeface="Calibri" panose="020F0502020204030204"/>
            </a:endParaRPr>
          </a:p>
        </p:txBody>
      </p:sp>
      <p:sp>
        <p:nvSpPr>
          <p:cNvPr id="8" name="ZoneTexte 7">
            <a:extLst>
              <a:ext uri="{FF2B5EF4-FFF2-40B4-BE49-F238E27FC236}">
                <a16:creationId xmlns:a16="http://schemas.microsoft.com/office/drawing/2014/main" id="{FFEDAFE4-F72F-B671-3A11-49F90845A999}"/>
              </a:ext>
            </a:extLst>
          </p:cNvPr>
          <p:cNvSpPr txBox="1"/>
          <p:nvPr/>
        </p:nvSpPr>
        <p:spPr>
          <a:xfrm>
            <a:off x="3388057" y="718475"/>
            <a:ext cx="5960660" cy="523220"/>
          </a:xfrm>
          <a:prstGeom prst="rect">
            <a:avLst/>
          </a:prstGeom>
          <a:noFill/>
        </p:spPr>
        <p:txBody>
          <a:bodyPr wrap="square">
            <a:spAutoFit/>
          </a:bodyPr>
          <a:lstStyle/>
          <a:p>
            <a:pPr defTabSz="914446">
              <a:spcAft>
                <a:spcPts val="600"/>
              </a:spcAft>
              <a:buSzPct val="150000"/>
            </a:pPr>
            <a:r>
              <a:rPr lang="en-US" sz="2800" b="1" dirty="0">
                <a:solidFill>
                  <a:srgbClr val="044C99"/>
                </a:solidFill>
                <a:latin typeface="Calibri Light" panose="020F0302020204030204"/>
              </a:rPr>
              <a:t>Fiche </a:t>
            </a:r>
            <a:r>
              <a:rPr lang="en-US" sz="2800" b="1" dirty="0" err="1">
                <a:solidFill>
                  <a:srgbClr val="044C99"/>
                </a:solidFill>
                <a:latin typeface="Calibri Light" panose="020F0302020204030204"/>
              </a:rPr>
              <a:t>exercice</a:t>
            </a:r>
            <a:r>
              <a:rPr lang="en-US" sz="2800" b="1" dirty="0">
                <a:solidFill>
                  <a:srgbClr val="044C99"/>
                </a:solidFill>
                <a:latin typeface="Calibri Light" panose="020F0302020204030204"/>
              </a:rPr>
              <a:t> 4 </a:t>
            </a:r>
            <a:r>
              <a:rPr lang="en-US" sz="2800" dirty="0">
                <a:solidFill>
                  <a:prstClr val="black"/>
                </a:solidFill>
                <a:latin typeface="Calibri Light" panose="020F0302020204030204"/>
              </a:rPr>
              <a:t>: </a:t>
            </a:r>
            <a:r>
              <a:rPr lang="en-US" sz="2800" b="1" dirty="0">
                <a:solidFill>
                  <a:srgbClr val="8DC63F"/>
                </a:solidFill>
                <a:latin typeface="Calibri" panose="020F0502020204030204"/>
              </a:rPr>
              <a:t>Mise </a:t>
            </a:r>
            <a:r>
              <a:rPr lang="en-US" sz="2800" b="1" dirty="0" err="1">
                <a:solidFill>
                  <a:srgbClr val="8DC63F"/>
                </a:solidFill>
                <a:latin typeface="Calibri" panose="020F0502020204030204"/>
              </a:rPr>
              <a:t>en</a:t>
            </a:r>
            <a:r>
              <a:rPr lang="en-US" sz="2800" b="1" dirty="0">
                <a:solidFill>
                  <a:srgbClr val="8DC63F"/>
                </a:solidFill>
                <a:latin typeface="Calibri" panose="020F0502020204030204"/>
              </a:rPr>
              <a:t> situation</a:t>
            </a:r>
            <a:endParaRPr lang="en-US" sz="2800" b="1" dirty="0">
              <a:solidFill>
                <a:srgbClr val="8DC63F"/>
              </a:solidFill>
              <a:latin typeface="Calibri Light" panose="020F0302020204030204"/>
            </a:endParaRPr>
          </a:p>
        </p:txBody>
      </p:sp>
      <p:pic>
        <p:nvPicPr>
          <p:cNvPr id="9" name="Picture 2">
            <a:extLst>
              <a:ext uri="{FF2B5EF4-FFF2-40B4-BE49-F238E27FC236}">
                <a16:creationId xmlns:a16="http://schemas.microsoft.com/office/drawing/2014/main" id="{E999E3CE-6EE0-966E-4C29-9A91EF4C11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6854" y="5812668"/>
            <a:ext cx="1387339" cy="95047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09E7C324-4A35-25D5-263A-2823B5660C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8503" y="5870159"/>
            <a:ext cx="923199" cy="835495"/>
          </a:xfrm>
          <a:prstGeom prst="rect">
            <a:avLst/>
          </a:prstGeom>
        </p:spPr>
      </p:pic>
      <p:pic>
        <p:nvPicPr>
          <p:cNvPr id="2" name="Image 1" descr="Une image contenant texte, capture d’écran, Police&#10;&#10;Description générée automatiquement">
            <a:extLst>
              <a:ext uri="{FF2B5EF4-FFF2-40B4-BE49-F238E27FC236}">
                <a16:creationId xmlns:a16="http://schemas.microsoft.com/office/drawing/2014/main" id="{7BE1CF6B-39DD-EB07-A2BF-E6EA11723C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669" y="1727886"/>
            <a:ext cx="11688663" cy="3511546"/>
          </a:xfrm>
          <a:prstGeom prst="rect">
            <a:avLst/>
          </a:prstGeom>
        </p:spPr>
      </p:pic>
    </p:spTree>
    <p:extLst>
      <p:ext uri="{BB962C8B-B14F-4D97-AF65-F5344CB8AC3E}">
        <p14:creationId xmlns:p14="http://schemas.microsoft.com/office/powerpoint/2010/main" val="1131997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7854273" cy="7854273"/>
          </a:xfrm>
          <a:custGeom>
            <a:avLst/>
            <a:gdLst/>
            <a:ahLst/>
            <a:cxnLst/>
            <a:rect l="l" t="t" r="r" b="b"/>
            <a:pathLst>
              <a:path w="11781410" h="11781410">
                <a:moveTo>
                  <a:pt x="11781410" y="0"/>
                </a:moveTo>
                <a:lnTo>
                  <a:pt x="0" y="0"/>
                </a:lnTo>
                <a:lnTo>
                  <a:pt x="0" y="11781410"/>
                </a:lnTo>
                <a:lnTo>
                  <a:pt x="11781410" y="11781410"/>
                </a:lnTo>
                <a:lnTo>
                  <a:pt x="1178141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fr-FR" sz="1200">
              <a:solidFill>
                <a:prstClr val="black"/>
              </a:solidFill>
              <a:latin typeface="Calibri"/>
            </a:endParaRPr>
          </a:p>
        </p:txBody>
      </p:sp>
      <p:grpSp>
        <p:nvGrpSpPr>
          <p:cNvPr id="3" name="Group 3"/>
          <p:cNvGrpSpPr/>
          <p:nvPr/>
        </p:nvGrpSpPr>
        <p:grpSpPr>
          <a:xfrm>
            <a:off x="6019778" y="894321"/>
            <a:ext cx="5486422" cy="5486400"/>
            <a:chOff x="0" y="0"/>
            <a:chExt cx="6350000" cy="6349975"/>
          </a:xfrm>
        </p:grpSpPr>
        <p:sp>
          <p:nvSpPr>
            <p:cNvPr id="4" name="Freeform 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a:stretch>
                <a:fillRect l="-25046" r="-25046"/>
              </a:stretch>
            </a:blipFill>
          </p:spPr>
          <p:txBody>
            <a:bodyPr/>
            <a:lstStyle/>
            <a:p>
              <a:pPr defTabSz="609630"/>
              <a:endParaRPr lang="fr-FR" sz="1200">
                <a:solidFill>
                  <a:prstClr val="black"/>
                </a:solidFill>
                <a:latin typeface="Calibri"/>
              </a:endParaRPr>
            </a:p>
          </p:txBody>
        </p:sp>
      </p:grpSp>
      <p:sp>
        <p:nvSpPr>
          <p:cNvPr id="5" name="TextBox 5"/>
          <p:cNvSpPr txBox="1"/>
          <p:nvPr/>
        </p:nvSpPr>
        <p:spPr>
          <a:xfrm>
            <a:off x="685800" y="2793076"/>
            <a:ext cx="3765953" cy="666849"/>
          </a:xfrm>
          <a:prstGeom prst="rect">
            <a:avLst/>
          </a:prstGeom>
        </p:spPr>
        <p:txBody>
          <a:bodyPr lIns="0" tIns="0" rIns="0" bIns="0" rtlCol="0" anchor="t">
            <a:spAutoFit/>
          </a:bodyPr>
          <a:lstStyle/>
          <a:p>
            <a:pPr defTabSz="609630">
              <a:lnSpc>
                <a:spcPts val="5216"/>
              </a:lnSpc>
            </a:pPr>
            <a:r>
              <a:rPr lang="en-US" sz="5216">
                <a:solidFill>
                  <a:srgbClr val="FFFFFF"/>
                </a:solidFill>
                <a:latin typeface="Teko Medium"/>
              </a:rPr>
              <a:t>Bilan</a:t>
            </a:r>
          </a:p>
        </p:txBody>
      </p:sp>
      <p:sp>
        <p:nvSpPr>
          <p:cNvPr id="6" name="TextBox 6"/>
          <p:cNvSpPr txBox="1"/>
          <p:nvPr/>
        </p:nvSpPr>
        <p:spPr>
          <a:xfrm>
            <a:off x="685800" y="3434800"/>
            <a:ext cx="3765953" cy="489749"/>
          </a:xfrm>
          <a:prstGeom prst="rect">
            <a:avLst/>
          </a:prstGeom>
        </p:spPr>
        <p:txBody>
          <a:bodyPr lIns="0" tIns="0" rIns="0" bIns="0" rtlCol="0" anchor="t">
            <a:spAutoFit/>
          </a:bodyPr>
          <a:lstStyle/>
          <a:p>
            <a:pPr defTabSz="609630">
              <a:lnSpc>
                <a:spcPts val="4013"/>
              </a:lnSpc>
            </a:pPr>
            <a:r>
              <a:rPr lang="en-US" sz="2866">
                <a:solidFill>
                  <a:srgbClr val="FFFFFF"/>
                </a:solidFill>
                <a:latin typeface="DM Sans"/>
              </a:rPr>
              <a:t>Séquence 4</a:t>
            </a:r>
          </a:p>
        </p:txBody>
      </p:sp>
      <p:grpSp>
        <p:nvGrpSpPr>
          <p:cNvPr id="7" name="Group 7"/>
          <p:cNvGrpSpPr/>
          <p:nvPr/>
        </p:nvGrpSpPr>
        <p:grpSpPr>
          <a:xfrm>
            <a:off x="4856971" y="4405395"/>
            <a:ext cx="1975327" cy="1975327"/>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DC63F"/>
            </a:solidFill>
          </p:spPr>
          <p:txBody>
            <a:bodyPr/>
            <a:lstStyle/>
            <a:p>
              <a:pPr defTabSz="609630"/>
              <a:endParaRPr lang="fr-FR" sz="1200">
                <a:solidFill>
                  <a:prstClr val="black"/>
                </a:solidFill>
                <a:latin typeface="Calibri"/>
              </a:endParaRPr>
            </a:p>
          </p:txBody>
        </p:sp>
      </p:grpSp>
      <p:grpSp>
        <p:nvGrpSpPr>
          <p:cNvPr id="9" name="Group 9"/>
          <p:cNvGrpSpPr/>
          <p:nvPr/>
        </p:nvGrpSpPr>
        <p:grpSpPr>
          <a:xfrm>
            <a:off x="4875305" y="285931"/>
            <a:ext cx="1938661" cy="1938661"/>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alpha val="0"/>
              </a:srgbClr>
            </a:solidFill>
          </p:spPr>
          <p:txBody>
            <a:bodyPr/>
            <a:lstStyle/>
            <a:p>
              <a:pPr defTabSz="609630"/>
              <a:endParaRPr lang="fr-FR" sz="1200">
                <a:solidFill>
                  <a:prstClr val="black"/>
                </a:solidFill>
                <a:latin typeface="Calibri"/>
              </a:endParaRPr>
            </a:p>
          </p:txBody>
        </p:sp>
      </p:grpSp>
      <p:sp>
        <p:nvSpPr>
          <p:cNvPr id="11" name="Freeform 11"/>
          <p:cNvSpPr/>
          <p:nvPr/>
        </p:nvSpPr>
        <p:spPr>
          <a:xfrm>
            <a:off x="4875305" y="219626"/>
            <a:ext cx="1744071" cy="864386"/>
          </a:xfrm>
          <a:custGeom>
            <a:avLst/>
            <a:gdLst/>
            <a:ahLst/>
            <a:cxnLst/>
            <a:rect l="l" t="t" r="r" b="b"/>
            <a:pathLst>
              <a:path w="2616106" h="1296579">
                <a:moveTo>
                  <a:pt x="0" y="0"/>
                </a:moveTo>
                <a:lnTo>
                  <a:pt x="2616107" y="0"/>
                </a:lnTo>
                <a:lnTo>
                  <a:pt x="2616107" y="1296579"/>
                </a:lnTo>
                <a:lnTo>
                  <a:pt x="0" y="1296579"/>
                </a:lnTo>
                <a:lnTo>
                  <a:pt x="0" y="0"/>
                </a:lnTo>
                <a:close/>
              </a:path>
            </a:pathLst>
          </a:custGeom>
          <a:blipFill>
            <a:blip r:embed="rId6"/>
            <a:stretch>
              <a:fillRect/>
            </a:stretch>
          </a:blipFill>
        </p:spPr>
        <p:txBody>
          <a:bodyPr/>
          <a:lstStyle/>
          <a:p>
            <a:pPr defTabSz="609630"/>
            <a:endParaRPr lang="fr-FR" sz="1200">
              <a:solidFill>
                <a:prstClr val="black"/>
              </a:solidFill>
              <a:latin typeface="Calibri"/>
            </a:endParaRPr>
          </a:p>
        </p:txBody>
      </p:sp>
      <p:sp>
        <p:nvSpPr>
          <p:cNvPr id="12" name="Freeform 12"/>
          <p:cNvSpPr/>
          <p:nvPr/>
        </p:nvSpPr>
        <p:spPr>
          <a:xfrm>
            <a:off x="10802194" y="0"/>
            <a:ext cx="1389806" cy="1303638"/>
          </a:xfrm>
          <a:custGeom>
            <a:avLst/>
            <a:gdLst/>
            <a:ahLst/>
            <a:cxnLst/>
            <a:rect l="l" t="t" r="r" b="b"/>
            <a:pathLst>
              <a:path w="2084709" h="1955457">
                <a:moveTo>
                  <a:pt x="0" y="0"/>
                </a:moveTo>
                <a:lnTo>
                  <a:pt x="2084709" y="0"/>
                </a:lnTo>
                <a:lnTo>
                  <a:pt x="2084709" y="1955457"/>
                </a:lnTo>
                <a:lnTo>
                  <a:pt x="0" y="1955457"/>
                </a:lnTo>
                <a:lnTo>
                  <a:pt x="0" y="0"/>
                </a:lnTo>
                <a:close/>
              </a:path>
            </a:pathLst>
          </a:custGeom>
          <a:blipFill>
            <a:blip r:embed="rId7"/>
            <a:stretch>
              <a:fillRect/>
            </a:stretch>
          </a:blipFill>
        </p:spPr>
        <p:txBody>
          <a:bodyPr/>
          <a:lstStyle/>
          <a:p>
            <a:pPr defTabSz="609630"/>
            <a:endParaRPr lang="fr-FR" sz="1200">
              <a:solidFill>
                <a:prstClr val="black"/>
              </a:solidFill>
              <a:latin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4BB2DFA-8860-E8AF-DA03-5F6D1EEC0E2C}"/>
              </a:ext>
            </a:extLst>
          </p:cNvPr>
          <p:cNvSpPr>
            <a:spLocks noGrp="1"/>
          </p:cNvSpPr>
          <p:nvPr>
            <p:ph type="title"/>
          </p:nvPr>
        </p:nvSpPr>
        <p:spPr>
          <a:xfrm>
            <a:off x="433990" y="330739"/>
            <a:ext cx="4646904" cy="1624520"/>
          </a:xfrm>
        </p:spPr>
        <p:txBody>
          <a:bodyPr anchor="ctr">
            <a:normAutofit/>
          </a:bodyPr>
          <a:lstStyle/>
          <a:p>
            <a:r>
              <a:rPr lang="fr-FR" sz="4000" b="1" dirty="0">
                <a:solidFill>
                  <a:srgbClr val="044C99"/>
                </a:solidFill>
              </a:rPr>
              <a:t>A vos crayons ! </a:t>
            </a:r>
          </a:p>
        </p:txBody>
      </p:sp>
      <p:sp>
        <p:nvSpPr>
          <p:cNvPr id="3" name="Espace réservé du contenu 2">
            <a:extLst>
              <a:ext uri="{FF2B5EF4-FFF2-40B4-BE49-F238E27FC236}">
                <a16:creationId xmlns:a16="http://schemas.microsoft.com/office/drawing/2014/main" id="{1510C8E4-EDEB-87D6-1F06-44DF367EC9ED}"/>
              </a:ext>
            </a:extLst>
          </p:cNvPr>
          <p:cNvSpPr>
            <a:spLocks noGrp="1"/>
          </p:cNvSpPr>
          <p:nvPr>
            <p:ph idx="1"/>
          </p:nvPr>
        </p:nvSpPr>
        <p:spPr>
          <a:xfrm>
            <a:off x="724547" y="2348983"/>
            <a:ext cx="4646905" cy="3613149"/>
          </a:xfrm>
        </p:spPr>
        <p:txBody>
          <a:bodyPr anchor="ctr">
            <a:normAutofit/>
          </a:bodyPr>
          <a:lstStyle/>
          <a:p>
            <a:pPr marL="0" indent="0">
              <a:buNone/>
            </a:pPr>
            <a:r>
              <a:rPr lang="fr-FR" sz="1700" b="1" i="0" u="none" strike="noStrike" baseline="0" dirty="0">
                <a:solidFill>
                  <a:srgbClr val="8DC63F"/>
                </a:solidFill>
                <a:latin typeface="Raleway-Regular"/>
              </a:rPr>
              <a:t>Lien : </a:t>
            </a:r>
          </a:p>
          <a:p>
            <a:pPr marL="0" indent="0">
              <a:buNone/>
            </a:pPr>
            <a:endParaRPr lang="fr-FR" sz="1700" b="1" dirty="0">
              <a:latin typeface="Raleway-Regular"/>
            </a:endParaRPr>
          </a:p>
          <a:p>
            <a:pPr marL="0" indent="0">
              <a:buNone/>
            </a:pPr>
            <a:r>
              <a:rPr lang="fr-FR" sz="1700" b="0" i="0" u="none" strike="noStrike" baseline="0" dirty="0">
                <a:hlinkClick r:id="rId3"/>
              </a:rPr>
              <a:t>https://irev.fr/thematiques/discriminations-egalite/preventiondes-discriminations/logement-etdiscriminations-2</a:t>
            </a:r>
            <a:endParaRPr lang="fr-FR" sz="1700" b="1" dirty="0">
              <a:solidFill>
                <a:srgbClr val="8DC63F"/>
              </a:solidFill>
              <a:latin typeface="Raleway-Regular"/>
            </a:endParaRPr>
          </a:p>
          <a:p>
            <a:pPr marL="0" indent="0">
              <a:buNone/>
            </a:pPr>
            <a:r>
              <a:rPr lang="fr-FR" sz="1700" b="1" u="sng" dirty="0">
                <a:solidFill>
                  <a:srgbClr val="8DC63F"/>
                </a:solidFill>
              </a:rPr>
              <a:t>Ou</a:t>
            </a:r>
            <a:r>
              <a:rPr lang="fr-FR" sz="1700" b="1" dirty="0">
                <a:solidFill>
                  <a:srgbClr val="8DC63F"/>
                </a:solidFill>
              </a:rPr>
              <a:t> </a:t>
            </a:r>
          </a:p>
          <a:p>
            <a:pPr marL="0" indent="0">
              <a:buNone/>
            </a:pPr>
            <a:r>
              <a:rPr lang="fr-FR" sz="1700" b="1" dirty="0">
                <a:solidFill>
                  <a:srgbClr val="8DC63F"/>
                </a:solidFill>
              </a:rPr>
              <a:t> via ce QR code : </a:t>
            </a:r>
          </a:p>
          <a:p>
            <a:pPr marL="0" indent="0">
              <a:buNone/>
            </a:pPr>
            <a:endParaRPr lang="fr-FR" sz="1700" b="1" dirty="0">
              <a:solidFill>
                <a:srgbClr val="8DC63F"/>
              </a:solidFill>
            </a:endParaRPr>
          </a:p>
          <a:p>
            <a:pPr marL="0" indent="0">
              <a:buNone/>
            </a:pPr>
            <a:endParaRPr lang="fr-FR" sz="1700" b="1" dirty="0">
              <a:solidFill>
                <a:srgbClr val="8DC63F"/>
              </a:solidFill>
            </a:endParaRPr>
          </a:p>
          <a:p>
            <a:pPr marL="0" indent="0">
              <a:buNone/>
            </a:pPr>
            <a:endParaRPr lang="fr-FR" sz="1700" b="1" dirty="0"/>
          </a:p>
          <a:p>
            <a:pPr marL="0" indent="0">
              <a:buNone/>
            </a:pPr>
            <a:endParaRPr lang="fr-FR" sz="1700" b="1" dirty="0"/>
          </a:p>
        </p:txBody>
      </p:sp>
      <p:pic>
        <p:nvPicPr>
          <p:cNvPr id="5" name="Picture 4" descr="Crayons colorés avec un seul crayon taillé">
            <a:extLst>
              <a:ext uri="{FF2B5EF4-FFF2-40B4-BE49-F238E27FC236}">
                <a16:creationId xmlns:a16="http://schemas.microsoft.com/office/drawing/2014/main" id="{29B5F9FC-3BEB-248F-F30F-3F6C7CAFF592}"/>
              </a:ext>
            </a:extLst>
          </p:cNvPr>
          <p:cNvPicPr>
            <a:picLocks noChangeAspect="1"/>
          </p:cNvPicPr>
          <p:nvPr/>
        </p:nvPicPr>
        <p:blipFill rotWithShape="1">
          <a:blip r:embed="rId4"/>
          <a:srcRect l="18993" r="21607" b="-2"/>
          <a:stretch/>
        </p:blipFill>
        <p:spPr>
          <a:xfrm>
            <a:off x="6096000" y="1"/>
            <a:ext cx="6102825" cy="6858000"/>
          </a:xfrm>
          <a:prstGeom prst="rect">
            <a:avLst/>
          </a:prstGeom>
        </p:spPr>
      </p:pic>
      <p:pic>
        <p:nvPicPr>
          <p:cNvPr id="6" name="Graphique 5" descr="Chronomètre avec un remplissage uni">
            <a:extLst>
              <a:ext uri="{FF2B5EF4-FFF2-40B4-BE49-F238E27FC236}">
                <a16:creationId xmlns:a16="http://schemas.microsoft.com/office/drawing/2014/main" id="{8A63895B-C4EF-2B53-CB52-4EBA572632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48320" y="1440386"/>
            <a:ext cx="914400" cy="914400"/>
          </a:xfrm>
          <a:prstGeom prst="rect">
            <a:avLst/>
          </a:prstGeom>
        </p:spPr>
      </p:pic>
      <p:sp>
        <p:nvSpPr>
          <p:cNvPr id="8" name="ZoneTexte 7">
            <a:extLst>
              <a:ext uri="{FF2B5EF4-FFF2-40B4-BE49-F238E27FC236}">
                <a16:creationId xmlns:a16="http://schemas.microsoft.com/office/drawing/2014/main" id="{0AE80C1F-9198-1A0B-FBB8-4660676A8C50}"/>
              </a:ext>
            </a:extLst>
          </p:cNvPr>
          <p:cNvSpPr txBox="1"/>
          <p:nvPr/>
        </p:nvSpPr>
        <p:spPr>
          <a:xfrm>
            <a:off x="4342186" y="1800773"/>
            <a:ext cx="6265068" cy="369332"/>
          </a:xfrm>
          <a:prstGeom prst="rect">
            <a:avLst/>
          </a:prstGeom>
          <a:noFill/>
        </p:spPr>
        <p:txBody>
          <a:bodyPr wrap="square">
            <a:spAutoFit/>
          </a:bodyPr>
          <a:lstStyle/>
          <a:p>
            <a:pPr marL="0" indent="0">
              <a:buNone/>
            </a:pPr>
            <a:r>
              <a:rPr lang="fr-FR" sz="1800" b="1" dirty="0">
                <a:solidFill>
                  <a:srgbClr val="8DC63F"/>
                </a:solidFill>
              </a:rPr>
              <a:t>5 minutes </a:t>
            </a:r>
          </a:p>
        </p:txBody>
      </p:sp>
      <p:pic>
        <p:nvPicPr>
          <p:cNvPr id="10" name="Picture 2">
            <a:extLst>
              <a:ext uri="{FF2B5EF4-FFF2-40B4-BE49-F238E27FC236}">
                <a16:creationId xmlns:a16="http://schemas.microsoft.com/office/drawing/2014/main" id="{8BA8A183-161E-FCB0-F5B7-9DB23671641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77010" y="5807900"/>
            <a:ext cx="1387339" cy="95047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A34637A8-B947-4CD0-8F32-3FB8D8C28B3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58502" y="5870158"/>
            <a:ext cx="923199" cy="835495"/>
          </a:xfrm>
          <a:prstGeom prst="rect">
            <a:avLst/>
          </a:prstGeom>
        </p:spPr>
      </p:pic>
      <p:pic>
        <p:nvPicPr>
          <p:cNvPr id="14" name="Image 13" descr="Une image contenant motif, point&#10;&#10;Description générée automatiquement">
            <a:extLst>
              <a:ext uri="{FF2B5EF4-FFF2-40B4-BE49-F238E27FC236}">
                <a16:creationId xmlns:a16="http://schemas.microsoft.com/office/drawing/2014/main" id="{936F7618-3C50-9D2C-FB0B-E356F76040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5802" y="4732621"/>
            <a:ext cx="2044805" cy="2025754"/>
          </a:xfrm>
          <a:prstGeom prst="rect">
            <a:avLst/>
          </a:prstGeom>
        </p:spPr>
      </p:pic>
      <p:sp>
        <p:nvSpPr>
          <p:cNvPr id="15" name="Espace réservé du pied de page 14">
            <a:extLst>
              <a:ext uri="{FF2B5EF4-FFF2-40B4-BE49-F238E27FC236}">
                <a16:creationId xmlns:a16="http://schemas.microsoft.com/office/drawing/2014/main" id="{F995C2D0-B199-6FAD-FCA1-F3D91BF6CD49}"/>
              </a:ext>
            </a:extLst>
          </p:cNvPr>
          <p:cNvSpPr>
            <a:spLocks noGrp="1"/>
          </p:cNvSpPr>
          <p:nvPr>
            <p:ph type="ftr" sz="quarter" idx="11"/>
          </p:nvPr>
        </p:nvSpPr>
        <p:spPr/>
        <p:txBody>
          <a:bodyPr/>
          <a:lstStyle/>
          <a:p>
            <a:r>
              <a:rPr lang="fr-FR"/>
              <a:t>Version 1-Mai 2023</a:t>
            </a:r>
          </a:p>
        </p:txBody>
      </p:sp>
      <p:sp>
        <p:nvSpPr>
          <p:cNvPr id="16" name="Espace réservé du numéro de diapositive 15">
            <a:extLst>
              <a:ext uri="{FF2B5EF4-FFF2-40B4-BE49-F238E27FC236}">
                <a16:creationId xmlns:a16="http://schemas.microsoft.com/office/drawing/2014/main" id="{6C394699-FB8D-6D31-A4CF-49A33D80506C}"/>
              </a:ext>
            </a:extLst>
          </p:cNvPr>
          <p:cNvSpPr>
            <a:spLocks noGrp="1"/>
          </p:cNvSpPr>
          <p:nvPr>
            <p:ph type="sldNum" sz="quarter" idx="12"/>
          </p:nvPr>
        </p:nvSpPr>
        <p:spPr/>
        <p:txBody>
          <a:bodyPr/>
          <a:lstStyle/>
          <a:p>
            <a:fld id="{5EF66FD0-7294-46D2-8497-6820DE7704DC}" type="slidenum">
              <a:rPr lang="fr-FR" smtClean="0"/>
              <a:t>36</a:t>
            </a:fld>
            <a:endParaRPr lang="fr-FR"/>
          </a:p>
        </p:txBody>
      </p:sp>
    </p:spTree>
    <p:extLst>
      <p:ext uri="{BB962C8B-B14F-4D97-AF65-F5344CB8AC3E}">
        <p14:creationId xmlns:p14="http://schemas.microsoft.com/office/powerpoint/2010/main" val="244269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696AF1C-134A-D59F-2C0D-BF9EF418B449}"/>
              </a:ext>
            </a:extLst>
          </p:cNvPr>
          <p:cNvSpPr>
            <a:spLocks noGrp="1"/>
          </p:cNvSpPr>
          <p:nvPr>
            <p:ph type="title"/>
          </p:nvPr>
        </p:nvSpPr>
        <p:spPr>
          <a:xfrm>
            <a:off x="761800" y="144081"/>
            <a:ext cx="5334197" cy="1708242"/>
          </a:xfrm>
        </p:spPr>
        <p:txBody>
          <a:bodyPr anchor="ctr">
            <a:normAutofit/>
          </a:bodyPr>
          <a:lstStyle/>
          <a:p>
            <a:r>
              <a:rPr lang="fr-FR" sz="4000" b="1" dirty="0">
                <a:solidFill>
                  <a:srgbClr val="044C99"/>
                </a:solidFill>
              </a:rPr>
              <a:t>Vous avez la parole !</a:t>
            </a:r>
          </a:p>
        </p:txBody>
      </p:sp>
      <p:sp>
        <p:nvSpPr>
          <p:cNvPr id="3" name="Espace réservé du contenu 2">
            <a:extLst>
              <a:ext uri="{FF2B5EF4-FFF2-40B4-BE49-F238E27FC236}">
                <a16:creationId xmlns:a16="http://schemas.microsoft.com/office/drawing/2014/main" id="{8299E25E-BA7C-2B83-6A42-993209F45080}"/>
              </a:ext>
            </a:extLst>
          </p:cNvPr>
          <p:cNvSpPr>
            <a:spLocks noGrp="1"/>
          </p:cNvSpPr>
          <p:nvPr>
            <p:ph idx="1"/>
          </p:nvPr>
        </p:nvSpPr>
        <p:spPr>
          <a:xfrm>
            <a:off x="761800" y="2470244"/>
            <a:ext cx="5334197" cy="3769835"/>
          </a:xfrm>
        </p:spPr>
        <p:txBody>
          <a:bodyPr anchor="ctr">
            <a:normAutofit/>
          </a:bodyPr>
          <a:lstStyle/>
          <a:p>
            <a:r>
              <a:rPr lang="fr-FR" sz="2000" b="1" dirty="0"/>
              <a:t>Degré de satisfaction</a:t>
            </a:r>
          </a:p>
          <a:p>
            <a:r>
              <a:rPr lang="fr-FR" sz="2000" b="1" dirty="0"/>
              <a:t>Ce que je retiens</a:t>
            </a:r>
          </a:p>
          <a:p>
            <a:r>
              <a:rPr lang="fr-FR" sz="2000" b="1" dirty="0"/>
              <a:t>Ce qui me paraît réinvestissables</a:t>
            </a:r>
          </a:p>
        </p:txBody>
      </p:sp>
      <p:pic>
        <p:nvPicPr>
          <p:cNvPr id="5" name="Picture 4" descr="Lunettes au-dessus d’un livre">
            <a:extLst>
              <a:ext uri="{FF2B5EF4-FFF2-40B4-BE49-F238E27FC236}">
                <a16:creationId xmlns:a16="http://schemas.microsoft.com/office/drawing/2014/main" id="{517F524A-670E-1D87-5512-3E98C571E507}"/>
              </a:ext>
            </a:extLst>
          </p:cNvPr>
          <p:cNvPicPr>
            <a:picLocks noChangeAspect="1"/>
          </p:cNvPicPr>
          <p:nvPr/>
        </p:nvPicPr>
        <p:blipFill rotWithShape="1">
          <a:blip r:embed="rId3"/>
          <a:srcRect l="11610" r="36942"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pic>
        <p:nvPicPr>
          <p:cNvPr id="4" name="Graphique 3" descr="Chronomètre avec un remplissage uni">
            <a:extLst>
              <a:ext uri="{FF2B5EF4-FFF2-40B4-BE49-F238E27FC236}">
                <a16:creationId xmlns:a16="http://schemas.microsoft.com/office/drawing/2014/main" id="{9F4C7D0F-2D49-3EC5-4A75-6108E40332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19782" y="1555844"/>
            <a:ext cx="914400" cy="914400"/>
          </a:xfrm>
          <a:prstGeom prst="rect">
            <a:avLst/>
          </a:prstGeom>
        </p:spPr>
      </p:pic>
      <p:sp>
        <p:nvSpPr>
          <p:cNvPr id="7" name="ZoneTexte 6">
            <a:extLst>
              <a:ext uri="{FF2B5EF4-FFF2-40B4-BE49-F238E27FC236}">
                <a16:creationId xmlns:a16="http://schemas.microsoft.com/office/drawing/2014/main" id="{BF062605-9259-B1B0-D202-733C3203B4CF}"/>
              </a:ext>
            </a:extLst>
          </p:cNvPr>
          <p:cNvSpPr txBox="1"/>
          <p:nvPr/>
        </p:nvSpPr>
        <p:spPr>
          <a:xfrm>
            <a:off x="4739879" y="1852323"/>
            <a:ext cx="6136480" cy="369332"/>
          </a:xfrm>
          <a:prstGeom prst="rect">
            <a:avLst/>
          </a:prstGeom>
          <a:noFill/>
        </p:spPr>
        <p:txBody>
          <a:bodyPr wrap="square">
            <a:spAutoFit/>
          </a:bodyPr>
          <a:lstStyle/>
          <a:p>
            <a:pPr marL="0" indent="0">
              <a:buNone/>
            </a:pPr>
            <a:r>
              <a:rPr lang="fr-FR" b="1" dirty="0">
                <a:solidFill>
                  <a:srgbClr val="8DC63F"/>
                </a:solidFill>
              </a:rPr>
              <a:t>10</a:t>
            </a:r>
            <a:r>
              <a:rPr lang="fr-FR" sz="1800" b="1" dirty="0">
                <a:solidFill>
                  <a:srgbClr val="8DC63F"/>
                </a:solidFill>
              </a:rPr>
              <a:t> minutes </a:t>
            </a:r>
          </a:p>
        </p:txBody>
      </p:sp>
      <p:pic>
        <p:nvPicPr>
          <p:cNvPr id="8" name="Picture 2">
            <a:extLst>
              <a:ext uri="{FF2B5EF4-FFF2-40B4-BE49-F238E27FC236}">
                <a16:creationId xmlns:a16="http://schemas.microsoft.com/office/drawing/2014/main" id="{C1480604-B2B3-FE90-CE6F-9AFA1340AB2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77010" y="5807900"/>
            <a:ext cx="1387339" cy="95047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69F7C7EC-612A-DDE2-C67B-3F2DF11EF1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8502" y="5870158"/>
            <a:ext cx="923199" cy="835495"/>
          </a:xfrm>
          <a:prstGeom prst="rect">
            <a:avLst/>
          </a:prstGeom>
        </p:spPr>
      </p:pic>
      <p:sp>
        <p:nvSpPr>
          <p:cNvPr id="11" name="Espace réservé du pied de page 10">
            <a:extLst>
              <a:ext uri="{FF2B5EF4-FFF2-40B4-BE49-F238E27FC236}">
                <a16:creationId xmlns:a16="http://schemas.microsoft.com/office/drawing/2014/main" id="{B0A6761C-890A-8FC3-E3E9-E411C5CD5111}"/>
              </a:ext>
            </a:extLst>
          </p:cNvPr>
          <p:cNvSpPr>
            <a:spLocks noGrp="1"/>
          </p:cNvSpPr>
          <p:nvPr>
            <p:ph type="ftr" sz="quarter" idx="11"/>
          </p:nvPr>
        </p:nvSpPr>
        <p:spPr/>
        <p:txBody>
          <a:bodyPr/>
          <a:lstStyle/>
          <a:p>
            <a:r>
              <a:rPr lang="fr-FR"/>
              <a:t>Version 1-Mai 2023</a:t>
            </a:r>
          </a:p>
        </p:txBody>
      </p:sp>
      <p:sp>
        <p:nvSpPr>
          <p:cNvPr id="12" name="Espace réservé du numéro de diapositive 11">
            <a:extLst>
              <a:ext uri="{FF2B5EF4-FFF2-40B4-BE49-F238E27FC236}">
                <a16:creationId xmlns:a16="http://schemas.microsoft.com/office/drawing/2014/main" id="{3FE5D1C9-E5E9-DA18-FC68-38264799B4BE}"/>
              </a:ext>
            </a:extLst>
          </p:cNvPr>
          <p:cNvSpPr>
            <a:spLocks noGrp="1"/>
          </p:cNvSpPr>
          <p:nvPr>
            <p:ph type="sldNum" sz="quarter" idx="12"/>
          </p:nvPr>
        </p:nvSpPr>
        <p:spPr/>
        <p:txBody>
          <a:bodyPr/>
          <a:lstStyle/>
          <a:p>
            <a:fld id="{5EF66FD0-7294-46D2-8497-6820DE7704DC}" type="slidenum">
              <a:rPr lang="fr-FR" smtClean="0"/>
              <a:t>37</a:t>
            </a:fld>
            <a:endParaRPr lang="fr-FR"/>
          </a:p>
        </p:txBody>
      </p:sp>
    </p:spTree>
    <p:extLst>
      <p:ext uri="{BB962C8B-B14F-4D97-AF65-F5344CB8AC3E}">
        <p14:creationId xmlns:p14="http://schemas.microsoft.com/office/powerpoint/2010/main" val="2771469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texte&#10;&#10;Description générée automatiquement">
            <a:extLst>
              <a:ext uri="{FF2B5EF4-FFF2-40B4-BE49-F238E27FC236}">
                <a16:creationId xmlns:a16="http://schemas.microsoft.com/office/drawing/2014/main" id="{C60843A9-B581-E44B-6ED2-3C125EECCC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9535" y="443706"/>
            <a:ext cx="3076575" cy="3640138"/>
          </a:xfrm>
          <a:prstGeom prst="rect">
            <a:avLst/>
          </a:prstGeom>
        </p:spPr>
      </p:pic>
      <p:pic>
        <p:nvPicPr>
          <p:cNvPr id="8" name="Graphique 7" descr="Escalade contour">
            <a:extLst>
              <a:ext uri="{FF2B5EF4-FFF2-40B4-BE49-F238E27FC236}">
                <a16:creationId xmlns:a16="http://schemas.microsoft.com/office/drawing/2014/main" id="{FF921DBE-7954-AB6B-652B-8AE4F481B1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35581" y="0"/>
            <a:ext cx="3640138" cy="3640138"/>
          </a:xfrm>
          <a:prstGeom prst="rect">
            <a:avLst/>
          </a:prstGeom>
        </p:spPr>
      </p:pic>
      <p:pic>
        <p:nvPicPr>
          <p:cNvPr id="5" name="Espace réservé du contenu 4" descr="Une image contenant texte, Police, capture d’écran&#10;&#10;Description générée automatiquement">
            <a:extLst>
              <a:ext uri="{FF2B5EF4-FFF2-40B4-BE49-F238E27FC236}">
                <a16:creationId xmlns:a16="http://schemas.microsoft.com/office/drawing/2014/main" id="{D2FC5DAE-1BD9-BE33-A3DC-69DC98AD1D27}"/>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4776788" y="3859078"/>
            <a:ext cx="6780213" cy="2170247"/>
          </a:xfrm>
        </p:spPr>
      </p:pic>
      <p:sp>
        <p:nvSpPr>
          <p:cNvPr id="2" name="Titre 1">
            <a:extLst>
              <a:ext uri="{FF2B5EF4-FFF2-40B4-BE49-F238E27FC236}">
                <a16:creationId xmlns:a16="http://schemas.microsoft.com/office/drawing/2014/main" id="{7EC9FF62-722D-66B1-E298-4297F0E7BE78}"/>
              </a:ext>
            </a:extLst>
          </p:cNvPr>
          <p:cNvSpPr>
            <a:spLocks noGrp="1"/>
          </p:cNvSpPr>
          <p:nvPr>
            <p:ph type="title"/>
          </p:nvPr>
        </p:nvSpPr>
        <p:spPr>
          <a:xfrm>
            <a:off x="1010431" y="1980294"/>
            <a:ext cx="2790044" cy="2463120"/>
          </a:xfrm>
          <a:noFill/>
        </p:spPr>
        <p:txBody>
          <a:bodyPr vert="horz" lIns="91440" tIns="45720" rIns="91440" bIns="45720" rtlCol="0" anchor="ctr">
            <a:normAutofit/>
          </a:bodyPr>
          <a:lstStyle/>
          <a:p>
            <a:pPr algn="ctr"/>
            <a:r>
              <a:rPr lang="en-US" sz="3600" b="1" kern="1200">
                <a:solidFill>
                  <a:srgbClr val="044C99"/>
                </a:solidFill>
                <a:latin typeface="+mj-lt"/>
                <a:ea typeface="+mj-ea"/>
                <a:cs typeface="+mj-cs"/>
              </a:rPr>
              <a:t>Pour aller plus loin ? </a:t>
            </a:r>
            <a:endParaRPr lang="en-US" sz="3600" b="1" kern="1200" dirty="0">
              <a:solidFill>
                <a:srgbClr val="044C99"/>
              </a:solidFill>
              <a:latin typeface="+mj-lt"/>
              <a:ea typeface="+mj-ea"/>
              <a:cs typeface="+mj-cs"/>
            </a:endParaRPr>
          </a:p>
        </p:txBody>
      </p:sp>
      <p:sp>
        <p:nvSpPr>
          <p:cNvPr id="4" name="ZoneTexte 3">
            <a:extLst>
              <a:ext uri="{FF2B5EF4-FFF2-40B4-BE49-F238E27FC236}">
                <a16:creationId xmlns:a16="http://schemas.microsoft.com/office/drawing/2014/main" id="{8DC81D60-62AB-C6E1-E9AB-EEB9AD952FC0}"/>
              </a:ext>
            </a:extLst>
          </p:cNvPr>
          <p:cNvSpPr txBox="1"/>
          <p:nvPr/>
        </p:nvSpPr>
        <p:spPr>
          <a:xfrm>
            <a:off x="5018485" y="5925099"/>
            <a:ext cx="6093618" cy="646331"/>
          </a:xfrm>
          <a:prstGeom prst="rect">
            <a:avLst/>
          </a:prstGeom>
          <a:noFill/>
        </p:spPr>
        <p:txBody>
          <a:bodyPr wrap="square">
            <a:spAutoFit/>
          </a:bodyPr>
          <a:lstStyle/>
          <a:p>
            <a:pPr marL="285750" indent="-285750">
              <a:buFont typeface="Wingdings" panose="05000000000000000000" pitchFamily="2" charset="2"/>
              <a:buChar char="Ø"/>
            </a:pPr>
            <a:r>
              <a:rPr lang="fr-FR">
                <a:hlinkClick r:id="rId7"/>
              </a:rPr>
              <a:t>Bibliographie-RECI-Discri-logement-sept-2021.pdf (reseau-reci.org)</a:t>
            </a:r>
            <a:endParaRPr lang="fr-FR" dirty="0"/>
          </a:p>
        </p:txBody>
      </p:sp>
      <p:sp>
        <p:nvSpPr>
          <p:cNvPr id="7" name="Espace réservé du pied de page 6">
            <a:extLst>
              <a:ext uri="{FF2B5EF4-FFF2-40B4-BE49-F238E27FC236}">
                <a16:creationId xmlns:a16="http://schemas.microsoft.com/office/drawing/2014/main" id="{36BCFA0D-0C72-229A-84E4-DFC32A15BFA2}"/>
              </a:ext>
            </a:extLst>
          </p:cNvPr>
          <p:cNvSpPr>
            <a:spLocks noGrp="1"/>
          </p:cNvSpPr>
          <p:nvPr>
            <p:ph type="ftr" sz="quarter" idx="11"/>
          </p:nvPr>
        </p:nvSpPr>
        <p:spPr/>
        <p:txBody>
          <a:bodyPr/>
          <a:lstStyle/>
          <a:p>
            <a:r>
              <a:rPr lang="fr-FR"/>
              <a:t>Version 1-Mai 2023</a:t>
            </a:r>
          </a:p>
        </p:txBody>
      </p:sp>
      <p:sp>
        <p:nvSpPr>
          <p:cNvPr id="9" name="Espace réservé du numéro de diapositive 8">
            <a:extLst>
              <a:ext uri="{FF2B5EF4-FFF2-40B4-BE49-F238E27FC236}">
                <a16:creationId xmlns:a16="http://schemas.microsoft.com/office/drawing/2014/main" id="{6ECEA0C6-9A8B-4DE1-5A59-D9DDF3DBC53B}"/>
              </a:ext>
            </a:extLst>
          </p:cNvPr>
          <p:cNvSpPr>
            <a:spLocks noGrp="1"/>
          </p:cNvSpPr>
          <p:nvPr>
            <p:ph type="sldNum" sz="quarter" idx="12"/>
          </p:nvPr>
        </p:nvSpPr>
        <p:spPr/>
        <p:txBody>
          <a:bodyPr/>
          <a:lstStyle/>
          <a:p>
            <a:fld id="{5EF66FD0-7294-46D2-8497-6820DE7704DC}" type="slidenum">
              <a:rPr lang="fr-FR" smtClean="0"/>
              <a:t>38</a:t>
            </a:fld>
            <a:endParaRPr lang="fr-FR"/>
          </a:p>
        </p:txBody>
      </p:sp>
    </p:spTree>
    <p:extLst>
      <p:ext uri="{BB962C8B-B14F-4D97-AF65-F5344CB8AC3E}">
        <p14:creationId xmlns:p14="http://schemas.microsoft.com/office/powerpoint/2010/main" val="647359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FBB10-8A21-8510-F292-B7435565864C}"/>
              </a:ext>
            </a:extLst>
          </p:cNvPr>
          <p:cNvSpPr>
            <a:spLocks noGrp="1"/>
          </p:cNvSpPr>
          <p:nvPr>
            <p:ph type="title"/>
          </p:nvPr>
        </p:nvSpPr>
        <p:spPr/>
        <p:txBody>
          <a:bodyPr>
            <a:normAutofit fontScale="90000"/>
          </a:bodyPr>
          <a:lstStyle/>
          <a:p>
            <a:r>
              <a:rPr lang="fr-FR" b="1" dirty="0">
                <a:solidFill>
                  <a:srgbClr val="044C99"/>
                </a:solidFill>
              </a:rPr>
              <a:t>Nous vous remercions pour votre participation ! </a:t>
            </a:r>
            <a:br>
              <a:rPr lang="fr-FR" dirty="0"/>
            </a:br>
            <a:endParaRPr lang="fr-FR" dirty="0"/>
          </a:p>
        </p:txBody>
      </p:sp>
      <p:sp>
        <p:nvSpPr>
          <p:cNvPr id="3" name="Espace réservé du contenu 2">
            <a:extLst>
              <a:ext uri="{FF2B5EF4-FFF2-40B4-BE49-F238E27FC236}">
                <a16:creationId xmlns:a16="http://schemas.microsoft.com/office/drawing/2014/main" id="{EC095BA5-C645-F983-5B9D-54D920AF6442}"/>
              </a:ext>
            </a:extLst>
          </p:cNvPr>
          <p:cNvSpPr>
            <a:spLocks noGrp="1"/>
          </p:cNvSpPr>
          <p:nvPr>
            <p:ph idx="1"/>
          </p:nvPr>
        </p:nvSpPr>
        <p:spPr>
          <a:xfrm>
            <a:off x="847725" y="715963"/>
            <a:ext cx="10515600" cy="4351338"/>
          </a:xfrm>
        </p:spPr>
        <p:txBody>
          <a:bodyPr vert="horz" lIns="91440" tIns="45720" rIns="91440" bIns="45720" rtlCol="0" anchor="t">
            <a:normAutofit fontScale="92500"/>
          </a:bodyPr>
          <a:lstStyle/>
          <a:p>
            <a:pPr marL="0" indent="0">
              <a:buNone/>
            </a:pPr>
            <a:endParaRPr lang="fr-FR" dirty="0"/>
          </a:p>
          <a:p>
            <a:pPr marL="0" indent="0">
              <a:buNone/>
            </a:pPr>
            <a:endParaRPr lang="fr-FR" dirty="0"/>
          </a:p>
          <a:p>
            <a:pPr marL="0" indent="0">
              <a:buNone/>
            </a:pPr>
            <a:r>
              <a:rPr lang="fr-FR" dirty="0">
                <a:solidFill>
                  <a:srgbClr val="044C99"/>
                </a:solidFill>
              </a:rPr>
              <a:t>Cette formation et ce kit de sensibilisation ont été élaborés par : </a:t>
            </a:r>
          </a:p>
          <a:p>
            <a:pPr marL="0" indent="0">
              <a:buNone/>
            </a:pPr>
            <a:endParaRPr lang="fr-FR" dirty="0">
              <a:solidFill>
                <a:srgbClr val="044C99"/>
              </a:solidFill>
            </a:endParaRPr>
          </a:p>
          <a:p>
            <a:pPr>
              <a:buFontTx/>
              <a:buChar char="-"/>
            </a:pPr>
            <a:r>
              <a:rPr lang="fr-FR" dirty="0">
                <a:solidFill>
                  <a:srgbClr val="044C99"/>
                </a:solidFill>
              </a:rPr>
              <a:t>l’</a:t>
            </a:r>
            <a:r>
              <a:rPr lang="fr-FR" b="1" dirty="0">
                <a:solidFill>
                  <a:srgbClr val="044C99"/>
                </a:solidFill>
              </a:rPr>
              <a:t>IREV</a:t>
            </a:r>
            <a:r>
              <a:rPr lang="fr-FR" dirty="0">
                <a:solidFill>
                  <a:srgbClr val="044C99"/>
                </a:solidFill>
              </a:rPr>
              <a:t>, centre de ressources de la politique de la ville des Hauts-de-France </a:t>
            </a:r>
          </a:p>
          <a:p>
            <a:pPr marL="0" indent="0">
              <a:buNone/>
            </a:pPr>
            <a:r>
              <a:rPr lang="fr-FR" dirty="0">
                <a:solidFill>
                  <a:srgbClr val="044C99"/>
                </a:solidFill>
              </a:rPr>
              <a:t>et</a:t>
            </a:r>
          </a:p>
          <a:p>
            <a:pPr>
              <a:buFontTx/>
              <a:buChar char="-"/>
            </a:pPr>
            <a:r>
              <a:rPr lang="fr-FR" dirty="0">
                <a:solidFill>
                  <a:srgbClr val="044C99"/>
                </a:solidFill>
              </a:rPr>
              <a:t> </a:t>
            </a:r>
            <a:r>
              <a:rPr lang="fr-FR" b="1" dirty="0">
                <a:solidFill>
                  <a:srgbClr val="044C99"/>
                </a:solidFill>
              </a:rPr>
              <a:t>l’Union Régionale pour l'Habitat, Hauts-de-France</a:t>
            </a:r>
            <a:endParaRPr lang="fr-FR" b="1">
              <a:solidFill>
                <a:srgbClr val="044C99"/>
              </a:solidFill>
              <a:cs typeface="Calibri"/>
            </a:endParaRPr>
          </a:p>
          <a:p>
            <a:pPr marL="0" indent="0">
              <a:buNone/>
            </a:pPr>
            <a:r>
              <a:rPr lang="fr-FR" dirty="0">
                <a:solidFill>
                  <a:srgbClr val="044C99"/>
                </a:solidFill>
              </a:rPr>
              <a:t>avec le soutien de </a:t>
            </a:r>
            <a:r>
              <a:rPr lang="fr-FR" b="1" dirty="0">
                <a:solidFill>
                  <a:srgbClr val="044C99"/>
                </a:solidFill>
              </a:rPr>
              <a:t>l’Union Sociale pour l'Habitat et l'Agence Nationale de la Cohésion des Territoires </a:t>
            </a:r>
            <a:endParaRPr lang="fr-FR" b="1" dirty="0">
              <a:solidFill>
                <a:srgbClr val="044C99"/>
              </a:solidFill>
              <a:cs typeface="Calibri"/>
            </a:endParaRPr>
          </a:p>
          <a:p>
            <a:pPr marL="0" indent="0">
              <a:buNone/>
            </a:pPr>
            <a:endParaRPr lang="fr-FR" dirty="0"/>
          </a:p>
        </p:txBody>
      </p:sp>
      <p:pic>
        <p:nvPicPr>
          <p:cNvPr id="5" name="Image 4" descr="Une image contenant texte, Police, affiche, Graphique&#10;&#10;Description générée automatiquement">
            <a:extLst>
              <a:ext uri="{FF2B5EF4-FFF2-40B4-BE49-F238E27FC236}">
                <a16:creationId xmlns:a16="http://schemas.microsoft.com/office/drawing/2014/main" id="{E4970370-EBF9-2EDA-55DB-0D49BD642A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8041" y="5511263"/>
            <a:ext cx="826213" cy="835496"/>
          </a:xfrm>
          <a:prstGeom prst="rect">
            <a:avLst/>
          </a:prstGeom>
        </p:spPr>
      </p:pic>
      <p:pic>
        <p:nvPicPr>
          <p:cNvPr id="6" name="Picture 2">
            <a:extLst>
              <a:ext uri="{FF2B5EF4-FFF2-40B4-BE49-F238E27FC236}">
                <a16:creationId xmlns:a16="http://schemas.microsoft.com/office/drawing/2014/main" id="{EE963F9C-DD0A-7F95-9874-541EF41711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230" y="5396284"/>
            <a:ext cx="1387339" cy="95047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91925D61-8C40-9593-388F-FFDFD9D31F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9233" y="5507655"/>
            <a:ext cx="923199" cy="835495"/>
          </a:xfrm>
          <a:prstGeom prst="rect">
            <a:avLst/>
          </a:prstGeom>
        </p:spPr>
      </p:pic>
      <p:sp>
        <p:nvSpPr>
          <p:cNvPr id="10" name="Espace réservé du pied de page 9">
            <a:extLst>
              <a:ext uri="{FF2B5EF4-FFF2-40B4-BE49-F238E27FC236}">
                <a16:creationId xmlns:a16="http://schemas.microsoft.com/office/drawing/2014/main" id="{A4F47DED-4BC7-6B8A-2623-3D7BF5D45C32}"/>
              </a:ext>
            </a:extLst>
          </p:cNvPr>
          <p:cNvSpPr>
            <a:spLocks noGrp="1"/>
          </p:cNvSpPr>
          <p:nvPr>
            <p:ph type="ftr" sz="quarter" idx="11"/>
          </p:nvPr>
        </p:nvSpPr>
        <p:spPr/>
        <p:txBody>
          <a:bodyPr/>
          <a:lstStyle/>
          <a:p>
            <a:r>
              <a:rPr lang="fr-FR"/>
              <a:t>Version 1-Mai 2023</a:t>
            </a:r>
          </a:p>
        </p:txBody>
      </p:sp>
      <p:sp>
        <p:nvSpPr>
          <p:cNvPr id="11" name="Espace réservé du numéro de diapositive 10">
            <a:extLst>
              <a:ext uri="{FF2B5EF4-FFF2-40B4-BE49-F238E27FC236}">
                <a16:creationId xmlns:a16="http://schemas.microsoft.com/office/drawing/2014/main" id="{7D7478F8-9F95-5BEB-130B-7444418FC086}"/>
              </a:ext>
            </a:extLst>
          </p:cNvPr>
          <p:cNvSpPr>
            <a:spLocks noGrp="1"/>
          </p:cNvSpPr>
          <p:nvPr>
            <p:ph type="sldNum" sz="quarter" idx="12"/>
          </p:nvPr>
        </p:nvSpPr>
        <p:spPr/>
        <p:txBody>
          <a:bodyPr/>
          <a:lstStyle/>
          <a:p>
            <a:fld id="{5EF66FD0-7294-46D2-8497-6820DE7704DC}" type="slidenum">
              <a:rPr lang="fr-FR" smtClean="0"/>
              <a:t>39</a:t>
            </a:fld>
            <a:endParaRPr lang="fr-FR" dirty="0"/>
          </a:p>
        </p:txBody>
      </p:sp>
      <p:pic>
        <p:nvPicPr>
          <p:cNvPr id="8" name="Image 7" descr="Une image contenant texte, Police, capture d’écran, logo&#10;&#10;Description générée automatiquement">
            <a:extLst>
              <a:ext uri="{FF2B5EF4-FFF2-40B4-BE49-F238E27FC236}">
                <a16:creationId xmlns:a16="http://schemas.microsoft.com/office/drawing/2014/main" id="{2A8B8014-6449-C28D-4720-D01D42CC46AE}"/>
              </a:ext>
            </a:extLst>
          </p:cNvPr>
          <p:cNvPicPr>
            <a:picLocks noChangeAspect="1"/>
          </p:cNvPicPr>
          <p:nvPr/>
        </p:nvPicPr>
        <p:blipFill>
          <a:blip r:embed="rId6"/>
          <a:stretch>
            <a:fillRect/>
          </a:stretch>
        </p:blipFill>
        <p:spPr>
          <a:xfrm>
            <a:off x="7800109" y="5505551"/>
            <a:ext cx="3186546" cy="973078"/>
          </a:xfrm>
          <a:prstGeom prst="rect">
            <a:avLst/>
          </a:prstGeom>
        </p:spPr>
      </p:pic>
    </p:spTree>
    <p:extLst>
      <p:ext uri="{BB962C8B-B14F-4D97-AF65-F5344CB8AC3E}">
        <p14:creationId xmlns:p14="http://schemas.microsoft.com/office/powerpoint/2010/main" val="238547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3645792" y="152884"/>
            <a:ext cx="5339296" cy="391477"/>
          </a:xfrm>
          <a:noFill/>
          <a:ln>
            <a:solidFill>
              <a:srgbClr val="8EC63F"/>
            </a:solidFill>
          </a:ln>
          <a:effectLst>
            <a:softEdge rad="127000"/>
          </a:effectLst>
        </p:spPr>
        <p:txBody>
          <a:bodyPr anchor="t">
            <a:noAutofit/>
            <a:scene3d>
              <a:camera prst="orthographicFront"/>
              <a:lightRig rig="threePt" dir="t"/>
            </a:scene3d>
            <a:sp3d contourW="50800">
              <a:contourClr>
                <a:srgbClr val="8EC63F"/>
              </a:contourClr>
            </a:sp3d>
          </a:bodyPr>
          <a:lstStyle/>
          <a:p>
            <a:r>
              <a:rPr lang="fr-FR" sz="2800" dirty="0">
                <a:solidFill>
                  <a:srgbClr val="92D050"/>
                </a:solidFill>
                <a:latin typeface="Barmeno" charset="0"/>
                <a:ea typeface="Barmeno" charset="0"/>
                <a:cs typeface="Barmeno" charset="0"/>
              </a:rPr>
              <a:t>Contexte</a:t>
            </a:r>
            <a:br>
              <a:rPr lang="fr-FR" sz="2800" dirty="0">
                <a:solidFill>
                  <a:srgbClr val="92D050"/>
                </a:solidFill>
                <a:latin typeface="Barmeno" charset="0"/>
                <a:ea typeface="Barmeno" charset="0"/>
                <a:cs typeface="Barmeno" charset="0"/>
              </a:rPr>
            </a:br>
            <a:br>
              <a:rPr lang="fr-FR" sz="2800" dirty="0">
                <a:solidFill>
                  <a:srgbClr val="92D050"/>
                </a:solidFill>
                <a:latin typeface="Barmeno" charset="0"/>
                <a:ea typeface="Barmeno" charset="0"/>
                <a:cs typeface="Barmeno" charset="0"/>
              </a:rPr>
            </a:br>
            <a:br>
              <a:rPr lang="fr-FR" sz="2800" dirty="0">
                <a:solidFill>
                  <a:srgbClr val="92D050"/>
                </a:solidFill>
                <a:latin typeface="Barmeno" charset="0"/>
                <a:ea typeface="Barmeno" charset="0"/>
                <a:cs typeface="Barmeno" charset="0"/>
              </a:rPr>
            </a:br>
            <a:endParaRPr lang="fr-FR" sz="5400" dirty="0">
              <a:solidFill>
                <a:srgbClr val="92D050"/>
              </a:solidFill>
              <a:effectLst/>
              <a:latin typeface="Barmeno" charset="0"/>
              <a:ea typeface="Barmeno" charset="0"/>
              <a:cs typeface="Barmeno" charset="0"/>
            </a:endParaRPr>
          </a:p>
        </p:txBody>
      </p:sp>
      <p:sp>
        <p:nvSpPr>
          <p:cNvPr id="12" name="Rectangle 11"/>
          <p:cNvSpPr/>
          <p:nvPr/>
        </p:nvSpPr>
        <p:spPr>
          <a:xfrm>
            <a:off x="3935903" y="6445046"/>
            <a:ext cx="4320193" cy="261610"/>
          </a:xfrm>
          <a:prstGeom prst="rect">
            <a:avLst/>
          </a:prstGeom>
        </p:spPr>
        <p:txBody>
          <a:bodyPr wrap="square">
            <a:spAutoFit/>
          </a:bodyPr>
          <a:lstStyle/>
          <a:p>
            <a:pPr algn="ctr"/>
            <a:fld id="{00850477-579C-D64E-8B33-2CE03273FAA0}" type="slidenum">
              <a:rPr lang="fr-FR" sz="1100" smtClean="0">
                <a:solidFill>
                  <a:srgbClr val="044C99"/>
                </a:solidFill>
                <a:latin typeface="Base9" panose="020B0500000000000000" pitchFamily="34" charset="0"/>
              </a:rPr>
              <a:t>4</a:t>
            </a:fld>
            <a:endParaRPr lang="fr-FR" sz="1100" dirty="0"/>
          </a:p>
        </p:txBody>
      </p:sp>
      <p:pic>
        <p:nvPicPr>
          <p:cNvPr id="8" name="Picture 2">
            <a:extLst>
              <a:ext uri="{FF2B5EF4-FFF2-40B4-BE49-F238E27FC236}">
                <a16:creationId xmlns:a16="http://schemas.microsoft.com/office/drawing/2014/main" id="{8E5B4977-08FB-EBFC-6D2E-D6F609E336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7769" y="5646213"/>
            <a:ext cx="1387339" cy="95047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11595EAD-3027-74D4-3577-BA4E62F03C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0794" y="5740356"/>
            <a:ext cx="923199" cy="835495"/>
          </a:xfrm>
          <a:prstGeom prst="rect">
            <a:avLst/>
          </a:prstGeom>
        </p:spPr>
      </p:pic>
      <p:pic>
        <p:nvPicPr>
          <p:cNvPr id="16" name="Image 15">
            <a:extLst>
              <a:ext uri="{FF2B5EF4-FFF2-40B4-BE49-F238E27FC236}">
                <a16:creationId xmlns:a16="http://schemas.microsoft.com/office/drawing/2014/main" id="{BFBBD5E6-6DE1-20D3-3713-4386DA1D9C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7608" y="2061274"/>
            <a:ext cx="3469358" cy="2601121"/>
          </a:xfrm>
          <a:prstGeom prst="rect">
            <a:avLst/>
          </a:prstGeom>
        </p:spPr>
      </p:pic>
      <p:graphicFrame>
        <p:nvGraphicFramePr>
          <p:cNvPr id="19" name="ZoneTexte 12">
            <a:extLst>
              <a:ext uri="{FF2B5EF4-FFF2-40B4-BE49-F238E27FC236}">
                <a16:creationId xmlns:a16="http://schemas.microsoft.com/office/drawing/2014/main" id="{22BCDB01-FD12-C3FC-8372-AEAE32045D94}"/>
              </a:ext>
            </a:extLst>
          </p:cNvPr>
          <p:cNvGraphicFramePr/>
          <p:nvPr>
            <p:extLst>
              <p:ext uri="{D42A27DB-BD31-4B8C-83A1-F6EECF244321}">
                <p14:modId xmlns:p14="http://schemas.microsoft.com/office/powerpoint/2010/main" val="2652288504"/>
              </p:ext>
            </p:extLst>
          </p:nvPr>
        </p:nvGraphicFramePr>
        <p:xfrm>
          <a:off x="886612" y="1085236"/>
          <a:ext cx="6098582" cy="48013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Espace réservé du numéro de diapositive 2">
            <a:extLst>
              <a:ext uri="{FF2B5EF4-FFF2-40B4-BE49-F238E27FC236}">
                <a16:creationId xmlns:a16="http://schemas.microsoft.com/office/drawing/2014/main" id="{34D5BF6D-576F-34DE-6B53-E7DE3A1F33EF}"/>
              </a:ext>
            </a:extLst>
          </p:cNvPr>
          <p:cNvSpPr>
            <a:spLocks noGrp="1"/>
          </p:cNvSpPr>
          <p:nvPr>
            <p:ph type="sldNum" sz="quarter" idx="12"/>
          </p:nvPr>
        </p:nvSpPr>
        <p:spPr/>
        <p:txBody>
          <a:bodyPr/>
          <a:lstStyle/>
          <a:p>
            <a:fld id="{5EF66FD0-7294-46D2-8497-6820DE7704DC}" type="slidenum">
              <a:rPr lang="fr-FR" smtClean="0"/>
              <a:t>4</a:t>
            </a:fld>
            <a:endParaRPr lang="fr-FR"/>
          </a:p>
        </p:txBody>
      </p:sp>
      <p:sp>
        <p:nvSpPr>
          <p:cNvPr id="5" name="Espace réservé du pied de page 4">
            <a:extLst>
              <a:ext uri="{FF2B5EF4-FFF2-40B4-BE49-F238E27FC236}">
                <a16:creationId xmlns:a16="http://schemas.microsoft.com/office/drawing/2014/main" id="{ADF89669-8B45-EC3F-D839-453CFD24C97F}"/>
              </a:ext>
            </a:extLst>
          </p:cNvPr>
          <p:cNvSpPr>
            <a:spLocks noGrp="1"/>
          </p:cNvSpPr>
          <p:nvPr>
            <p:ph type="ftr" sz="quarter" idx="11"/>
          </p:nvPr>
        </p:nvSpPr>
        <p:spPr/>
        <p:txBody>
          <a:bodyPr/>
          <a:lstStyle/>
          <a:p>
            <a:r>
              <a:rPr lang="fr-FR"/>
              <a:t>Version 1-Mai 2023</a:t>
            </a:r>
          </a:p>
        </p:txBody>
      </p:sp>
    </p:spTree>
    <p:extLst>
      <p:ext uri="{BB962C8B-B14F-4D97-AF65-F5344CB8AC3E}">
        <p14:creationId xmlns:p14="http://schemas.microsoft.com/office/powerpoint/2010/main" val="2885964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3645792" y="152884"/>
            <a:ext cx="5339296" cy="391477"/>
          </a:xfrm>
          <a:noFill/>
          <a:ln>
            <a:solidFill>
              <a:srgbClr val="8EC63F"/>
            </a:solidFill>
          </a:ln>
          <a:effectLst>
            <a:softEdge rad="127000"/>
          </a:effectLst>
        </p:spPr>
        <p:txBody>
          <a:bodyPr anchor="t">
            <a:noAutofit/>
            <a:scene3d>
              <a:camera prst="orthographicFront"/>
              <a:lightRig rig="threePt" dir="t"/>
            </a:scene3d>
            <a:sp3d contourW="50800">
              <a:contourClr>
                <a:srgbClr val="8EC63F"/>
              </a:contourClr>
            </a:sp3d>
          </a:bodyPr>
          <a:lstStyle/>
          <a:p>
            <a:pPr algn="l"/>
            <a:r>
              <a:rPr lang="fr-FR" sz="2800" dirty="0">
                <a:solidFill>
                  <a:srgbClr val="92D050"/>
                </a:solidFill>
                <a:latin typeface="Barmeno" charset="0"/>
                <a:ea typeface="Barmeno" charset="0"/>
                <a:cs typeface="Barmeno" charset="0"/>
              </a:rPr>
              <a:t>Quels sont les objectifs ?</a:t>
            </a:r>
            <a:br>
              <a:rPr lang="fr-FR" sz="2800" dirty="0">
                <a:solidFill>
                  <a:srgbClr val="92D050"/>
                </a:solidFill>
                <a:latin typeface="Barmeno" charset="0"/>
                <a:ea typeface="Barmeno" charset="0"/>
                <a:cs typeface="Barmeno" charset="0"/>
              </a:rPr>
            </a:br>
            <a:br>
              <a:rPr lang="fr-FR" sz="2800" dirty="0">
                <a:solidFill>
                  <a:srgbClr val="92D050"/>
                </a:solidFill>
                <a:latin typeface="Barmeno" charset="0"/>
                <a:ea typeface="Barmeno" charset="0"/>
                <a:cs typeface="Barmeno" charset="0"/>
              </a:rPr>
            </a:br>
            <a:br>
              <a:rPr lang="fr-FR" sz="2800" dirty="0">
                <a:solidFill>
                  <a:srgbClr val="92D050"/>
                </a:solidFill>
                <a:latin typeface="Barmeno" charset="0"/>
                <a:ea typeface="Barmeno" charset="0"/>
                <a:cs typeface="Barmeno" charset="0"/>
              </a:rPr>
            </a:br>
            <a:endParaRPr lang="fr-FR" sz="5400" dirty="0">
              <a:solidFill>
                <a:srgbClr val="92D050"/>
              </a:solidFill>
              <a:effectLst/>
              <a:latin typeface="Barmeno" charset="0"/>
              <a:ea typeface="Barmeno" charset="0"/>
              <a:cs typeface="Barmeno" charset="0"/>
            </a:endParaRPr>
          </a:p>
        </p:txBody>
      </p:sp>
      <p:sp>
        <p:nvSpPr>
          <p:cNvPr id="12" name="Rectangle 11"/>
          <p:cNvSpPr/>
          <p:nvPr/>
        </p:nvSpPr>
        <p:spPr>
          <a:xfrm>
            <a:off x="3935903" y="6445046"/>
            <a:ext cx="4320193" cy="261610"/>
          </a:xfrm>
          <a:prstGeom prst="rect">
            <a:avLst/>
          </a:prstGeom>
        </p:spPr>
        <p:txBody>
          <a:bodyPr wrap="square">
            <a:spAutoFit/>
          </a:bodyPr>
          <a:lstStyle/>
          <a:p>
            <a:pPr algn="ctr"/>
            <a:fld id="{00850477-579C-D64E-8B33-2CE03273FAA0}" type="slidenum">
              <a:rPr lang="fr-FR" sz="1100" smtClean="0">
                <a:solidFill>
                  <a:srgbClr val="044C99"/>
                </a:solidFill>
                <a:latin typeface="Base9" panose="020B0500000000000000" pitchFamily="34" charset="0"/>
              </a:rPr>
              <a:t>5</a:t>
            </a:fld>
            <a:endParaRPr lang="fr-FR" sz="1100" dirty="0"/>
          </a:p>
        </p:txBody>
      </p:sp>
      <p:pic>
        <p:nvPicPr>
          <p:cNvPr id="3" name="Image 2" descr="Flèche tirant vers la cible de l’œil d’un taureau">
            <a:extLst>
              <a:ext uri="{FF2B5EF4-FFF2-40B4-BE49-F238E27FC236}">
                <a16:creationId xmlns:a16="http://schemas.microsoft.com/office/drawing/2014/main" id="{3C12FCED-E184-1C85-B8D9-9A253C3FD0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096" y="1459720"/>
            <a:ext cx="3154609" cy="3154609"/>
          </a:xfrm>
          <a:prstGeom prst="rect">
            <a:avLst/>
          </a:prstGeom>
        </p:spPr>
      </p:pic>
      <p:sp>
        <p:nvSpPr>
          <p:cNvPr id="7" name="Titre 3">
            <a:extLst>
              <a:ext uri="{FF2B5EF4-FFF2-40B4-BE49-F238E27FC236}">
                <a16:creationId xmlns:a16="http://schemas.microsoft.com/office/drawing/2014/main" id="{37726F0E-2477-546F-E1B6-B988EAC34E0C}"/>
              </a:ext>
            </a:extLst>
          </p:cNvPr>
          <p:cNvSpPr txBox="1">
            <a:spLocks/>
          </p:cNvSpPr>
          <p:nvPr/>
        </p:nvSpPr>
        <p:spPr>
          <a:xfrm>
            <a:off x="781295" y="1110876"/>
            <a:ext cx="5339296" cy="391477"/>
          </a:xfrm>
          <a:prstGeom prst="rect">
            <a:avLst/>
          </a:prstGeom>
          <a:noFill/>
          <a:ln>
            <a:solidFill>
              <a:srgbClr val="8EC63F"/>
            </a:solidFill>
          </a:ln>
          <a:effectLst>
            <a:softEdge rad="127000"/>
          </a:effectLst>
        </p:spPr>
        <p:txBody>
          <a:bodyPr vert="horz" lIns="91440" tIns="45720" rIns="91440" bIns="45720" rtlCol="0" anchor="t">
            <a:noAutofit/>
            <a:scene3d>
              <a:camera prst="orthographicFront"/>
              <a:lightRig rig="threePt" dir="t"/>
            </a:scene3d>
            <a:sp3d contourW="50800">
              <a:contourClr>
                <a:srgbClr val="8EC63F"/>
              </a:contourClr>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dirty="0">
                <a:solidFill>
                  <a:srgbClr val="92D050"/>
                </a:solidFill>
                <a:latin typeface="Barmeno" charset="0"/>
                <a:ea typeface="Barmeno" charset="0"/>
                <a:cs typeface="Barmeno" charset="0"/>
              </a:rPr>
              <a:t>Généraux</a:t>
            </a:r>
            <a:br>
              <a:rPr lang="fr-FR" sz="2800" dirty="0">
                <a:solidFill>
                  <a:srgbClr val="92D050"/>
                </a:solidFill>
                <a:latin typeface="Barmeno" charset="0"/>
                <a:ea typeface="Barmeno" charset="0"/>
                <a:cs typeface="Barmeno" charset="0"/>
              </a:rPr>
            </a:br>
            <a:br>
              <a:rPr lang="fr-FR" sz="2800" dirty="0">
                <a:solidFill>
                  <a:srgbClr val="92D050"/>
                </a:solidFill>
                <a:latin typeface="Barmeno" charset="0"/>
                <a:ea typeface="Barmeno" charset="0"/>
                <a:cs typeface="Barmeno" charset="0"/>
              </a:rPr>
            </a:br>
            <a:br>
              <a:rPr lang="fr-FR" sz="2800" dirty="0">
                <a:solidFill>
                  <a:srgbClr val="92D050"/>
                </a:solidFill>
                <a:latin typeface="Barmeno" charset="0"/>
                <a:ea typeface="Barmeno" charset="0"/>
                <a:cs typeface="Barmeno" charset="0"/>
              </a:rPr>
            </a:br>
            <a:endParaRPr lang="fr-FR" sz="5400" dirty="0">
              <a:solidFill>
                <a:srgbClr val="92D050"/>
              </a:solidFill>
              <a:latin typeface="Barmeno" charset="0"/>
              <a:ea typeface="Barmeno" charset="0"/>
              <a:cs typeface="Barmeno" charset="0"/>
            </a:endParaRPr>
          </a:p>
        </p:txBody>
      </p:sp>
      <p:pic>
        <p:nvPicPr>
          <p:cNvPr id="8" name="Picture 2">
            <a:extLst>
              <a:ext uri="{FF2B5EF4-FFF2-40B4-BE49-F238E27FC236}">
                <a16:creationId xmlns:a16="http://schemas.microsoft.com/office/drawing/2014/main" id="{8E5B4977-08FB-EBFC-6D2E-D6F609E336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9774" y="5638020"/>
            <a:ext cx="1387339" cy="95047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11595EAD-3027-74D4-3577-BA4E62F03C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4888" y="5753000"/>
            <a:ext cx="923199" cy="835495"/>
          </a:xfrm>
          <a:prstGeom prst="rect">
            <a:avLst/>
          </a:prstGeom>
        </p:spPr>
      </p:pic>
      <p:graphicFrame>
        <p:nvGraphicFramePr>
          <p:cNvPr id="14" name="ZoneTexte 5">
            <a:extLst>
              <a:ext uri="{FF2B5EF4-FFF2-40B4-BE49-F238E27FC236}">
                <a16:creationId xmlns:a16="http://schemas.microsoft.com/office/drawing/2014/main" id="{82F7E710-BAEC-DDB1-91A5-F821340C2C7B}"/>
              </a:ext>
            </a:extLst>
          </p:cNvPr>
          <p:cNvGraphicFramePr/>
          <p:nvPr/>
        </p:nvGraphicFramePr>
        <p:xfrm>
          <a:off x="535317" y="2068868"/>
          <a:ext cx="6801171" cy="34778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Espace réservé du pied de page 1">
            <a:extLst>
              <a:ext uri="{FF2B5EF4-FFF2-40B4-BE49-F238E27FC236}">
                <a16:creationId xmlns:a16="http://schemas.microsoft.com/office/drawing/2014/main" id="{4F12D0F3-B0E0-79D2-B61B-82511D7F103F}"/>
              </a:ext>
            </a:extLst>
          </p:cNvPr>
          <p:cNvSpPr>
            <a:spLocks noGrp="1"/>
          </p:cNvSpPr>
          <p:nvPr>
            <p:ph type="ftr" sz="quarter" idx="11"/>
          </p:nvPr>
        </p:nvSpPr>
        <p:spPr/>
        <p:txBody>
          <a:bodyPr/>
          <a:lstStyle/>
          <a:p>
            <a:r>
              <a:rPr lang="fr-FR"/>
              <a:t>Version 1-Mai 2023</a:t>
            </a:r>
            <a:endParaRPr lang="fr-FR" dirty="0"/>
          </a:p>
        </p:txBody>
      </p:sp>
      <p:sp>
        <p:nvSpPr>
          <p:cNvPr id="5" name="Espace réservé du numéro de diapositive 4">
            <a:extLst>
              <a:ext uri="{FF2B5EF4-FFF2-40B4-BE49-F238E27FC236}">
                <a16:creationId xmlns:a16="http://schemas.microsoft.com/office/drawing/2014/main" id="{2A813221-0D62-6DF0-123C-D4BC1D52E358}"/>
              </a:ext>
            </a:extLst>
          </p:cNvPr>
          <p:cNvSpPr>
            <a:spLocks noGrp="1"/>
          </p:cNvSpPr>
          <p:nvPr>
            <p:ph type="sldNum" sz="quarter" idx="12"/>
          </p:nvPr>
        </p:nvSpPr>
        <p:spPr/>
        <p:txBody>
          <a:bodyPr/>
          <a:lstStyle/>
          <a:p>
            <a:fld id="{5EF66FD0-7294-46D2-8497-6820DE7704DC}" type="slidenum">
              <a:rPr lang="fr-FR" smtClean="0"/>
              <a:t>5</a:t>
            </a:fld>
            <a:endParaRPr lang="fr-FR"/>
          </a:p>
        </p:txBody>
      </p:sp>
    </p:spTree>
    <p:extLst>
      <p:ext uri="{BB962C8B-B14F-4D97-AF65-F5344CB8AC3E}">
        <p14:creationId xmlns:p14="http://schemas.microsoft.com/office/powerpoint/2010/main" val="563660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3935903" y="152884"/>
            <a:ext cx="5339296" cy="391477"/>
          </a:xfrm>
          <a:noFill/>
          <a:ln>
            <a:solidFill>
              <a:srgbClr val="8EC63F"/>
            </a:solidFill>
          </a:ln>
          <a:effectLst>
            <a:softEdge rad="127000"/>
          </a:effectLst>
        </p:spPr>
        <p:txBody>
          <a:bodyPr anchor="t">
            <a:noAutofit/>
            <a:scene3d>
              <a:camera prst="orthographicFront"/>
              <a:lightRig rig="threePt" dir="t"/>
            </a:scene3d>
            <a:sp3d contourW="50800">
              <a:contourClr>
                <a:srgbClr val="8EC63F"/>
              </a:contourClr>
            </a:sp3d>
          </a:bodyPr>
          <a:lstStyle/>
          <a:p>
            <a:pPr algn="l"/>
            <a:r>
              <a:rPr lang="fr-FR" sz="2800" dirty="0">
                <a:solidFill>
                  <a:srgbClr val="92D050"/>
                </a:solidFill>
                <a:latin typeface="Barmeno" charset="0"/>
                <a:ea typeface="Barmeno" charset="0"/>
                <a:cs typeface="Barmeno" charset="0"/>
              </a:rPr>
              <a:t>Quels sont les objectifs ?</a:t>
            </a:r>
            <a:br>
              <a:rPr lang="fr-FR" sz="2800" dirty="0">
                <a:solidFill>
                  <a:srgbClr val="92D050"/>
                </a:solidFill>
                <a:latin typeface="Barmeno" charset="0"/>
                <a:ea typeface="Barmeno" charset="0"/>
                <a:cs typeface="Barmeno" charset="0"/>
              </a:rPr>
            </a:br>
            <a:br>
              <a:rPr lang="fr-FR" sz="2800" dirty="0">
                <a:solidFill>
                  <a:srgbClr val="92D050"/>
                </a:solidFill>
                <a:latin typeface="Barmeno" charset="0"/>
                <a:ea typeface="Barmeno" charset="0"/>
                <a:cs typeface="Barmeno" charset="0"/>
              </a:rPr>
            </a:br>
            <a:endParaRPr lang="fr-FR" sz="5400" dirty="0">
              <a:solidFill>
                <a:srgbClr val="92D050"/>
              </a:solidFill>
              <a:effectLst/>
              <a:latin typeface="Barmeno" charset="0"/>
              <a:ea typeface="Barmeno" charset="0"/>
              <a:cs typeface="Barmeno" charset="0"/>
            </a:endParaRPr>
          </a:p>
        </p:txBody>
      </p:sp>
      <p:sp>
        <p:nvSpPr>
          <p:cNvPr id="12" name="Rectangle 11"/>
          <p:cNvSpPr/>
          <p:nvPr/>
        </p:nvSpPr>
        <p:spPr>
          <a:xfrm>
            <a:off x="3935903" y="6445046"/>
            <a:ext cx="4320193" cy="261610"/>
          </a:xfrm>
          <a:prstGeom prst="rect">
            <a:avLst/>
          </a:prstGeom>
        </p:spPr>
        <p:txBody>
          <a:bodyPr wrap="square">
            <a:spAutoFit/>
          </a:bodyPr>
          <a:lstStyle/>
          <a:p>
            <a:pPr algn="ctr"/>
            <a:fld id="{00850477-579C-D64E-8B33-2CE03273FAA0}" type="slidenum">
              <a:rPr lang="fr-FR" sz="1100" smtClean="0">
                <a:solidFill>
                  <a:srgbClr val="044C99"/>
                </a:solidFill>
                <a:latin typeface="Base9" panose="020B0500000000000000" pitchFamily="34" charset="0"/>
              </a:rPr>
              <a:t>6</a:t>
            </a:fld>
            <a:endParaRPr lang="fr-FR" sz="1100" dirty="0"/>
          </a:p>
        </p:txBody>
      </p:sp>
      <p:pic>
        <p:nvPicPr>
          <p:cNvPr id="3" name="Image 2" descr="Flèche tirant vers la cible de l’œil d’un taureau">
            <a:extLst>
              <a:ext uri="{FF2B5EF4-FFF2-40B4-BE49-F238E27FC236}">
                <a16:creationId xmlns:a16="http://schemas.microsoft.com/office/drawing/2014/main" id="{3C12FCED-E184-1C85-B8D9-9A253C3FD0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096" y="1459720"/>
            <a:ext cx="3154609" cy="3154609"/>
          </a:xfrm>
          <a:prstGeom prst="rect">
            <a:avLst/>
          </a:prstGeom>
        </p:spPr>
      </p:pic>
      <p:sp>
        <p:nvSpPr>
          <p:cNvPr id="10" name="Titre 3">
            <a:extLst>
              <a:ext uri="{FF2B5EF4-FFF2-40B4-BE49-F238E27FC236}">
                <a16:creationId xmlns:a16="http://schemas.microsoft.com/office/drawing/2014/main" id="{7A340038-8752-5165-9743-321A475194BC}"/>
              </a:ext>
            </a:extLst>
          </p:cNvPr>
          <p:cNvSpPr txBox="1">
            <a:spLocks/>
          </p:cNvSpPr>
          <p:nvPr/>
        </p:nvSpPr>
        <p:spPr>
          <a:xfrm>
            <a:off x="957645" y="933678"/>
            <a:ext cx="5339296" cy="391477"/>
          </a:xfrm>
          <a:prstGeom prst="rect">
            <a:avLst/>
          </a:prstGeom>
          <a:noFill/>
          <a:ln>
            <a:solidFill>
              <a:srgbClr val="8EC63F"/>
            </a:solidFill>
          </a:ln>
          <a:effectLst>
            <a:softEdge rad="127000"/>
          </a:effectLst>
        </p:spPr>
        <p:txBody>
          <a:bodyPr vert="horz" lIns="91440" tIns="45720" rIns="91440" bIns="45720" rtlCol="0" anchor="t">
            <a:noAutofit/>
            <a:scene3d>
              <a:camera prst="orthographicFront"/>
              <a:lightRig rig="threePt" dir="t"/>
            </a:scene3d>
            <a:sp3d contourW="50800">
              <a:contourClr>
                <a:srgbClr val="8EC63F"/>
              </a:contourClr>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dirty="0">
                <a:solidFill>
                  <a:srgbClr val="92D050"/>
                </a:solidFill>
                <a:latin typeface="Barmeno" charset="0"/>
                <a:ea typeface="Barmeno" charset="0"/>
                <a:cs typeface="Barmeno" charset="0"/>
              </a:rPr>
              <a:t>Pédagogiques</a:t>
            </a:r>
            <a:br>
              <a:rPr lang="fr-FR" sz="2800" dirty="0">
                <a:solidFill>
                  <a:srgbClr val="92D050"/>
                </a:solidFill>
                <a:latin typeface="Barmeno" charset="0"/>
                <a:ea typeface="Barmeno" charset="0"/>
                <a:cs typeface="Barmeno" charset="0"/>
              </a:rPr>
            </a:br>
            <a:br>
              <a:rPr lang="fr-FR" sz="2800" dirty="0">
                <a:solidFill>
                  <a:srgbClr val="92D050"/>
                </a:solidFill>
                <a:latin typeface="Barmeno" charset="0"/>
                <a:ea typeface="Barmeno" charset="0"/>
                <a:cs typeface="Barmeno" charset="0"/>
              </a:rPr>
            </a:br>
            <a:endParaRPr lang="fr-FR" sz="5400" dirty="0">
              <a:solidFill>
                <a:srgbClr val="92D050"/>
              </a:solidFill>
              <a:latin typeface="Barmeno" charset="0"/>
              <a:ea typeface="Barmeno" charset="0"/>
              <a:cs typeface="Barmeno" charset="0"/>
            </a:endParaRPr>
          </a:p>
        </p:txBody>
      </p:sp>
      <p:pic>
        <p:nvPicPr>
          <p:cNvPr id="11" name="Picture 2">
            <a:extLst>
              <a:ext uri="{FF2B5EF4-FFF2-40B4-BE49-F238E27FC236}">
                <a16:creationId xmlns:a16="http://schemas.microsoft.com/office/drawing/2014/main" id="{2503F243-4122-CD34-5A1E-888993C603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0966" y="5916485"/>
            <a:ext cx="1228845" cy="84189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4236DCA8-57C3-389B-98D2-34D3E6BFC9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5854" y="5922880"/>
            <a:ext cx="923199" cy="835495"/>
          </a:xfrm>
          <a:prstGeom prst="rect">
            <a:avLst/>
          </a:prstGeom>
        </p:spPr>
      </p:pic>
      <p:graphicFrame>
        <p:nvGraphicFramePr>
          <p:cNvPr id="15" name="ZoneTexte 8">
            <a:extLst>
              <a:ext uri="{FF2B5EF4-FFF2-40B4-BE49-F238E27FC236}">
                <a16:creationId xmlns:a16="http://schemas.microsoft.com/office/drawing/2014/main" id="{E021C320-CCC3-A6B1-11DB-E3B1BAB0572F}"/>
              </a:ext>
            </a:extLst>
          </p:cNvPr>
          <p:cNvGraphicFramePr/>
          <p:nvPr/>
        </p:nvGraphicFramePr>
        <p:xfrm>
          <a:off x="373138" y="1714472"/>
          <a:ext cx="7125530" cy="40934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Espace réservé du pied de page 1">
            <a:extLst>
              <a:ext uri="{FF2B5EF4-FFF2-40B4-BE49-F238E27FC236}">
                <a16:creationId xmlns:a16="http://schemas.microsoft.com/office/drawing/2014/main" id="{8E9FACD0-A7BA-ABE0-62D5-831F293DC723}"/>
              </a:ext>
            </a:extLst>
          </p:cNvPr>
          <p:cNvSpPr>
            <a:spLocks noGrp="1"/>
          </p:cNvSpPr>
          <p:nvPr>
            <p:ph type="ftr" sz="quarter" idx="11"/>
          </p:nvPr>
        </p:nvSpPr>
        <p:spPr/>
        <p:txBody>
          <a:bodyPr/>
          <a:lstStyle/>
          <a:p>
            <a:r>
              <a:rPr lang="fr-FR"/>
              <a:t>Version 1-Mai 2023</a:t>
            </a:r>
          </a:p>
        </p:txBody>
      </p:sp>
      <p:sp>
        <p:nvSpPr>
          <p:cNvPr id="5" name="Espace réservé du numéro de diapositive 4">
            <a:extLst>
              <a:ext uri="{FF2B5EF4-FFF2-40B4-BE49-F238E27FC236}">
                <a16:creationId xmlns:a16="http://schemas.microsoft.com/office/drawing/2014/main" id="{DA107FB5-BA2D-C112-51CB-6C9C32BDC662}"/>
              </a:ext>
            </a:extLst>
          </p:cNvPr>
          <p:cNvSpPr>
            <a:spLocks noGrp="1"/>
          </p:cNvSpPr>
          <p:nvPr>
            <p:ph type="sldNum" sz="quarter" idx="12"/>
          </p:nvPr>
        </p:nvSpPr>
        <p:spPr/>
        <p:txBody>
          <a:bodyPr/>
          <a:lstStyle/>
          <a:p>
            <a:fld id="{5EF66FD0-7294-46D2-8497-6820DE7704DC}" type="slidenum">
              <a:rPr lang="fr-FR" smtClean="0"/>
              <a:t>6</a:t>
            </a:fld>
            <a:endParaRPr lang="fr-FR"/>
          </a:p>
        </p:txBody>
      </p:sp>
    </p:spTree>
    <p:extLst>
      <p:ext uri="{BB962C8B-B14F-4D97-AF65-F5344CB8AC3E}">
        <p14:creationId xmlns:p14="http://schemas.microsoft.com/office/powerpoint/2010/main" val="987279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036D1AC-78B4-37DF-C038-5723E5E47868}"/>
              </a:ext>
            </a:extLst>
          </p:cNvPr>
          <p:cNvSpPr>
            <a:spLocks noGrp="1"/>
          </p:cNvSpPr>
          <p:nvPr>
            <p:ph type="title"/>
          </p:nvPr>
        </p:nvSpPr>
        <p:spPr>
          <a:xfrm>
            <a:off x="838200" y="557188"/>
            <a:ext cx="10515600" cy="1133499"/>
          </a:xfrm>
        </p:spPr>
        <p:txBody>
          <a:bodyPr vert="horz" lIns="91440" tIns="45720" rIns="91440" bIns="45720" rtlCol="0">
            <a:normAutofit/>
          </a:bodyPr>
          <a:lstStyle/>
          <a:p>
            <a:pPr algn="ctr"/>
            <a:r>
              <a:rPr lang="en-US" sz="5200" kern="1200" dirty="0" err="1">
                <a:latin typeface="Barmeno" pitchFamily="50" charset="0"/>
              </a:rPr>
              <a:t>Déroulé</a:t>
            </a:r>
            <a:r>
              <a:rPr lang="en-US" sz="5200" kern="1200" dirty="0">
                <a:latin typeface="Barmeno" pitchFamily="50" charset="0"/>
              </a:rPr>
              <a:t> </a:t>
            </a:r>
            <a:r>
              <a:rPr lang="en-US" sz="5200" kern="1200" dirty="0" err="1">
                <a:latin typeface="Barmeno" pitchFamily="50" charset="0"/>
              </a:rPr>
              <a:t>pédagogique</a:t>
            </a:r>
            <a:r>
              <a:rPr lang="en-US" sz="5200" kern="1200" dirty="0">
                <a:latin typeface="Barmeno" pitchFamily="50" charset="0"/>
              </a:rPr>
              <a:t> </a:t>
            </a:r>
          </a:p>
        </p:txBody>
      </p:sp>
      <p:graphicFrame>
        <p:nvGraphicFramePr>
          <p:cNvPr id="48" name="ZoneTexte 4">
            <a:extLst>
              <a:ext uri="{FF2B5EF4-FFF2-40B4-BE49-F238E27FC236}">
                <a16:creationId xmlns:a16="http://schemas.microsoft.com/office/drawing/2014/main" id="{58C7D3EF-D623-6A5F-2B65-472C13FF9B63}"/>
              </a:ext>
            </a:extLst>
          </p:cNvPr>
          <p:cNvGraphicFramePr/>
          <p:nvPr>
            <p:extLst>
              <p:ext uri="{D42A27DB-BD31-4B8C-83A1-F6EECF244321}">
                <p14:modId xmlns:p14="http://schemas.microsoft.com/office/powerpoint/2010/main" val="46852138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 9">
            <a:extLst>
              <a:ext uri="{FF2B5EF4-FFF2-40B4-BE49-F238E27FC236}">
                <a16:creationId xmlns:a16="http://schemas.microsoft.com/office/drawing/2014/main" id="{36888E36-59DD-A96F-EB17-3356F7F0964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97202" y="5763596"/>
            <a:ext cx="923199" cy="835495"/>
          </a:xfrm>
          <a:prstGeom prst="rect">
            <a:avLst/>
          </a:prstGeom>
        </p:spPr>
      </p:pic>
      <p:pic>
        <p:nvPicPr>
          <p:cNvPr id="11" name="Picture 2">
            <a:extLst>
              <a:ext uri="{FF2B5EF4-FFF2-40B4-BE49-F238E27FC236}">
                <a16:creationId xmlns:a16="http://schemas.microsoft.com/office/drawing/2014/main" id="{52EEEC13-A6ED-26C5-3722-4BBC9F6436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89551" y="5744587"/>
            <a:ext cx="1387339" cy="950475"/>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2">
            <a:extLst>
              <a:ext uri="{FF2B5EF4-FFF2-40B4-BE49-F238E27FC236}">
                <a16:creationId xmlns:a16="http://schemas.microsoft.com/office/drawing/2014/main" id="{DA1409B6-81C1-996E-D783-13B40FBA6A69}"/>
              </a:ext>
            </a:extLst>
          </p:cNvPr>
          <p:cNvSpPr>
            <a:spLocks noGrp="1"/>
          </p:cNvSpPr>
          <p:nvPr>
            <p:ph type="ftr" sz="quarter" idx="11"/>
          </p:nvPr>
        </p:nvSpPr>
        <p:spPr/>
        <p:txBody>
          <a:bodyPr/>
          <a:lstStyle/>
          <a:p>
            <a:r>
              <a:rPr lang="fr-FR"/>
              <a:t>Version 1-Mai 2023</a:t>
            </a:r>
          </a:p>
        </p:txBody>
      </p:sp>
      <p:sp>
        <p:nvSpPr>
          <p:cNvPr id="4" name="Espace réservé du numéro de diapositive 3">
            <a:extLst>
              <a:ext uri="{FF2B5EF4-FFF2-40B4-BE49-F238E27FC236}">
                <a16:creationId xmlns:a16="http://schemas.microsoft.com/office/drawing/2014/main" id="{C17E87FE-ED05-4A25-E3F5-123CE946255A}"/>
              </a:ext>
            </a:extLst>
          </p:cNvPr>
          <p:cNvSpPr>
            <a:spLocks noGrp="1"/>
          </p:cNvSpPr>
          <p:nvPr>
            <p:ph type="sldNum" sz="quarter" idx="12"/>
          </p:nvPr>
        </p:nvSpPr>
        <p:spPr/>
        <p:txBody>
          <a:bodyPr/>
          <a:lstStyle/>
          <a:p>
            <a:fld id="{5EF66FD0-7294-46D2-8497-6820DE7704DC}" type="slidenum">
              <a:rPr lang="fr-FR" smtClean="0"/>
              <a:t>7</a:t>
            </a:fld>
            <a:endParaRPr lang="fr-FR"/>
          </a:p>
        </p:txBody>
      </p:sp>
    </p:spTree>
    <p:extLst>
      <p:ext uri="{BB962C8B-B14F-4D97-AF65-F5344CB8AC3E}">
        <p14:creationId xmlns:p14="http://schemas.microsoft.com/office/powerpoint/2010/main" val="257737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4EA"/>
        </a:solidFill>
        <a:effectLst/>
      </p:bgPr>
    </p:bg>
    <p:spTree>
      <p:nvGrpSpPr>
        <p:cNvPr id="1" name=""/>
        <p:cNvGrpSpPr/>
        <p:nvPr/>
      </p:nvGrpSpPr>
      <p:grpSpPr>
        <a:xfrm>
          <a:off x="0" y="0"/>
          <a:ext cx="0" cy="0"/>
          <a:chOff x="0" y="0"/>
          <a:chExt cx="0" cy="0"/>
        </a:xfrm>
      </p:grpSpPr>
      <p:sp>
        <p:nvSpPr>
          <p:cNvPr id="2" name="Freeform 2"/>
          <p:cNvSpPr/>
          <p:nvPr/>
        </p:nvSpPr>
        <p:spPr>
          <a:xfrm flipH="1">
            <a:off x="0" y="0"/>
            <a:ext cx="7854273" cy="7854273"/>
          </a:xfrm>
          <a:custGeom>
            <a:avLst/>
            <a:gdLst/>
            <a:ahLst/>
            <a:cxnLst/>
            <a:rect l="l" t="t" r="r" b="b"/>
            <a:pathLst>
              <a:path w="11781410" h="11781410">
                <a:moveTo>
                  <a:pt x="11781410" y="0"/>
                </a:moveTo>
                <a:lnTo>
                  <a:pt x="0" y="0"/>
                </a:lnTo>
                <a:lnTo>
                  <a:pt x="0" y="11781410"/>
                </a:lnTo>
                <a:lnTo>
                  <a:pt x="11781410" y="11781410"/>
                </a:lnTo>
                <a:lnTo>
                  <a:pt x="1178141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fr-FR" sz="1200">
              <a:solidFill>
                <a:prstClr val="black"/>
              </a:solidFill>
              <a:latin typeface="Calibri"/>
            </a:endParaRPr>
          </a:p>
        </p:txBody>
      </p:sp>
      <p:sp>
        <p:nvSpPr>
          <p:cNvPr id="3" name="TextBox 3"/>
          <p:cNvSpPr txBox="1"/>
          <p:nvPr/>
        </p:nvSpPr>
        <p:spPr>
          <a:xfrm>
            <a:off x="685800" y="2979929"/>
            <a:ext cx="4669546" cy="1755994"/>
          </a:xfrm>
          <a:prstGeom prst="rect">
            <a:avLst/>
          </a:prstGeom>
        </p:spPr>
        <p:txBody>
          <a:bodyPr lIns="0" tIns="0" rIns="0" bIns="0" rtlCol="0" anchor="t">
            <a:spAutoFit/>
          </a:bodyPr>
          <a:lstStyle/>
          <a:p>
            <a:pPr defTabSz="609630">
              <a:lnSpc>
                <a:spcPts val="7150"/>
              </a:lnSpc>
            </a:pPr>
            <a:r>
              <a:rPr lang="en-US" sz="4800" dirty="0" err="1">
                <a:solidFill>
                  <a:srgbClr val="FFFFFF"/>
                </a:solidFill>
                <a:latin typeface="Teko"/>
              </a:rPr>
              <a:t>Déroulé</a:t>
            </a:r>
            <a:r>
              <a:rPr lang="en-US" sz="4800" dirty="0">
                <a:solidFill>
                  <a:srgbClr val="FFFFFF"/>
                </a:solidFill>
                <a:latin typeface="Teko"/>
              </a:rPr>
              <a:t> </a:t>
            </a:r>
            <a:r>
              <a:rPr lang="en-US" sz="4800" dirty="0" err="1">
                <a:solidFill>
                  <a:srgbClr val="FFFFFF"/>
                </a:solidFill>
                <a:latin typeface="Teko"/>
              </a:rPr>
              <a:t>pédagogique</a:t>
            </a:r>
            <a:endParaRPr lang="en-US" sz="4800" dirty="0">
              <a:solidFill>
                <a:srgbClr val="FFFFFF"/>
              </a:solidFill>
              <a:latin typeface="Teko"/>
            </a:endParaRPr>
          </a:p>
        </p:txBody>
      </p:sp>
      <p:grpSp>
        <p:nvGrpSpPr>
          <p:cNvPr id="4" name="Group 4"/>
          <p:cNvGrpSpPr/>
          <p:nvPr/>
        </p:nvGrpSpPr>
        <p:grpSpPr>
          <a:xfrm>
            <a:off x="4875305" y="285931"/>
            <a:ext cx="1938661" cy="1938661"/>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alpha val="0"/>
              </a:srgbClr>
            </a:solidFill>
          </p:spPr>
          <p:txBody>
            <a:bodyPr/>
            <a:lstStyle/>
            <a:p>
              <a:pPr defTabSz="609630"/>
              <a:endParaRPr lang="fr-FR" sz="1200">
                <a:solidFill>
                  <a:prstClr val="black"/>
                </a:solidFill>
                <a:latin typeface="Calibri"/>
              </a:endParaRPr>
            </a:p>
          </p:txBody>
        </p:sp>
      </p:grpSp>
      <p:sp>
        <p:nvSpPr>
          <p:cNvPr id="6" name="Freeform 6"/>
          <p:cNvSpPr/>
          <p:nvPr/>
        </p:nvSpPr>
        <p:spPr>
          <a:xfrm>
            <a:off x="4690652" y="1505953"/>
            <a:ext cx="6815549" cy="4666247"/>
          </a:xfrm>
          <a:custGeom>
            <a:avLst/>
            <a:gdLst/>
            <a:ahLst/>
            <a:cxnLst/>
            <a:rect l="l" t="t" r="r" b="b"/>
            <a:pathLst>
              <a:path w="10223323" h="6999371">
                <a:moveTo>
                  <a:pt x="0" y="0"/>
                </a:moveTo>
                <a:lnTo>
                  <a:pt x="10223323" y="0"/>
                </a:lnTo>
                <a:lnTo>
                  <a:pt x="10223323" y="6999371"/>
                </a:lnTo>
                <a:lnTo>
                  <a:pt x="0" y="6999371"/>
                </a:lnTo>
                <a:lnTo>
                  <a:pt x="0" y="0"/>
                </a:lnTo>
                <a:close/>
              </a:path>
            </a:pathLst>
          </a:custGeom>
          <a:blipFill>
            <a:blip r:embed="rId5"/>
            <a:stretch>
              <a:fillRect/>
            </a:stretch>
          </a:blipFill>
          <a:ln w="38100" cap="sq">
            <a:solidFill>
              <a:srgbClr val="000000"/>
            </a:solidFill>
            <a:prstDash val="solid"/>
            <a:miter/>
          </a:ln>
        </p:spPr>
        <p:txBody>
          <a:bodyPr/>
          <a:lstStyle/>
          <a:p>
            <a:pPr defTabSz="609630"/>
            <a:endParaRPr lang="fr-FR" sz="1200">
              <a:solidFill>
                <a:prstClr val="black"/>
              </a:solidFill>
              <a:latin typeface="Calibri"/>
            </a:endParaRPr>
          </a:p>
        </p:txBody>
      </p:sp>
      <p:sp>
        <p:nvSpPr>
          <p:cNvPr id="7" name="Freeform 7"/>
          <p:cNvSpPr/>
          <p:nvPr/>
        </p:nvSpPr>
        <p:spPr>
          <a:xfrm>
            <a:off x="10841236" y="0"/>
            <a:ext cx="1329928" cy="1247473"/>
          </a:xfrm>
          <a:custGeom>
            <a:avLst/>
            <a:gdLst/>
            <a:ahLst/>
            <a:cxnLst/>
            <a:rect l="l" t="t" r="r" b="b"/>
            <a:pathLst>
              <a:path w="1994892" h="1871209">
                <a:moveTo>
                  <a:pt x="0" y="0"/>
                </a:moveTo>
                <a:lnTo>
                  <a:pt x="1994892" y="0"/>
                </a:lnTo>
                <a:lnTo>
                  <a:pt x="1994892" y="1871209"/>
                </a:lnTo>
                <a:lnTo>
                  <a:pt x="0" y="1871209"/>
                </a:lnTo>
                <a:lnTo>
                  <a:pt x="0" y="0"/>
                </a:lnTo>
                <a:close/>
              </a:path>
            </a:pathLst>
          </a:custGeom>
          <a:blipFill>
            <a:blip r:embed="rId6"/>
            <a:stretch>
              <a:fillRect/>
            </a:stretch>
          </a:blipFill>
        </p:spPr>
        <p:txBody>
          <a:bodyPr/>
          <a:lstStyle/>
          <a:p>
            <a:pPr defTabSz="609630"/>
            <a:endParaRPr lang="fr-FR" sz="1200">
              <a:solidFill>
                <a:prstClr val="black"/>
              </a:solidFill>
              <a:latin typeface="Calibri"/>
            </a:endParaRPr>
          </a:p>
        </p:txBody>
      </p:sp>
      <p:sp>
        <p:nvSpPr>
          <p:cNvPr id="8" name="Freeform 8"/>
          <p:cNvSpPr/>
          <p:nvPr/>
        </p:nvSpPr>
        <p:spPr>
          <a:xfrm>
            <a:off x="9390664" y="285931"/>
            <a:ext cx="1450573" cy="718924"/>
          </a:xfrm>
          <a:custGeom>
            <a:avLst/>
            <a:gdLst/>
            <a:ahLst/>
            <a:cxnLst/>
            <a:rect l="l" t="t" r="r" b="b"/>
            <a:pathLst>
              <a:path w="2175859" h="1078386">
                <a:moveTo>
                  <a:pt x="0" y="0"/>
                </a:moveTo>
                <a:lnTo>
                  <a:pt x="2175859" y="0"/>
                </a:lnTo>
                <a:lnTo>
                  <a:pt x="2175859" y="1078386"/>
                </a:lnTo>
                <a:lnTo>
                  <a:pt x="0" y="1078386"/>
                </a:lnTo>
                <a:lnTo>
                  <a:pt x="0" y="0"/>
                </a:lnTo>
                <a:close/>
              </a:path>
            </a:pathLst>
          </a:custGeom>
          <a:blipFill>
            <a:blip r:embed="rId7"/>
            <a:stretch>
              <a:fillRect/>
            </a:stretch>
          </a:blipFill>
          <a:ln w="19050" cap="sq">
            <a:solidFill>
              <a:srgbClr val="000000"/>
            </a:solidFill>
            <a:prstDash val="solid"/>
            <a:miter/>
          </a:ln>
        </p:spPr>
        <p:txBody>
          <a:bodyPr/>
          <a:lstStyle/>
          <a:p>
            <a:pPr defTabSz="609630"/>
            <a:endParaRPr lang="fr-FR" sz="1200">
              <a:solidFill>
                <a:prstClr val="black"/>
              </a:solidFill>
              <a:latin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4">
            <a:extLst>
              <a:ext uri="{FF2B5EF4-FFF2-40B4-BE49-F238E27FC236}">
                <a16:creationId xmlns:a16="http://schemas.microsoft.com/office/drawing/2014/main" id="{129F4FEF-3F4E-4042-8E6D-C24E201FB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C248B80-428D-D17B-0803-752A06502745}"/>
              </a:ext>
            </a:extLst>
          </p:cNvPr>
          <p:cNvSpPr>
            <a:spLocks noGrp="1"/>
          </p:cNvSpPr>
          <p:nvPr>
            <p:ph type="title"/>
          </p:nvPr>
        </p:nvSpPr>
        <p:spPr>
          <a:xfrm>
            <a:off x="6248400" y="365125"/>
            <a:ext cx="5105400" cy="2579692"/>
          </a:xfrm>
        </p:spPr>
        <p:txBody>
          <a:bodyPr anchor="b">
            <a:normAutofit/>
          </a:bodyPr>
          <a:lstStyle/>
          <a:p>
            <a:r>
              <a:rPr lang="fr-FR" dirty="0">
                <a:solidFill>
                  <a:srgbClr val="044C99"/>
                </a:solidFill>
                <a:latin typeface="Base9" panose="020B0500000000000000" pitchFamily="34" charset="0"/>
              </a:rPr>
              <a:t>Tour de table</a:t>
            </a:r>
            <a:br>
              <a:rPr lang="fr-FR" dirty="0">
                <a:latin typeface="Base9" panose="020B0500000000000000" pitchFamily="34" charset="0"/>
              </a:rPr>
            </a:br>
            <a:br>
              <a:rPr lang="fr-FR" dirty="0">
                <a:latin typeface="Base9" panose="020B0500000000000000" pitchFamily="34" charset="0"/>
              </a:rPr>
            </a:br>
            <a:br>
              <a:rPr lang="fr-FR" dirty="0">
                <a:latin typeface="Base9" panose="020B0500000000000000" pitchFamily="34" charset="0"/>
              </a:rPr>
            </a:br>
            <a:r>
              <a:rPr lang="fr-FR" dirty="0"/>
              <a:t> </a:t>
            </a:r>
          </a:p>
        </p:txBody>
      </p:sp>
      <p:pic>
        <p:nvPicPr>
          <p:cNvPr id="5" name="Image 4" descr="Une image contenant texte, personne, intérieur, table&#10;&#10;Description générée automatiquement">
            <a:extLst>
              <a:ext uri="{FF2B5EF4-FFF2-40B4-BE49-F238E27FC236}">
                <a16:creationId xmlns:a16="http://schemas.microsoft.com/office/drawing/2014/main" id="{CB1643F3-2604-C854-89A9-C5226B392A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81" r="-2" b="-2"/>
          <a:stretch/>
        </p:blipFill>
        <p:spPr>
          <a:xfrm>
            <a:off x="20" y="10"/>
            <a:ext cx="6105116"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pic>
      <p:pic>
        <p:nvPicPr>
          <p:cNvPr id="6" name="Image 5">
            <a:extLst>
              <a:ext uri="{FF2B5EF4-FFF2-40B4-BE49-F238E27FC236}">
                <a16:creationId xmlns:a16="http://schemas.microsoft.com/office/drawing/2014/main" id="{46EBFE17-E945-126A-3823-CE6F18576122}"/>
              </a:ext>
            </a:extLst>
          </p:cNvPr>
          <p:cNvPicPr>
            <a:picLocks noChangeAspect="1"/>
          </p:cNvPicPr>
          <p:nvPr/>
        </p:nvPicPr>
        <p:blipFill rotWithShape="1">
          <a:blip r:embed="rId4"/>
          <a:srcRect r="-3" b="27610"/>
          <a:stretch/>
        </p:blipFill>
        <p:spPr>
          <a:xfrm>
            <a:off x="462420" y="4304418"/>
            <a:ext cx="5414116" cy="2553582"/>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pic>
      <p:sp>
        <p:nvSpPr>
          <p:cNvPr id="3" name="Espace réservé du contenu 2">
            <a:extLst>
              <a:ext uri="{FF2B5EF4-FFF2-40B4-BE49-F238E27FC236}">
                <a16:creationId xmlns:a16="http://schemas.microsoft.com/office/drawing/2014/main" id="{92E6559A-9F0B-F291-C720-08C0E7515AC6}"/>
              </a:ext>
            </a:extLst>
          </p:cNvPr>
          <p:cNvSpPr>
            <a:spLocks noGrp="1"/>
          </p:cNvSpPr>
          <p:nvPr>
            <p:ph idx="1"/>
          </p:nvPr>
        </p:nvSpPr>
        <p:spPr>
          <a:xfrm>
            <a:off x="6248399" y="3124205"/>
            <a:ext cx="5105400" cy="3052757"/>
          </a:xfrm>
        </p:spPr>
        <p:txBody>
          <a:bodyPr>
            <a:normAutofit/>
          </a:bodyPr>
          <a:lstStyle/>
          <a:p>
            <a:r>
              <a:rPr lang="fr-FR" sz="2000" b="1" dirty="0">
                <a:latin typeface="Barmeno" pitchFamily="50" charset="0"/>
              </a:rPr>
              <a:t>Qui êtes-vous ? </a:t>
            </a:r>
          </a:p>
          <a:p>
            <a:r>
              <a:rPr lang="fr-FR" sz="2000" b="1" dirty="0">
                <a:latin typeface="Barmeno" pitchFamily="50" charset="0"/>
              </a:rPr>
              <a:t>Quel est votre territoire ?</a:t>
            </a:r>
          </a:p>
          <a:p>
            <a:r>
              <a:rPr lang="fr-FR" sz="2000" b="1" dirty="0">
                <a:latin typeface="Barmeno" pitchFamily="50" charset="0"/>
              </a:rPr>
              <a:t>Quelles sont vos attentes et besoins ?  </a:t>
            </a:r>
          </a:p>
          <a:p>
            <a:endParaRPr lang="fr-FR" sz="2000" dirty="0"/>
          </a:p>
        </p:txBody>
      </p:sp>
      <p:sp>
        <p:nvSpPr>
          <p:cNvPr id="4" name="Espace réservé du pied de page 3">
            <a:extLst>
              <a:ext uri="{FF2B5EF4-FFF2-40B4-BE49-F238E27FC236}">
                <a16:creationId xmlns:a16="http://schemas.microsoft.com/office/drawing/2014/main" id="{8C782A2E-83CA-8536-4C53-166F0FA890F0}"/>
              </a:ext>
            </a:extLst>
          </p:cNvPr>
          <p:cNvSpPr>
            <a:spLocks noGrp="1"/>
          </p:cNvSpPr>
          <p:nvPr>
            <p:ph type="ftr" sz="quarter" idx="11"/>
          </p:nvPr>
        </p:nvSpPr>
        <p:spPr/>
        <p:txBody>
          <a:bodyPr/>
          <a:lstStyle/>
          <a:p>
            <a:r>
              <a:rPr lang="fr-FR"/>
              <a:t>Version 1-Mai 2023</a:t>
            </a:r>
          </a:p>
        </p:txBody>
      </p:sp>
      <p:sp>
        <p:nvSpPr>
          <p:cNvPr id="7" name="Espace réservé du numéro de diapositive 6">
            <a:extLst>
              <a:ext uri="{FF2B5EF4-FFF2-40B4-BE49-F238E27FC236}">
                <a16:creationId xmlns:a16="http://schemas.microsoft.com/office/drawing/2014/main" id="{3A40F065-FE6C-D39E-F86B-CF5E9336A3CC}"/>
              </a:ext>
            </a:extLst>
          </p:cNvPr>
          <p:cNvSpPr>
            <a:spLocks noGrp="1"/>
          </p:cNvSpPr>
          <p:nvPr>
            <p:ph type="sldNum" sz="quarter" idx="12"/>
          </p:nvPr>
        </p:nvSpPr>
        <p:spPr/>
        <p:txBody>
          <a:bodyPr/>
          <a:lstStyle/>
          <a:p>
            <a:fld id="{5EF66FD0-7294-46D2-8497-6820DE7704DC}" type="slidenum">
              <a:rPr lang="fr-FR" smtClean="0"/>
              <a:t>9</a:t>
            </a:fld>
            <a:endParaRPr lang="fr-FR"/>
          </a:p>
        </p:txBody>
      </p:sp>
    </p:spTree>
    <p:extLst>
      <p:ext uri="{BB962C8B-B14F-4D97-AF65-F5344CB8AC3E}">
        <p14:creationId xmlns:p14="http://schemas.microsoft.com/office/powerpoint/2010/main" val="194659227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127D638A574646B4217EBBB90631C2" ma:contentTypeVersion="5" ma:contentTypeDescription="Crée un document." ma:contentTypeScope="" ma:versionID="30595bbf5c8858185019490b3de54ab2">
  <xsd:schema xmlns:xsd="http://www.w3.org/2001/XMLSchema" xmlns:xs="http://www.w3.org/2001/XMLSchema" xmlns:p="http://schemas.microsoft.com/office/2006/metadata/properties" xmlns:ns2="ead62201-c9ae-48b5-bf93-d27437559901" xmlns:ns3="7aa4bd16-15a0-440b-aa7d-06a669317b17" targetNamespace="http://schemas.microsoft.com/office/2006/metadata/properties" ma:root="true" ma:fieldsID="3858417c65f8904c50a3ec84334b87ea" ns2:_="" ns3:_="">
    <xsd:import namespace="ead62201-c9ae-48b5-bf93-d27437559901"/>
    <xsd:import namespace="7aa4bd16-15a0-440b-aa7d-06a669317b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d62201-c9ae-48b5-bf93-d274375599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a4bd16-15a0-440b-aa7d-06a669317b17"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8625CF-8D76-4B2A-BC59-53EFA1F0D146}">
  <ds:schemaRefs>
    <ds:schemaRef ds:uri="http://schemas.microsoft.com/office/2006/documentManagement/types"/>
    <ds:schemaRef ds:uri="7aa4bd16-15a0-440b-aa7d-06a669317b17"/>
    <ds:schemaRef ds:uri="http://purl.org/dc/dcmitype/"/>
    <ds:schemaRef ds:uri="ead62201-c9ae-48b5-bf93-d27437559901"/>
    <ds:schemaRef ds:uri="http://schemas.microsoft.com/office/2006/metadata/properties"/>
    <ds:schemaRef ds:uri="http://purl.org/dc/elements/1.1/"/>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EE0264D7-C627-43DD-919C-1FCACFD92F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d62201-c9ae-48b5-bf93-d27437559901"/>
    <ds:schemaRef ds:uri="7aa4bd16-15a0-440b-aa7d-06a669317b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C73C9C-350C-45DC-A339-24BF268CEB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11289</TotalTime>
  <Words>4343</Words>
  <Application>Microsoft Office PowerPoint</Application>
  <PresentationFormat>Grand écran</PresentationFormat>
  <Paragraphs>369</Paragraphs>
  <Slides>39</Slides>
  <Notes>35</Notes>
  <HiddenSlides>0</HiddenSlides>
  <MMClips>0</MMClips>
  <ScaleCrop>false</ScaleCrop>
  <HeadingPairs>
    <vt:vector size="6" baseType="variant">
      <vt:variant>
        <vt:lpstr>Polices utilisées</vt:lpstr>
      </vt:variant>
      <vt:variant>
        <vt:i4>17</vt:i4>
      </vt:variant>
      <vt:variant>
        <vt:lpstr>Thème</vt:lpstr>
      </vt:variant>
      <vt:variant>
        <vt:i4>2</vt:i4>
      </vt:variant>
      <vt:variant>
        <vt:lpstr>Titres des diapositives</vt:lpstr>
      </vt:variant>
      <vt:variant>
        <vt:i4>39</vt:i4>
      </vt:variant>
    </vt:vector>
  </HeadingPairs>
  <TitlesOfParts>
    <vt:vector size="58" baseType="lpstr">
      <vt:lpstr>Arial</vt:lpstr>
      <vt:lpstr>Barmeno</vt:lpstr>
      <vt:lpstr>Base9</vt:lpstr>
      <vt:lpstr>Calibri</vt:lpstr>
      <vt:lpstr>Calibri Light</vt:lpstr>
      <vt:lpstr>DM Sans</vt:lpstr>
      <vt:lpstr>DM Sans Bold</vt:lpstr>
      <vt:lpstr>Open Sans</vt:lpstr>
      <vt:lpstr>Raleway-Bold</vt:lpstr>
      <vt:lpstr>Raleway-Italic</vt:lpstr>
      <vt:lpstr>Raleway-Regular</vt:lpstr>
      <vt:lpstr>Raleway-SemiBold</vt:lpstr>
      <vt:lpstr>Teko</vt:lpstr>
      <vt:lpstr>Teko Medium</vt:lpstr>
      <vt:lpstr>Tiempos</vt:lpstr>
      <vt:lpstr>Verdana</vt:lpstr>
      <vt:lpstr>Wingdings</vt:lpstr>
      <vt:lpstr>Thème Office</vt:lpstr>
      <vt:lpstr>Office Theme</vt:lpstr>
      <vt:lpstr>Présentation PowerPoint</vt:lpstr>
      <vt:lpstr>Présentation PowerPoint</vt:lpstr>
      <vt:lpstr>Présentation PowerPoint</vt:lpstr>
      <vt:lpstr>Contexte   </vt:lpstr>
      <vt:lpstr>Quels sont les objectifs ?   </vt:lpstr>
      <vt:lpstr>Quels sont les objectifs ?  </vt:lpstr>
      <vt:lpstr>Déroulé pédagogique </vt:lpstr>
      <vt:lpstr>Présentation PowerPoint</vt:lpstr>
      <vt:lpstr>Tour de table    </vt:lpstr>
      <vt:lpstr>Présentation PowerPoint</vt:lpstr>
      <vt:lpstr>Présentation PowerPoint</vt:lpstr>
      <vt:lpstr>Fiche exercice 1-Correction :  Les mots croisés </vt:lpstr>
      <vt:lpstr>Fiche exercice 1-Correction :  Les mots croisés </vt:lpstr>
      <vt:lpstr>Fiche exercice 1-Correction :  Les mots croisés </vt:lpstr>
      <vt:lpstr>Fiche exercice 1-Correction :  Les mots croisés </vt:lpstr>
      <vt:lpstr>Fiche exercice 1-Correction :  Les mots croisés </vt:lpstr>
      <vt:lpstr>Fiche exercice 1-Correction :  Les mots croisés </vt:lpstr>
      <vt:lpstr>Fiche exercice 1-Correction :  Les mots croisés </vt:lpstr>
      <vt:lpstr>Fiche exercice 1-Correction :  Les mots croisés </vt:lpstr>
      <vt:lpstr>Fiche exercice 1-Correction :  Les mots croisés </vt:lpstr>
      <vt:lpstr>Fiche exercice 1-Correction :  Les mots croisés </vt:lpstr>
      <vt:lpstr>Fiche exercice 1-Correction :  Les mots croisés </vt:lpstr>
      <vt:lpstr>Présentation PowerPoint</vt:lpstr>
      <vt:lpstr>Fiche exercice 2-Correction :  Multicritères </vt:lpstr>
      <vt:lpstr>Pause       </vt:lpstr>
      <vt:lpstr>Présentation PowerPoint</vt:lpstr>
      <vt:lpstr>Présentation PowerPoint</vt:lpstr>
      <vt:lpstr>Fiche exercice 3-Correction :  Quizz autopositionnement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 vos crayons ! </vt:lpstr>
      <vt:lpstr>Vous avez la parole !</vt:lpstr>
      <vt:lpstr>Pour aller plus loin ? </vt:lpstr>
      <vt:lpstr>Nous vous remercions pour votre participation !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dc:title>
  <dc:creator>equipe irev</dc:creator>
  <cp:lastModifiedBy>Ingrid Dequin</cp:lastModifiedBy>
  <cp:revision>302</cp:revision>
  <cp:lastPrinted>2019-12-10T08:49:07Z</cp:lastPrinted>
  <dcterms:created xsi:type="dcterms:W3CDTF">2017-06-20T14:08:02Z</dcterms:created>
  <dcterms:modified xsi:type="dcterms:W3CDTF">2023-12-07T16:26:11Z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0x0101006B127D638A574646B4217EBBB90631C2</vt:lpwstr>
  </property>
  <property fmtid="{D5CDD505-2E9C-101B-9397-08002B2CF9AE}" pid="3" name="MediaServiceImageTags">
    <vt:lpwstr/>
  </property>
</Properties>
</file>