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5"/>
  </p:sldMasterIdLst>
  <p:notesMasterIdLst>
    <p:notesMasterId r:id="rId45"/>
  </p:notesMasterIdLst>
  <p:handoutMasterIdLst>
    <p:handoutMasterId r:id="rId46"/>
  </p:handoutMasterIdLst>
  <p:sldIdLst>
    <p:sldId id="389" r:id="rId6"/>
    <p:sldId id="443" r:id="rId7"/>
    <p:sldId id="393" r:id="rId8"/>
    <p:sldId id="394" r:id="rId9"/>
    <p:sldId id="419" r:id="rId10"/>
    <p:sldId id="410" r:id="rId11"/>
    <p:sldId id="420" r:id="rId12"/>
    <p:sldId id="427" r:id="rId13"/>
    <p:sldId id="428" r:id="rId14"/>
    <p:sldId id="429" r:id="rId15"/>
    <p:sldId id="445" r:id="rId16"/>
    <p:sldId id="424" r:id="rId17"/>
    <p:sldId id="430" r:id="rId18"/>
    <p:sldId id="426" r:id="rId19"/>
    <p:sldId id="436" r:id="rId20"/>
    <p:sldId id="440" r:id="rId21"/>
    <p:sldId id="432" r:id="rId22"/>
    <p:sldId id="435" r:id="rId23"/>
    <p:sldId id="446" r:id="rId24"/>
    <p:sldId id="395" r:id="rId25"/>
    <p:sldId id="422" r:id="rId26"/>
    <p:sldId id="413" r:id="rId27"/>
    <p:sldId id="423" r:id="rId28"/>
    <p:sldId id="433" r:id="rId29"/>
    <p:sldId id="434" r:id="rId30"/>
    <p:sldId id="441" r:id="rId31"/>
    <p:sldId id="412" r:id="rId32"/>
    <p:sldId id="400" r:id="rId33"/>
    <p:sldId id="414" r:id="rId34"/>
    <p:sldId id="401" r:id="rId35"/>
    <p:sldId id="437" r:id="rId36"/>
    <p:sldId id="438" r:id="rId37"/>
    <p:sldId id="405" r:id="rId38"/>
    <p:sldId id="402" r:id="rId39"/>
    <p:sldId id="407" r:id="rId40"/>
    <p:sldId id="406" r:id="rId41"/>
    <p:sldId id="403" r:id="rId42"/>
    <p:sldId id="442" r:id="rId43"/>
    <p:sldId id="444" r:id="rId44"/>
  </p:sldIdLst>
  <p:sldSz cx="6858000" cy="5143500"/>
  <p:notesSz cx="6797675" cy="9926638"/>
  <p:defaultTextStyle>
    <a:defPPr>
      <a:defRPr lang="fr-FR"/>
    </a:defPPr>
    <a:lvl1pPr marL="0" algn="l" defTabSz="740573" rtl="0" eaLnBrk="1" latinLnBrk="0" hangingPunct="1">
      <a:defRPr sz="1500" kern="1200">
        <a:solidFill>
          <a:schemeClr val="tx1"/>
        </a:solidFill>
        <a:latin typeface="+mn-lt"/>
        <a:ea typeface="+mn-ea"/>
        <a:cs typeface="+mn-cs"/>
      </a:defRPr>
    </a:lvl1pPr>
    <a:lvl2pPr marL="370286" algn="l" defTabSz="740573" rtl="0" eaLnBrk="1" latinLnBrk="0" hangingPunct="1">
      <a:defRPr sz="1500" kern="1200">
        <a:solidFill>
          <a:schemeClr val="tx1"/>
        </a:solidFill>
        <a:latin typeface="+mn-lt"/>
        <a:ea typeface="+mn-ea"/>
        <a:cs typeface="+mn-cs"/>
      </a:defRPr>
    </a:lvl2pPr>
    <a:lvl3pPr marL="740573" algn="l" defTabSz="740573" rtl="0" eaLnBrk="1" latinLnBrk="0" hangingPunct="1">
      <a:defRPr sz="1500" kern="1200">
        <a:solidFill>
          <a:schemeClr val="tx1"/>
        </a:solidFill>
        <a:latin typeface="+mn-lt"/>
        <a:ea typeface="+mn-ea"/>
        <a:cs typeface="+mn-cs"/>
      </a:defRPr>
    </a:lvl3pPr>
    <a:lvl4pPr marL="1110859" algn="l" defTabSz="740573" rtl="0" eaLnBrk="1" latinLnBrk="0" hangingPunct="1">
      <a:defRPr sz="1500" kern="1200">
        <a:solidFill>
          <a:schemeClr val="tx1"/>
        </a:solidFill>
        <a:latin typeface="+mn-lt"/>
        <a:ea typeface="+mn-ea"/>
        <a:cs typeface="+mn-cs"/>
      </a:defRPr>
    </a:lvl4pPr>
    <a:lvl5pPr marL="1481145" algn="l" defTabSz="740573" rtl="0" eaLnBrk="1" latinLnBrk="0" hangingPunct="1">
      <a:defRPr sz="1500" kern="1200">
        <a:solidFill>
          <a:schemeClr val="tx1"/>
        </a:solidFill>
        <a:latin typeface="+mn-lt"/>
        <a:ea typeface="+mn-ea"/>
        <a:cs typeface="+mn-cs"/>
      </a:defRPr>
    </a:lvl5pPr>
    <a:lvl6pPr marL="1851431" algn="l" defTabSz="740573" rtl="0" eaLnBrk="1" latinLnBrk="0" hangingPunct="1">
      <a:defRPr sz="1500" kern="1200">
        <a:solidFill>
          <a:schemeClr val="tx1"/>
        </a:solidFill>
        <a:latin typeface="+mn-lt"/>
        <a:ea typeface="+mn-ea"/>
        <a:cs typeface="+mn-cs"/>
      </a:defRPr>
    </a:lvl6pPr>
    <a:lvl7pPr marL="2221718" algn="l" defTabSz="740573" rtl="0" eaLnBrk="1" latinLnBrk="0" hangingPunct="1">
      <a:defRPr sz="1500" kern="1200">
        <a:solidFill>
          <a:schemeClr val="tx1"/>
        </a:solidFill>
        <a:latin typeface="+mn-lt"/>
        <a:ea typeface="+mn-ea"/>
        <a:cs typeface="+mn-cs"/>
      </a:defRPr>
    </a:lvl7pPr>
    <a:lvl8pPr marL="2592004" algn="l" defTabSz="740573" rtl="0" eaLnBrk="1" latinLnBrk="0" hangingPunct="1">
      <a:defRPr sz="1500" kern="1200">
        <a:solidFill>
          <a:schemeClr val="tx1"/>
        </a:solidFill>
        <a:latin typeface="+mn-lt"/>
        <a:ea typeface="+mn-ea"/>
        <a:cs typeface="+mn-cs"/>
      </a:defRPr>
    </a:lvl8pPr>
    <a:lvl9pPr marL="2962290" algn="l" defTabSz="740573"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C4CFE02-8328-43D3-AC18-1B7F7E6039FA}">
          <p14:sldIdLst>
            <p14:sldId id="389"/>
            <p14:sldId id="443"/>
            <p14:sldId id="393"/>
            <p14:sldId id="394"/>
            <p14:sldId id="419"/>
            <p14:sldId id="410"/>
            <p14:sldId id="420"/>
            <p14:sldId id="427"/>
            <p14:sldId id="428"/>
            <p14:sldId id="429"/>
            <p14:sldId id="445"/>
            <p14:sldId id="424"/>
            <p14:sldId id="430"/>
            <p14:sldId id="426"/>
            <p14:sldId id="436"/>
            <p14:sldId id="440"/>
            <p14:sldId id="432"/>
            <p14:sldId id="435"/>
            <p14:sldId id="446"/>
            <p14:sldId id="395"/>
            <p14:sldId id="422"/>
            <p14:sldId id="413"/>
            <p14:sldId id="423"/>
            <p14:sldId id="433"/>
            <p14:sldId id="434"/>
            <p14:sldId id="441"/>
            <p14:sldId id="412"/>
            <p14:sldId id="400"/>
            <p14:sldId id="414"/>
            <p14:sldId id="401"/>
            <p14:sldId id="437"/>
            <p14:sldId id="438"/>
            <p14:sldId id="405"/>
            <p14:sldId id="402"/>
            <p14:sldId id="407"/>
            <p14:sldId id="406"/>
            <p14:sldId id="403"/>
            <p14:sldId id="442"/>
            <p14:sldId id="444"/>
          </p14:sldIdLst>
        </p14:section>
      </p14:sectionLst>
    </p:ext>
    <p:ext uri="{EFAFB233-063F-42B5-8137-9DF3F51BA10A}">
      <p15:sldGuideLst xmlns:p15="http://schemas.microsoft.com/office/powerpoint/2012/main" xmlns="">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bricard" initials="lB" lastIdx="1" clrIdx="0"/>
  <p:cmAuthor id="1" name="laurine.bricard" initials="l" lastIdx="3" clrIdx="1"/>
  <p:cmAuthor id="2" name="david.blin" initials="d" lastIdx="2" clrIdx="2"/>
  <p:cmAuthor id="3" name="HA-PHAM, Elsa (DGCS/DIRECTION/CAB-COM)" initials="HE" lastIdx="0" clrIdx="3"/>
  <p:cmAuthor id="4" name="GROPPO, Charlotte (DGCS/SERVICE DES DROITS DES FEMMES ET DE L'EGALITE/B1 AV)" initials="GC(DDDFEDLA"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0F6"/>
    <a:srgbClr val="15568E"/>
    <a:srgbClr val="FAB70C"/>
    <a:srgbClr val="35AA98"/>
    <a:srgbClr val="D11224"/>
    <a:srgbClr val="3D559E"/>
    <a:srgbClr val="D4202D"/>
    <a:srgbClr val="FAB518"/>
    <a:srgbClr val="FFCC66"/>
    <a:srgbClr val="EF7E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9" autoAdjust="0"/>
    <p:restoredTop sz="76573" autoAdjust="0"/>
  </p:normalViewPr>
  <p:slideViewPr>
    <p:cSldViewPr>
      <p:cViewPr>
        <p:scale>
          <a:sx n="161" d="100"/>
          <a:sy n="161" d="100"/>
        </p:scale>
        <p:origin x="-714" y="66"/>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08"/>
    </p:cViewPr>
  </p:sorterViewPr>
  <p:notesViewPr>
    <p:cSldViewPr>
      <p:cViewPr>
        <p:scale>
          <a:sx n="125" d="100"/>
          <a:sy n="125" d="100"/>
        </p:scale>
        <p:origin x="1260" y="-16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1" y="1"/>
            <a:ext cx="2949998" cy="496004"/>
          </a:xfrm>
          <a:prstGeom prst="rect">
            <a:avLst/>
          </a:prstGeom>
          <a:noFill/>
          <a:ln>
            <a:noFill/>
          </a:ln>
        </p:spPr>
        <p:txBody>
          <a:bodyPr vert="horz" wrap="none" lIns="82464" tIns="41228" rIns="82464" bIns="41228" anchor="t" anchorCtr="0" compatLnSpc="0"/>
          <a:lstStyle/>
          <a:p>
            <a:pPr defTabSz="837797" hangingPunct="0">
              <a:defRPr sz="1400" b="0" i="0" u="none" strike="noStrike" kern="0" cap="none" spc="0" baseline="0">
                <a:solidFill>
                  <a:srgbClr val="000000"/>
                </a:solidFill>
                <a:uFillTx/>
              </a:defRPr>
            </a:pPr>
            <a:endParaRPr lang="fr-FR" sz="1300" dirty="0">
              <a:solidFill>
                <a:srgbClr val="000000"/>
              </a:solidFill>
              <a:latin typeface="Arial" pitchFamily="18"/>
              <a:ea typeface="Arial Unicode MS" pitchFamily="2"/>
              <a:cs typeface="Arial Unicode MS" pitchFamily="2"/>
            </a:endParaRPr>
          </a:p>
        </p:txBody>
      </p:sp>
      <p:sp>
        <p:nvSpPr>
          <p:cNvPr id="3" name="Espace réservé de la date 2"/>
          <p:cNvSpPr txBox="1">
            <a:spLocks noGrp="1"/>
          </p:cNvSpPr>
          <p:nvPr>
            <p:ph type="dt" sz="quarter" idx="1"/>
          </p:nvPr>
        </p:nvSpPr>
        <p:spPr>
          <a:xfrm>
            <a:off x="3847651" y="1"/>
            <a:ext cx="2949998" cy="496004"/>
          </a:xfrm>
          <a:prstGeom prst="rect">
            <a:avLst/>
          </a:prstGeom>
          <a:noFill/>
          <a:ln>
            <a:noFill/>
          </a:ln>
        </p:spPr>
        <p:txBody>
          <a:bodyPr vert="horz" wrap="none" lIns="82464" tIns="41228" rIns="82464" bIns="41228" anchor="t" anchorCtr="0" compatLnSpc="0"/>
          <a:lstStyle/>
          <a:p>
            <a:pPr algn="r" defTabSz="837797" hangingPunct="0">
              <a:defRPr sz="1400" b="0" i="0" u="none" strike="noStrike" kern="0" cap="none" spc="0" baseline="0">
                <a:solidFill>
                  <a:srgbClr val="000000"/>
                </a:solidFill>
                <a:uFillTx/>
              </a:defRPr>
            </a:pPr>
            <a:endParaRPr lang="fr-FR" sz="1300" dirty="0">
              <a:solidFill>
                <a:srgbClr val="000000"/>
              </a:solidFill>
              <a:latin typeface="Arial" pitchFamily="18"/>
              <a:ea typeface="Arial Unicode MS" pitchFamily="2"/>
              <a:cs typeface="Arial Unicode MS" pitchFamily="2"/>
            </a:endParaRPr>
          </a:p>
        </p:txBody>
      </p:sp>
      <p:sp>
        <p:nvSpPr>
          <p:cNvPr id="4" name="Espace réservé du pied de page 3"/>
          <p:cNvSpPr txBox="1">
            <a:spLocks noGrp="1"/>
          </p:cNvSpPr>
          <p:nvPr>
            <p:ph type="ftr" sz="quarter" idx="2"/>
          </p:nvPr>
        </p:nvSpPr>
        <p:spPr>
          <a:xfrm>
            <a:off x="1" y="9430473"/>
            <a:ext cx="2949998" cy="496004"/>
          </a:xfrm>
          <a:prstGeom prst="rect">
            <a:avLst/>
          </a:prstGeom>
          <a:noFill/>
          <a:ln>
            <a:noFill/>
          </a:ln>
        </p:spPr>
        <p:txBody>
          <a:bodyPr vert="horz" wrap="none" lIns="82464" tIns="41228" rIns="82464" bIns="41228" anchor="b" anchorCtr="0" compatLnSpc="0"/>
          <a:lstStyle/>
          <a:p>
            <a:pPr defTabSz="837797" hangingPunct="0">
              <a:defRPr sz="1400" b="0" i="0" u="none" strike="noStrike" kern="0" cap="none" spc="0" baseline="0">
                <a:solidFill>
                  <a:srgbClr val="000000"/>
                </a:solidFill>
                <a:uFillTx/>
              </a:defRPr>
            </a:pPr>
            <a:endParaRPr lang="fr-FR" sz="1300" dirty="0">
              <a:solidFill>
                <a:srgbClr val="000000"/>
              </a:solidFill>
              <a:latin typeface="Arial" pitchFamily="18"/>
              <a:ea typeface="Arial Unicode MS" pitchFamily="2"/>
              <a:cs typeface="Arial Unicode MS" pitchFamily="2"/>
            </a:endParaRPr>
          </a:p>
        </p:txBody>
      </p:sp>
      <p:sp>
        <p:nvSpPr>
          <p:cNvPr id="5" name="Espace réservé du numéro de diapositive 4"/>
          <p:cNvSpPr txBox="1">
            <a:spLocks noGrp="1"/>
          </p:cNvSpPr>
          <p:nvPr>
            <p:ph type="sldNum" sz="quarter" idx="3"/>
          </p:nvPr>
        </p:nvSpPr>
        <p:spPr>
          <a:xfrm>
            <a:off x="3847651" y="9430473"/>
            <a:ext cx="2949998" cy="496004"/>
          </a:xfrm>
          <a:prstGeom prst="rect">
            <a:avLst/>
          </a:prstGeom>
          <a:noFill/>
          <a:ln>
            <a:noFill/>
          </a:ln>
        </p:spPr>
        <p:txBody>
          <a:bodyPr vert="horz" wrap="none" lIns="82464" tIns="41228" rIns="82464" bIns="41228" anchor="b" anchorCtr="0" compatLnSpc="0"/>
          <a:lstStyle/>
          <a:p>
            <a:pPr algn="r" defTabSz="837797" hangingPunct="0">
              <a:defRPr sz="1400" b="0" i="0" u="none" strike="noStrike" kern="0" cap="none" spc="0" baseline="0">
                <a:solidFill>
                  <a:srgbClr val="000000"/>
                </a:solidFill>
                <a:uFillTx/>
              </a:defRPr>
            </a:pPr>
            <a:fld id="{97BFAA76-EB73-49CB-BEE0-6853EBCCEF60}" type="slidenum">
              <a:rPr/>
              <a:pPr algn="r" defTabSz="837797" hangingPunct="0">
                <a:defRPr sz="1400" b="0" i="0" u="none" strike="noStrike" kern="0" cap="none" spc="0" baseline="0">
                  <a:solidFill>
                    <a:srgbClr val="000000"/>
                  </a:solidFill>
                  <a:uFillTx/>
                </a:defRPr>
              </a:pPr>
              <a:t>‹N°›</a:t>
            </a:fld>
            <a:endParaRPr lang="fr-FR" sz="1300" dirty="0">
              <a:solidFill>
                <a:srgbClr val="000000"/>
              </a:solidFill>
              <a:latin typeface="Arial" pitchFamily="18"/>
              <a:ea typeface="Arial Unicode MS" pitchFamily="2"/>
              <a:cs typeface="Arial Unicode MS" pitchFamily="2"/>
            </a:endParaRPr>
          </a:p>
        </p:txBody>
      </p:sp>
    </p:spTree>
    <p:extLst>
      <p:ext uri="{BB962C8B-B14F-4D97-AF65-F5344CB8AC3E}">
        <p14:creationId xmlns:p14="http://schemas.microsoft.com/office/powerpoint/2010/main" val="1279877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917575" y="754063"/>
            <a:ext cx="4962525" cy="3722687"/>
          </a:xfrm>
          <a:prstGeom prst="rect">
            <a:avLst/>
          </a:prstGeom>
          <a:noFill/>
          <a:ln>
            <a:noFill/>
            <a:prstDash val="solid"/>
          </a:ln>
        </p:spPr>
      </p:sp>
      <p:sp>
        <p:nvSpPr>
          <p:cNvPr id="3" name="Espace réservé des commentaires 2"/>
          <p:cNvSpPr txBox="1">
            <a:spLocks noGrp="1"/>
          </p:cNvSpPr>
          <p:nvPr>
            <p:ph type="body" sz="quarter" idx="3"/>
          </p:nvPr>
        </p:nvSpPr>
        <p:spPr>
          <a:xfrm>
            <a:off x="679795" y="4715071"/>
            <a:ext cx="5438050" cy="4466733"/>
          </a:xfrm>
          <a:prstGeom prst="rect">
            <a:avLst/>
          </a:prstGeom>
          <a:noFill/>
          <a:ln>
            <a:noFill/>
          </a:ln>
        </p:spPr>
        <p:txBody>
          <a:bodyPr vert="horz" wrap="square" lIns="0" tIns="0" rIns="0" bIns="0" anchor="t" anchorCtr="0" compatLnSpc="1"/>
          <a:lstStyle/>
          <a:p>
            <a:pPr lvl="0"/>
            <a:endParaRPr lang="fr-FR"/>
          </a:p>
        </p:txBody>
      </p:sp>
      <p:sp>
        <p:nvSpPr>
          <p:cNvPr id="4" name="Espace réservé de l'en-tête 3"/>
          <p:cNvSpPr txBox="1">
            <a:spLocks noGrp="1"/>
          </p:cNvSpPr>
          <p:nvPr>
            <p:ph type="hdr" sz="quarter"/>
          </p:nvPr>
        </p:nvSpPr>
        <p:spPr>
          <a:xfrm>
            <a:off x="1" y="1"/>
            <a:ext cx="2949998" cy="496004"/>
          </a:xfrm>
          <a:prstGeom prst="rect">
            <a:avLst/>
          </a:prstGeom>
          <a:noFill/>
          <a:ln>
            <a:noFill/>
          </a:ln>
        </p:spPr>
        <p:txBody>
          <a:bodyPr vert="horz" wrap="square" lIns="0" tIns="0" rIns="0" bIns="0" anchor="t" anchorCtr="0" compatLnSpc="1"/>
          <a:lstStyle>
            <a:lvl1pPr marL="0" marR="0" lvl="0" indent="0" algn="l" defTabSz="837797" rtl="0" fontAlgn="auto" hangingPunct="0">
              <a:lnSpc>
                <a:spcPct val="100000"/>
              </a:lnSpc>
              <a:spcBef>
                <a:spcPts val="0"/>
              </a:spcBef>
              <a:spcAft>
                <a:spcPts val="0"/>
              </a:spcAft>
              <a:buNone/>
              <a:tabLst/>
              <a:defRPr lang="fr-FR" sz="13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dirty="0"/>
          </a:p>
        </p:txBody>
      </p:sp>
      <p:sp>
        <p:nvSpPr>
          <p:cNvPr id="5" name="Espace réservé de la date 4"/>
          <p:cNvSpPr txBox="1">
            <a:spLocks noGrp="1"/>
          </p:cNvSpPr>
          <p:nvPr>
            <p:ph type="dt" idx="1"/>
          </p:nvPr>
        </p:nvSpPr>
        <p:spPr>
          <a:xfrm>
            <a:off x="3847651" y="1"/>
            <a:ext cx="2949998" cy="496004"/>
          </a:xfrm>
          <a:prstGeom prst="rect">
            <a:avLst/>
          </a:prstGeom>
          <a:noFill/>
          <a:ln>
            <a:noFill/>
          </a:ln>
        </p:spPr>
        <p:txBody>
          <a:bodyPr vert="horz" wrap="square" lIns="0" tIns="0" rIns="0" bIns="0" anchor="t" anchorCtr="0" compatLnSpc="1"/>
          <a:lstStyle>
            <a:lvl1pPr marL="0" marR="0" lvl="0" indent="0" algn="r" defTabSz="837797" rtl="0" fontAlgn="auto" hangingPunct="0">
              <a:lnSpc>
                <a:spcPct val="100000"/>
              </a:lnSpc>
              <a:spcBef>
                <a:spcPts val="0"/>
              </a:spcBef>
              <a:spcAft>
                <a:spcPts val="0"/>
              </a:spcAft>
              <a:buNone/>
              <a:tabLst/>
              <a:defRPr lang="fr-FR" sz="13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dirty="0"/>
          </a:p>
        </p:txBody>
      </p:sp>
      <p:sp>
        <p:nvSpPr>
          <p:cNvPr id="6" name="Espace réservé du pied de page 5"/>
          <p:cNvSpPr txBox="1">
            <a:spLocks noGrp="1"/>
          </p:cNvSpPr>
          <p:nvPr>
            <p:ph type="ftr" sz="quarter" idx="4"/>
          </p:nvPr>
        </p:nvSpPr>
        <p:spPr>
          <a:xfrm>
            <a:off x="1" y="9430473"/>
            <a:ext cx="2949998" cy="496004"/>
          </a:xfrm>
          <a:prstGeom prst="rect">
            <a:avLst/>
          </a:prstGeom>
          <a:noFill/>
          <a:ln>
            <a:noFill/>
          </a:ln>
        </p:spPr>
        <p:txBody>
          <a:bodyPr vert="horz" wrap="square" lIns="0" tIns="0" rIns="0" bIns="0" anchor="b" anchorCtr="0" compatLnSpc="1"/>
          <a:lstStyle>
            <a:lvl1pPr marL="0" marR="0" lvl="0" indent="0" algn="l" defTabSz="837797" rtl="0" fontAlgn="auto" hangingPunct="0">
              <a:lnSpc>
                <a:spcPct val="100000"/>
              </a:lnSpc>
              <a:spcBef>
                <a:spcPts val="0"/>
              </a:spcBef>
              <a:spcAft>
                <a:spcPts val="0"/>
              </a:spcAft>
              <a:buNone/>
              <a:tabLst/>
              <a:defRPr lang="fr-FR" sz="13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dirty="0"/>
          </a:p>
        </p:txBody>
      </p:sp>
      <p:sp>
        <p:nvSpPr>
          <p:cNvPr id="7" name="Espace réservé du numéro de diapositive 6"/>
          <p:cNvSpPr txBox="1">
            <a:spLocks noGrp="1"/>
          </p:cNvSpPr>
          <p:nvPr>
            <p:ph type="sldNum" sz="quarter" idx="5"/>
          </p:nvPr>
        </p:nvSpPr>
        <p:spPr>
          <a:xfrm>
            <a:off x="3847651" y="9430473"/>
            <a:ext cx="2949998" cy="496004"/>
          </a:xfrm>
          <a:prstGeom prst="rect">
            <a:avLst/>
          </a:prstGeom>
          <a:noFill/>
          <a:ln>
            <a:noFill/>
          </a:ln>
        </p:spPr>
        <p:txBody>
          <a:bodyPr vert="horz" wrap="square" lIns="0" tIns="0" rIns="0" bIns="0" anchor="b" anchorCtr="0" compatLnSpc="1"/>
          <a:lstStyle>
            <a:lvl1pPr marL="0" marR="0" lvl="0" indent="0" algn="r" defTabSz="837797" rtl="0" fontAlgn="auto" hangingPunct="0">
              <a:lnSpc>
                <a:spcPct val="100000"/>
              </a:lnSpc>
              <a:spcBef>
                <a:spcPts val="0"/>
              </a:spcBef>
              <a:spcAft>
                <a:spcPts val="0"/>
              </a:spcAft>
              <a:buNone/>
              <a:tabLst/>
              <a:defRPr lang="fr-FR" sz="1300" b="0" i="0" u="none" strike="noStrike" kern="1200" cap="none" spc="0" baseline="0">
                <a:solidFill>
                  <a:srgbClr val="000000"/>
                </a:solidFill>
                <a:uFillTx/>
                <a:latin typeface="Times New Roman" pitchFamily="18"/>
                <a:ea typeface="Arial Unicode MS" pitchFamily="2"/>
                <a:cs typeface="Tahoma" pitchFamily="2"/>
              </a:defRPr>
            </a:lvl1pPr>
          </a:lstStyle>
          <a:p>
            <a:pPr lvl="0"/>
            <a:fld id="{13582F6B-82FC-4611-AB44-7FDCDB07A32E}" type="slidenum">
              <a:rPr/>
              <a:pPr lvl="0"/>
              <a:t>‹N°›</a:t>
            </a:fld>
            <a:endParaRPr lang="fr-FR" dirty="0"/>
          </a:p>
        </p:txBody>
      </p:sp>
    </p:spTree>
    <p:extLst>
      <p:ext uri="{BB962C8B-B14F-4D97-AF65-F5344CB8AC3E}">
        <p14:creationId xmlns:p14="http://schemas.microsoft.com/office/powerpoint/2010/main" val="2333493263"/>
      </p:ext>
    </p:extLst>
  </p:cSld>
  <p:clrMap bg1="lt1" tx1="dk1" bg2="lt2" tx2="dk2" accent1="accent1" accent2="accent2" accent3="accent3" accent4="accent4" accent5="accent5" accent6="accent6" hlink="hlink" folHlink="folHlink"/>
  <p:notesStyle>
    <a:lvl1pPr marL="174938" marR="0" lvl="0" indent="-174938" defTabSz="740573" rtl="0" fontAlgn="auto" hangingPunct="0">
      <a:lnSpc>
        <a:spcPct val="100000"/>
      </a:lnSpc>
      <a:spcBef>
        <a:spcPts val="0"/>
      </a:spcBef>
      <a:spcAft>
        <a:spcPts val="0"/>
      </a:spcAft>
      <a:buNone/>
      <a:tabLst/>
      <a:defRPr lang="fr-FR" sz="1600" b="0" i="0" u="none" strike="noStrike" kern="1200" cap="none" spc="0" baseline="0">
        <a:solidFill>
          <a:srgbClr val="000000"/>
        </a:solidFill>
        <a:uFillTx/>
        <a:latin typeface="Arial" pitchFamily="18"/>
        <a:ea typeface="Arial Unicode MS" pitchFamily="2"/>
        <a:cs typeface="Arial Unicode MS" pitchFamily="2"/>
      </a:defRPr>
    </a:lvl1pPr>
    <a:lvl2pPr marL="370286" algn="l" defTabSz="740573" rtl="0" eaLnBrk="1" latinLnBrk="0" hangingPunct="1">
      <a:defRPr sz="1000" kern="1200">
        <a:solidFill>
          <a:schemeClr val="tx1"/>
        </a:solidFill>
        <a:latin typeface="+mn-lt"/>
        <a:ea typeface="+mn-ea"/>
        <a:cs typeface="+mn-cs"/>
      </a:defRPr>
    </a:lvl2pPr>
    <a:lvl3pPr marL="740573" algn="l" defTabSz="740573" rtl="0" eaLnBrk="1" latinLnBrk="0" hangingPunct="1">
      <a:defRPr sz="1000" kern="1200">
        <a:solidFill>
          <a:schemeClr val="tx1"/>
        </a:solidFill>
        <a:latin typeface="+mn-lt"/>
        <a:ea typeface="+mn-ea"/>
        <a:cs typeface="+mn-cs"/>
      </a:defRPr>
    </a:lvl3pPr>
    <a:lvl4pPr marL="1110859" algn="l" defTabSz="740573" rtl="0" eaLnBrk="1" latinLnBrk="0" hangingPunct="1">
      <a:defRPr sz="1000" kern="1200">
        <a:solidFill>
          <a:schemeClr val="tx1"/>
        </a:solidFill>
        <a:latin typeface="+mn-lt"/>
        <a:ea typeface="+mn-ea"/>
        <a:cs typeface="+mn-cs"/>
      </a:defRPr>
    </a:lvl4pPr>
    <a:lvl5pPr marL="1481145" algn="l" defTabSz="740573" rtl="0" eaLnBrk="1" latinLnBrk="0" hangingPunct="1">
      <a:defRPr sz="1000" kern="1200">
        <a:solidFill>
          <a:schemeClr val="tx1"/>
        </a:solidFill>
        <a:latin typeface="+mn-lt"/>
        <a:ea typeface="+mn-ea"/>
        <a:cs typeface="+mn-cs"/>
      </a:defRPr>
    </a:lvl5pPr>
    <a:lvl6pPr marL="1851431" algn="l" defTabSz="740573" rtl="0" eaLnBrk="1" latinLnBrk="0" hangingPunct="1">
      <a:defRPr sz="1000" kern="1200">
        <a:solidFill>
          <a:schemeClr val="tx1"/>
        </a:solidFill>
        <a:latin typeface="+mn-lt"/>
        <a:ea typeface="+mn-ea"/>
        <a:cs typeface="+mn-cs"/>
      </a:defRPr>
    </a:lvl6pPr>
    <a:lvl7pPr marL="2221718" algn="l" defTabSz="740573" rtl="0" eaLnBrk="1" latinLnBrk="0" hangingPunct="1">
      <a:defRPr sz="1000" kern="1200">
        <a:solidFill>
          <a:schemeClr val="tx1"/>
        </a:solidFill>
        <a:latin typeface="+mn-lt"/>
        <a:ea typeface="+mn-ea"/>
        <a:cs typeface="+mn-cs"/>
      </a:defRPr>
    </a:lvl7pPr>
    <a:lvl8pPr marL="2592004" algn="l" defTabSz="740573" rtl="0" eaLnBrk="1" latinLnBrk="0" hangingPunct="1">
      <a:defRPr sz="1000" kern="1200">
        <a:solidFill>
          <a:schemeClr val="tx1"/>
        </a:solidFill>
        <a:latin typeface="+mn-lt"/>
        <a:ea typeface="+mn-ea"/>
        <a:cs typeface="+mn-cs"/>
      </a:defRPr>
    </a:lvl8pPr>
    <a:lvl9pPr marL="2962290" algn="l" defTabSz="74057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54063"/>
            <a:ext cx="4962525"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13582F6B-82FC-4611-AB44-7FDCDB07A32E}" type="slidenum">
              <a:rPr lang="fr-FR" smtClean="0"/>
              <a:pPr lvl="0"/>
              <a:t>1</a:t>
            </a:fld>
            <a:endParaRPr lang="fr-FR" dirty="0"/>
          </a:p>
        </p:txBody>
      </p:sp>
    </p:spTree>
    <p:extLst>
      <p:ext uri="{BB962C8B-B14F-4D97-AF65-F5344CB8AC3E}">
        <p14:creationId xmlns:p14="http://schemas.microsoft.com/office/powerpoint/2010/main" val="124328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841375"/>
            <a:ext cx="5143500" cy="1790700"/>
          </a:xfrm>
        </p:spPr>
        <p:txBody>
          <a:bodyPr anchor="b"/>
          <a:lstStyle>
            <a:lvl1pPr algn="ctr">
              <a:defRPr sz="4500"/>
            </a:lvl1pPr>
          </a:lstStyle>
          <a:p>
            <a:r>
              <a:rPr lang="fr-FR" smtClean="0"/>
              <a:t>Modifiez le style du titre</a:t>
            </a:r>
            <a:endParaRPr lang="fr-FR" dirty="0"/>
          </a:p>
        </p:txBody>
      </p:sp>
      <p:sp>
        <p:nvSpPr>
          <p:cNvPr id="3" name="Sous-titre 2"/>
          <p:cNvSpPr>
            <a:spLocks noGrp="1"/>
          </p:cNvSpPr>
          <p:nvPr>
            <p:ph type="subTitle" idx="1"/>
          </p:nvPr>
        </p:nvSpPr>
        <p:spPr>
          <a:xfrm>
            <a:off x="857250" y="2701926"/>
            <a:ext cx="5143500" cy="124142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t>‹N°›</a:t>
            </a:fld>
            <a:endParaRPr lang="fr-FR"/>
          </a:p>
        </p:txBody>
      </p:sp>
    </p:spTree>
    <p:extLst>
      <p:ext uri="{BB962C8B-B14F-4D97-AF65-F5344CB8AC3E}">
        <p14:creationId xmlns:p14="http://schemas.microsoft.com/office/powerpoint/2010/main" val="11725302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stretch>
            <a:fillRect/>
          </a:stretch>
        </p:blipFill>
        <p:spPr>
          <a:xfrm>
            <a:off x="0" y="-28628"/>
            <a:ext cx="7386638" cy="5457825"/>
          </a:xfrm>
          <a:prstGeom prst="rect">
            <a:avLst/>
          </a:prstGeom>
        </p:spPr>
      </p:pic>
      <p:sp>
        <p:nvSpPr>
          <p:cNvPr id="2" name="Titre 1"/>
          <p:cNvSpPr txBox="1">
            <a:spLocks noGrp="1"/>
          </p:cNvSpPr>
          <p:nvPr>
            <p:ph type="ctrTitle" hasCustomPrompt="1"/>
          </p:nvPr>
        </p:nvSpPr>
        <p:spPr>
          <a:xfrm>
            <a:off x="514081" y="1597489"/>
            <a:ext cx="5829842" cy="1102796"/>
          </a:xfrm>
          <a:prstGeom prst="rect">
            <a:avLst/>
          </a:prstGeom>
        </p:spPr>
        <p:txBody>
          <a:bodyPr>
            <a:normAutofit/>
          </a:bodyPr>
          <a:lstStyle>
            <a:lvl1pPr algn="ctr">
              <a:defRPr sz="2700" baseline="0">
                <a:solidFill>
                  <a:schemeClr val="bg1"/>
                </a:solidFill>
                <a:latin typeface="+mn-lt"/>
              </a:defRPr>
            </a:lvl1pPr>
          </a:lstStyle>
          <a:p>
            <a:pPr lvl="0"/>
            <a:r>
              <a:rPr lang="fr-FR" dirty="0" smtClean="0"/>
              <a:t>Merci pour votre attention</a:t>
            </a:r>
            <a:endParaRPr lang="fr-FR" dirty="0"/>
          </a:p>
        </p:txBody>
      </p:sp>
      <p:sp>
        <p:nvSpPr>
          <p:cNvPr id="4" name="Espace réservé de la date 3"/>
          <p:cNvSpPr txBox="1">
            <a:spLocks noGrp="1"/>
          </p:cNvSpPr>
          <p:nvPr>
            <p:ph type="dt" sz="half" idx="7"/>
          </p:nvPr>
        </p:nvSpPr>
        <p:spPr>
          <a:xfrm>
            <a:off x="342878" y="4685931"/>
            <a:ext cx="1597569" cy="354672"/>
          </a:xfrm>
          <a:prstGeom prst="rect">
            <a:avLst/>
          </a:prstGeom>
        </p:spPr>
        <p:txBody>
          <a:bodyPr/>
          <a:lstStyle>
            <a:lvl1pPr>
              <a:defRPr/>
            </a:lvl1pPr>
          </a:lstStyle>
          <a:p>
            <a:pPr lvl="0"/>
            <a:endParaRPr lang="fr-FR" dirty="0"/>
          </a:p>
        </p:txBody>
      </p:sp>
      <p:sp>
        <p:nvSpPr>
          <p:cNvPr id="5" name="Espace réservé du pied de page 4"/>
          <p:cNvSpPr txBox="1">
            <a:spLocks noGrp="1"/>
          </p:cNvSpPr>
          <p:nvPr>
            <p:ph type="ftr" sz="quarter" idx="9"/>
          </p:nvPr>
        </p:nvSpPr>
        <p:spPr>
          <a:xfrm>
            <a:off x="2345292" y="4680215"/>
            <a:ext cx="2173603" cy="360388"/>
          </a:xfrm>
          <a:prstGeom prst="rect">
            <a:avLst/>
          </a:prstGeom>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899985A8-AD77-4C20-AB49-F02ADF6BFD28}" type="slidenum">
              <a:rPr/>
              <a:pPr lvl="0"/>
              <a:t>‹N°›</a:t>
            </a:fld>
            <a:endParaRPr lang="fr-FR" dirty="0"/>
          </a:p>
        </p:txBody>
      </p:sp>
    </p:spTree>
    <p:extLst>
      <p:ext uri="{BB962C8B-B14F-4D97-AF65-F5344CB8AC3E}">
        <p14:creationId xmlns:p14="http://schemas.microsoft.com/office/powerpoint/2010/main" val="13815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162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11" name="Rectangle 10"/>
          <p:cNvSpPr/>
          <p:nvPr userDrawn="1"/>
        </p:nvSpPr>
        <p:spPr>
          <a:xfrm>
            <a:off x="0" y="123478"/>
            <a:ext cx="6858000" cy="5143500"/>
          </a:xfrm>
          <a:prstGeom prst="rect">
            <a:avLst/>
          </a:prstGeom>
          <a:solidFill>
            <a:srgbClr val="35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txBox="1">
            <a:spLocks noGrp="1"/>
          </p:cNvSpPr>
          <p:nvPr>
            <p:ph type="ctrTitle" hasCustomPrompt="1"/>
          </p:nvPr>
        </p:nvSpPr>
        <p:spPr>
          <a:xfrm>
            <a:off x="404664" y="1957380"/>
            <a:ext cx="5829842" cy="1102796"/>
          </a:xfrm>
          <a:prstGeom prst="rect">
            <a:avLst/>
          </a:prstGeom>
        </p:spPr>
        <p:txBody>
          <a:bodyPr>
            <a:normAutofit/>
          </a:bodyPr>
          <a:lstStyle>
            <a:lvl1pPr algn="ctr">
              <a:defRPr sz="2700">
                <a:solidFill>
                  <a:schemeClr val="bg1"/>
                </a:solidFill>
                <a:latin typeface="+mn-lt"/>
              </a:defRPr>
            </a:lvl1pPr>
          </a:lstStyle>
          <a:p>
            <a:pPr lvl="0"/>
            <a:r>
              <a:rPr lang="fr-FR" dirty="0" smtClean="0"/>
              <a:t>Titre</a:t>
            </a:r>
            <a:endParaRPr lang="fr-FR" dirty="0"/>
          </a:p>
        </p:txBody>
      </p:sp>
      <p:sp>
        <p:nvSpPr>
          <p:cNvPr id="3" name="Sous-titre 2"/>
          <p:cNvSpPr txBox="1">
            <a:spLocks noGrp="1"/>
          </p:cNvSpPr>
          <p:nvPr>
            <p:ph type="subTitle" idx="1" hasCustomPrompt="1"/>
          </p:nvPr>
        </p:nvSpPr>
        <p:spPr>
          <a:xfrm>
            <a:off x="1029237" y="2914147"/>
            <a:ext cx="4800597" cy="377683"/>
          </a:xfrm>
        </p:spPr>
        <p:txBody>
          <a:bodyPr anchorCtr="1">
            <a:normAutofit/>
          </a:bodyPr>
          <a:lstStyle>
            <a:lvl1pPr marL="0" indent="0" algn="ctr">
              <a:buNone/>
              <a:defRPr sz="1350">
                <a:solidFill>
                  <a:schemeClr val="bg1"/>
                </a:solidFill>
              </a:defRPr>
            </a:lvl1pPr>
          </a:lstStyle>
          <a:p>
            <a:pPr lvl="0"/>
            <a:r>
              <a:rPr lang="fr-FR" dirty="0" smtClean="0"/>
              <a:t>Date et lieu</a:t>
            </a:r>
            <a:endParaRPr lang="fr-FR" dirty="0"/>
          </a:p>
        </p:txBody>
      </p:sp>
      <p:sp>
        <p:nvSpPr>
          <p:cNvPr id="5" name="Espace réservé du pied de page 4"/>
          <p:cNvSpPr txBox="1">
            <a:spLocks noGrp="1"/>
          </p:cNvSpPr>
          <p:nvPr>
            <p:ph type="ftr" sz="quarter" idx="9"/>
          </p:nvPr>
        </p:nvSpPr>
        <p:spPr>
          <a:xfrm>
            <a:off x="2345292" y="4680215"/>
            <a:ext cx="2173603" cy="360388"/>
          </a:xfrm>
          <a:prstGeom prst="rect">
            <a:avLst/>
          </a:prstGeom>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899985A8-AD77-4C20-AB49-F02ADF6BFD28}" type="slidenum">
              <a:rPr/>
              <a:pPr lvl="0"/>
              <a:t>‹N°›</a:t>
            </a:fld>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535351"/>
            <a:ext cx="6902624" cy="1067430"/>
          </a:xfrm>
          <a:prstGeom prst="rect">
            <a:avLst/>
          </a:prstGeom>
        </p:spPr>
      </p:pic>
      <p:sp>
        <p:nvSpPr>
          <p:cNvPr id="13" name="Rectangle 12"/>
          <p:cNvSpPr/>
          <p:nvPr userDrawn="1"/>
        </p:nvSpPr>
        <p:spPr>
          <a:xfrm>
            <a:off x="0" y="-42207"/>
            <a:ext cx="6902624" cy="915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931"/>
            <a:ext cx="4873450" cy="567281"/>
          </a:xfrm>
          <a:prstGeom prst="rect">
            <a:avLst/>
          </a:prstGeom>
        </p:spPr>
      </p:pic>
    </p:spTree>
    <p:extLst>
      <p:ext uri="{BB962C8B-B14F-4D97-AF65-F5344CB8AC3E}">
        <p14:creationId xmlns:p14="http://schemas.microsoft.com/office/powerpoint/2010/main" val="38741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16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4" name="Groupe 3"/>
          <p:cNvGrpSpPr/>
          <p:nvPr userDrawn="1"/>
        </p:nvGrpSpPr>
        <p:grpSpPr>
          <a:xfrm>
            <a:off x="147789" y="251847"/>
            <a:ext cx="6552728" cy="684000"/>
            <a:chOff x="188640" y="240784"/>
            <a:chExt cx="6322280" cy="684000"/>
          </a:xfrm>
        </p:grpSpPr>
        <p:sp>
          <p:nvSpPr>
            <p:cNvPr id="3" name="Rectangle à coins arrondis 2"/>
            <p:cNvSpPr/>
            <p:nvPr userDrawn="1"/>
          </p:nvSpPr>
          <p:spPr>
            <a:xfrm>
              <a:off x="1052736" y="240784"/>
              <a:ext cx="5458184" cy="684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avec un coin diagonal 4"/>
            <p:cNvSpPr/>
            <p:nvPr userDrawn="1"/>
          </p:nvSpPr>
          <p:spPr>
            <a:xfrm>
              <a:off x="188640" y="240784"/>
              <a:ext cx="1224136" cy="684000"/>
            </a:xfrm>
            <a:prstGeom prst="round2DiagRect">
              <a:avLst>
                <a:gd name="adj1" fmla="val 31304"/>
                <a:gd name="adj2" fmla="val 0"/>
              </a:avLst>
            </a:prstGeom>
            <a:solidFill>
              <a:srgbClr val="15568E"/>
            </a:solidFill>
            <a:ln>
              <a:solidFill>
                <a:srgbClr val="15568E"/>
              </a:solidFill>
            </a:ln>
          </p:spPr>
          <p:style>
            <a:lnRef idx="2">
              <a:schemeClr val="accent1">
                <a:shade val="50000"/>
              </a:schemeClr>
            </a:lnRef>
            <a:fillRef idx="1">
              <a:schemeClr val="accent1"/>
            </a:fillRef>
            <a:effectRef idx="0">
              <a:schemeClr val="accent1"/>
            </a:effectRef>
            <a:fontRef idx="minor">
              <a:schemeClr val="lt1"/>
            </a:fontRef>
          </p:style>
          <p:txBody>
            <a:bodyPr lIns="55543" tIns="27772" rIns="55543" bIns="27772" rtlCol="0" anchor="ctr"/>
            <a:lstStyle/>
            <a:p>
              <a:pPr algn="ctr"/>
              <a:endParaRPr lang="fr-FR" sz="1400" dirty="0"/>
            </a:p>
          </p:txBody>
        </p:sp>
      </p:grpSp>
      <p:sp>
        <p:nvSpPr>
          <p:cNvPr id="2" name="Titre 1"/>
          <p:cNvSpPr>
            <a:spLocks noGrp="1"/>
          </p:cNvSpPr>
          <p:nvPr>
            <p:ph type="title" hasCustomPrompt="1"/>
          </p:nvPr>
        </p:nvSpPr>
        <p:spPr>
          <a:xfrm>
            <a:off x="1125266" y="258934"/>
            <a:ext cx="5544616" cy="684000"/>
          </a:xfrm>
          <a:noFill/>
        </p:spPr>
        <p:txBody>
          <a:bodyPr>
            <a:normAutofit/>
          </a:bodyPr>
          <a:lstStyle>
            <a:lvl1pPr marL="203597" indent="0" algn="ctr">
              <a:defRPr sz="2000" b="1">
                <a:solidFill>
                  <a:srgbClr val="15568E"/>
                </a:solidFill>
                <a:latin typeface="+mn-lt"/>
              </a:defRPr>
            </a:lvl1pPr>
          </a:lstStyle>
          <a:p>
            <a:r>
              <a:rPr lang="fr-FR" dirty="0" smtClean="0"/>
              <a:t>Saisissez le titre de la diapo</a:t>
            </a:r>
            <a:endParaRPr lang="fr-FR" dirty="0"/>
          </a:p>
        </p:txBody>
      </p:sp>
      <p:sp>
        <p:nvSpPr>
          <p:cNvPr id="6" name="Espace réservé du numéro de diapositive 5"/>
          <p:cNvSpPr>
            <a:spLocks noGrp="1"/>
          </p:cNvSpPr>
          <p:nvPr>
            <p:ph type="sldNum" sz="quarter" idx="12"/>
          </p:nvPr>
        </p:nvSpPr>
        <p:spPr/>
        <p:txBody>
          <a:bodyPr/>
          <a:lstStyle>
            <a:lvl1pPr>
              <a:defRPr sz="750"/>
            </a:lvl1pPr>
          </a:lstStyle>
          <a:p>
            <a:fld id="{624B0786-168C-443E-B8BC-3DB0CD33266E}" type="slidenum">
              <a:rPr lang="fr-FR" smtClean="0"/>
              <a:pPr/>
              <a:t>‹N°›</a:t>
            </a:fld>
            <a:endParaRPr lang="fr-FR" dirty="0"/>
          </a:p>
        </p:txBody>
      </p:sp>
      <p:sp>
        <p:nvSpPr>
          <p:cNvPr id="11" name="Espace réservé du texte 10"/>
          <p:cNvSpPr>
            <a:spLocks noGrp="1"/>
          </p:cNvSpPr>
          <p:nvPr>
            <p:ph type="body" sz="quarter" idx="13" hasCustomPrompt="1"/>
          </p:nvPr>
        </p:nvSpPr>
        <p:spPr>
          <a:xfrm>
            <a:off x="188640" y="1329698"/>
            <a:ext cx="6426714" cy="431800"/>
          </a:xfrm>
        </p:spPr>
        <p:txBody>
          <a:bodyPr>
            <a:normAutofit/>
          </a:bodyPr>
          <a:lstStyle>
            <a:lvl1pPr marL="0" indent="0">
              <a:buFontTx/>
              <a:buNone/>
              <a:defRPr sz="2000" baseline="0">
                <a:solidFill>
                  <a:srgbClr val="15568E"/>
                </a:solidFill>
              </a:defRPr>
            </a:lvl1pPr>
          </a:lstStyle>
          <a:p>
            <a:pPr lvl="0"/>
            <a:r>
              <a:rPr lang="fr-FR" dirty="0" smtClean="0"/>
              <a:t>Saisissez votre texte</a:t>
            </a:r>
            <a:endParaRPr lang="fr-FR" dirty="0"/>
          </a:p>
        </p:txBody>
      </p:sp>
      <p:sp>
        <p:nvSpPr>
          <p:cNvPr id="20" name="Espace réservé du texte 19"/>
          <p:cNvSpPr>
            <a:spLocks noGrp="1"/>
          </p:cNvSpPr>
          <p:nvPr>
            <p:ph type="body" sz="quarter" idx="14"/>
          </p:nvPr>
        </p:nvSpPr>
        <p:spPr>
          <a:xfrm>
            <a:off x="242888" y="1851026"/>
            <a:ext cx="6426994" cy="1224781"/>
          </a:xfrm>
        </p:spPr>
        <p:txBody>
          <a:bodyPr>
            <a:normAutofit/>
          </a:bodyPr>
          <a:lstStyle>
            <a:lvl1pPr marL="271463" indent="-271463">
              <a:buClr>
                <a:srgbClr val="15568E"/>
              </a:buClr>
              <a:buFont typeface="Wingdings" panose="05000000000000000000" pitchFamily="2" charset="2"/>
              <a:buChar char="Ø"/>
              <a:defRPr sz="1800" baseline="0">
                <a:solidFill>
                  <a:srgbClr val="15568E"/>
                </a:solidFill>
              </a:defRPr>
            </a:lvl1pPr>
            <a:lvl2pPr marL="541338" indent="-274638">
              <a:buSzPct val="80000"/>
              <a:buFont typeface="Wingdings" panose="05000000000000000000" pitchFamily="2" charset="2"/>
              <a:buChar char="v"/>
              <a:defRPr sz="1800">
                <a:solidFill>
                  <a:srgbClr val="15568E"/>
                </a:solidFill>
              </a:defRPr>
            </a:lvl2pPr>
            <a:lvl3pPr marL="720725" indent="-184150">
              <a:defRPr sz="1800">
                <a:solidFill>
                  <a:srgbClr val="15568E"/>
                </a:solidFill>
              </a:defRPr>
            </a:lvl3pPr>
            <a:lvl4pPr>
              <a:defRPr>
                <a:solidFill>
                  <a:srgbClr val="15568E"/>
                </a:solidFill>
              </a:defRPr>
            </a:lvl4pPr>
            <a:lvl5pPr>
              <a:defRPr>
                <a:solidFill>
                  <a:srgbClr val="15568E"/>
                </a:solidFill>
              </a:defRPr>
            </a:lvl5pPr>
          </a:lstStyle>
          <a:p>
            <a:pPr lvl="0"/>
            <a:r>
              <a:rPr lang="fr-FR" smtClean="0"/>
              <a:t>Modifier les styles du texte du masque</a:t>
            </a:r>
          </a:p>
          <a:p>
            <a:pPr lvl="1"/>
            <a:r>
              <a:rPr lang="fr-FR" smtClean="0"/>
              <a:t>Deuxième niveau</a:t>
            </a:r>
          </a:p>
          <a:p>
            <a:pPr lvl="2"/>
            <a:r>
              <a:rPr lang="fr-FR" smtClean="0"/>
              <a:t>Troisième niveau</a:t>
            </a:r>
          </a:p>
        </p:txBody>
      </p:sp>
      <p:pic>
        <p:nvPicPr>
          <p:cNvPr id="21" name="Imag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24164"/>
            <a:ext cx="841586" cy="252000"/>
          </a:xfrm>
          <a:prstGeom prst="rect">
            <a:avLst/>
          </a:prstGeom>
        </p:spPr>
      </p:pic>
    </p:spTree>
    <p:extLst>
      <p:ext uri="{BB962C8B-B14F-4D97-AF65-F5344CB8AC3E}">
        <p14:creationId xmlns:p14="http://schemas.microsoft.com/office/powerpoint/2010/main" val="12769742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lvl1pPr>
              <a:defRPr sz="750"/>
            </a:lvl1pPr>
          </a:lstStyle>
          <a:p>
            <a:fld id="{624B0786-168C-443E-B8BC-3DB0CD33266E}" type="slidenum">
              <a:rPr lang="fr-FR" smtClean="0"/>
              <a:pPr/>
              <a:t>‹N°›</a:t>
            </a:fld>
            <a:endParaRPr 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28" y="4843898"/>
            <a:ext cx="631192" cy="252000"/>
          </a:xfrm>
          <a:prstGeom prst="rect">
            <a:avLst/>
          </a:prstGeom>
        </p:spPr>
      </p:pic>
      <p:sp>
        <p:nvSpPr>
          <p:cNvPr id="11" name="Espace réservé du texte 10"/>
          <p:cNvSpPr>
            <a:spLocks noGrp="1"/>
          </p:cNvSpPr>
          <p:nvPr>
            <p:ph type="body" sz="quarter" idx="13" hasCustomPrompt="1"/>
          </p:nvPr>
        </p:nvSpPr>
        <p:spPr>
          <a:xfrm>
            <a:off x="242646" y="1203598"/>
            <a:ext cx="6426714" cy="431800"/>
          </a:xfrm>
        </p:spPr>
        <p:txBody>
          <a:bodyPr>
            <a:normAutofit/>
          </a:bodyPr>
          <a:lstStyle>
            <a:lvl1pPr marL="0" indent="0">
              <a:buFontTx/>
              <a:buNone/>
              <a:defRPr sz="1800" baseline="0">
                <a:solidFill>
                  <a:srgbClr val="15568E"/>
                </a:solidFill>
              </a:defRPr>
            </a:lvl1pPr>
          </a:lstStyle>
          <a:p>
            <a:pPr lvl="0"/>
            <a:r>
              <a:rPr lang="fr-FR" dirty="0" smtClean="0"/>
              <a:t>Saisissez votre texte</a:t>
            </a:r>
            <a:endParaRPr lang="fr-FR" dirty="0"/>
          </a:p>
        </p:txBody>
      </p:sp>
      <p:sp>
        <p:nvSpPr>
          <p:cNvPr id="9" name="Espace réservé du contenu 2"/>
          <p:cNvSpPr txBox="1">
            <a:spLocks/>
          </p:cNvSpPr>
          <p:nvPr userDrawn="1"/>
        </p:nvSpPr>
        <p:spPr bwMode="auto">
          <a:xfrm>
            <a:off x="248695" y="1770570"/>
            <a:ext cx="6377982" cy="421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3525" indent="-263525" algn="just" defTabSz="828675" rtl="0" eaLnBrk="1" fontAlgn="base" hangingPunct="1">
              <a:spcBef>
                <a:spcPct val="50000"/>
              </a:spcBef>
              <a:spcAft>
                <a:spcPts val="1288"/>
              </a:spcAft>
              <a:buClr>
                <a:srgbClr val="FF5E48"/>
              </a:buClr>
              <a:buSzPct val="90000"/>
              <a:buBlip>
                <a:blip r:embed="rId3"/>
              </a:buBlip>
              <a:defRPr lang="fr-FR" sz="2400" kern="1200">
                <a:solidFill>
                  <a:srgbClr val="595959"/>
                </a:solidFill>
                <a:latin typeface="Calibri" pitchFamily="34" charset="0"/>
                <a:ea typeface="+mn-ea"/>
                <a:cs typeface="+mn-cs"/>
              </a:defRPr>
            </a:lvl1pPr>
            <a:lvl2pPr marL="782638" marR="0" lvl="1" indent="-293688" algn="l" defTabSz="829452" rtl="0" eaLnBrk="1" fontAlgn="auto" hangingPunct="1">
              <a:lnSpc>
                <a:spcPct val="100000"/>
              </a:lnSpc>
              <a:spcBef>
                <a:spcPct val="0"/>
              </a:spcBef>
              <a:spcAft>
                <a:spcPts val="1025"/>
              </a:spcAft>
              <a:buSzPct val="75000"/>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marL="1174750" lvl="2" indent="-260350" algn="l" defTabSz="828675" rtl="0" eaLnBrk="1" fontAlgn="base" hangingPunct="1">
              <a:spcBef>
                <a:spcPct val="0"/>
              </a:spcBef>
              <a:spcAft>
                <a:spcPts val="775"/>
              </a:spcAft>
              <a:buClr>
                <a:srgbClr val="FF5E48"/>
              </a:buClr>
              <a:buSzPct val="75000"/>
              <a:buFont typeface="Wingdings" pitchFamily="2" charset="2"/>
              <a:buChar char="ü"/>
              <a:defRPr lang="fr-FR" kern="1200">
                <a:solidFill>
                  <a:srgbClr val="595959"/>
                </a:solidFill>
                <a:latin typeface="+mn-lt"/>
                <a:ea typeface="Arial Unicode MS" pitchFamily="2"/>
                <a:cs typeface="Arial Unicode MS" pitchFamily="2"/>
              </a:defRPr>
            </a:lvl3pPr>
            <a:lvl4pPr marL="1566863" lvl="3" indent="-195263" algn="l" defTabSz="828675" rtl="0" eaLnBrk="1" fontAlgn="base" hangingPunct="1">
              <a:spcBef>
                <a:spcPct val="0"/>
              </a:spcBef>
              <a:spcAft>
                <a:spcPts val="513"/>
              </a:spcAft>
              <a:buSzPct val="75000"/>
              <a:buFont typeface="Wingdings" pitchFamily="2" charset="2"/>
              <a:defRPr lang="fr-FR" kern="1200">
                <a:solidFill>
                  <a:srgbClr val="000000"/>
                </a:solidFill>
                <a:latin typeface="Arial" pitchFamily="18"/>
                <a:ea typeface="Arial Unicode MS" pitchFamily="2"/>
                <a:cs typeface="Arial Unicode MS" pitchFamily="2"/>
              </a:defRPr>
            </a:lvl4pPr>
            <a:lvl5pPr marL="1958975" lvl="4"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5pPr>
            <a:lvl6pPr marL="24161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6pPr>
            <a:lvl7pPr marL="28733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7pPr>
            <a:lvl8pPr marL="33305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8pPr>
            <a:lvl9pPr marL="37877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9pPr>
          </a:lstStyle>
          <a:p>
            <a:pPr lvl="0">
              <a:defRPr/>
            </a:pPr>
            <a:r>
              <a:rPr kumimoji="0" lang="fr-FR" sz="2000" b="0" i="0" u="none" strike="noStrike" kern="1200" cap="none" spc="0" normalizeH="0" baseline="0" noProof="0" dirty="0" smtClean="0">
                <a:ln>
                  <a:noFill/>
                </a:ln>
                <a:solidFill>
                  <a:srgbClr val="C00000"/>
                </a:solidFill>
                <a:effectLst/>
                <a:uLnTx/>
                <a:uFillTx/>
              </a:rPr>
              <a:t> </a:t>
            </a:r>
            <a:r>
              <a:rPr lang="fr-FR" sz="1800" b="1" dirty="0" smtClean="0">
                <a:solidFill>
                  <a:srgbClr val="C00000"/>
                </a:solidFill>
              </a:rPr>
              <a:t>saisissez</a:t>
            </a:r>
            <a:r>
              <a:rPr lang="fr-FR" sz="1800" b="1" baseline="0" dirty="0" smtClean="0">
                <a:solidFill>
                  <a:srgbClr val="C00000"/>
                </a:solidFill>
              </a:rPr>
              <a:t> le sous-titre</a:t>
            </a:r>
            <a:endParaRPr kumimoji="0" lang="fr-FR" sz="1800" b="1" i="0" u="none" strike="noStrike" kern="1200" cap="none" spc="0" normalizeH="0" baseline="0" noProof="0" dirty="0" smtClean="0">
              <a:ln>
                <a:noFill/>
              </a:ln>
              <a:solidFill>
                <a:srgbClr val="C00000"/>
              </a:solidFill>
              <a:effectLst/>
              <a:uLnTx/>
              <a:uFillTx/>
            </a:endParaRPr>
          </a:p>
        </p:txBody>
      </p:sp>
      <p:sp>
        <p:nvSpPr>
          <p:cNvPr id="15" name="Espace réservé du texte 19"/>
          <p:cNvSpPr>
            <a:spLocks noGrp="1"/>
          </p:cNvSpPr>
          <p:nvPr>
            <p:ph type="body" sz="quarter" idx="14"/>
          </p:nvPr>
        </p:nvSpPr>
        <p:spPr>
          <a:xfrm>
            <a:off x="224189" y="2327292"/>
            <a:ext cx="6426994" cy="1224781"/>
          </a:xfrm>
        </p:spPr>
        <p:txBody>
          <a:bodyPr>
            <a:normAutofit/>
          </a:bodyPr>
          <a:lstStyle>
            <a:lvl1pPr marL="271463" indent="-271463">
              <a:buClr>
                <a:srgbClr val="15568E"/>
              </a:buClr>
              <a:buFont typeface="Wingdings" panose="05000000000000000000" pitchFamily="2" charset="2"/>
              <a:buChar char="Ø"/>
              <a:defRPr sz="1600" baseline="0">
                <a:solidFill>
                  <a:srgbClr val="15568E"/>
                </a:solidFill>
              </a:defRPr>
            </a:lvl1pPr>
            <a:lvl2pPr marL="514350" indent="-171450">
              <a:buSzPct val="80000"/>
              <a:buFont typeface="Wingdings" panose="05000000000000000000" pitchFamily="2" charset="2"/>
              <a:buChar char="v"/>
              <a:defRPr sz="1600">
                <a:solidFill>
                  <a:srgbClr val="15568E"/>
                </a:solidFill>
              </a:defRPr>
            </a:lvl2pPr>
            <a:lvl3pPr marL="673894" indent="-136922">
              <a:defRPr sz="1600">
                <a:solidFill>
                  <a:srgbClr val="15568E"/>
                </a:solidFill>
              </a:defRPr>
            </a:lvl3pPr>
            <a:lvl4pPr>
              <a:defRPr>
                <a:solidFill>
                  <a:srgbClr val="15568E"/>
                </a:solidFill>
              </a:defRPr>
            </a:lvl4pPr>
            <a:lvl5pPr>
              <a:defRPr>
                <a:solidFill>
                  <a:srgbClr val="15568E"/>
                </a:solidFill>
              </a:defRPr>
            </a:lvl5pPr>
          </a:lstStyle>
          <a:p>
            <a:pPr lvl="0"/>
            <a:r>
              <a:rPr lang="fr-FR" smtClean="0"/>
              <a:t>Modifier les styles du texte du masque</a:t>
            </a:r>
          </a:p>
          <a:p>
            <a:pPr lvl="1"/>
            <a:r>
              <a:rPr lang="fr-FR" smtClean="0"/>
              <a:t>Deuxième niveau</a:t>
            </a:r>
          </a:p>
          <a:p>
            <a:pPr lvl="2"/>
            <a:r>
              <a:rPr lang="fr-FR" smtClean="0"/>
              <a:t>Troisième niveau</a:t>
            </a:r>
          </a:p>
        </p:txBody>
      </p:sp>
      <p:grpSp>
        <p:nvGrpSpPr>
          <p:cNvPr id="13" name="Groupe 12"/>
          <p:cNvGrpSpPr/>
          <p:nvPr userDrawn="1"/>
        </p:nvGrpSpPr>
        <p:grpSpPr>
          <a:xfrm>
            <a:off x="147789" y="251847"/>
            <a:ext cx="6552728" cy="684000"/>
            <a:chOff x="188640" y="240784"/>
            <a:chExt cx="6322280" cy="684000"/>
          </a:xfrm>
        </p:grpSpPr>
        <p:sp>
          <p:nvSpPr>
            <p:cNvPr id="14" name="Rectangle à coins arrondis 13"/>
            <p:cNvSpPr/>
            <p:nvPr userDrawn="1"/>
          </p:nvSpPr>
          <p:spPr>
            <a:xfrm>
              <a:off x="1052736" y="240784"/>
              <a:ext cx="5458184" cy="684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avec un coin diagonal 4"/>
            <p:cNvSpPr/>
            <p:nvPr userDrawn="1"/>
          </p:nvSpPr>
          <p:spPr>
            <a:xfrm>
              <a:off x="188640" y="240784"/>
              <a:ext cx="1224136" cy="684000"/>
            </a:xfrm>
            <a:prstGeom prst="round2DiagRect">
              <a:avLst>
                <a:gd name="adj1" fmla="val 31304"/>
                <a:gd name="adj2" fmla="val 0"/>
              </a:avLst>
            </a:prstGeom>
            <a:solidFill>
              <a:srgbClr val="15568E"/>
            </a:solidFill>
            <a:ln>
              <a:solidFill>
                <a:srgbClr val="15568E"/>
              </a:solidFill>
            </a:ln>
          </p:spPr>
          <p:style>
            <a:lnRef idx="2">
              <a:schemeClr val="accent1">
                <a:shade val="50000"/>
              </a:schemeClr>
            </a:lnRef>
            <a:fillRef idx="1">
              <a:schemeClr val="accent1"/>
            </a:fillRef>
            <a:effectRef idx="0">
              <a:schemeClr val="accent1"/>
            </a:effectRef>
            <a:fontRef idx="minor">
              <a:schemeClr val="lt1"/>
            </a:fontRef>
          </p:style>
          <p:txBody>
            <a:bodyPr lIns="55543" tIns="27772" rIns="55543" bIns="27772" rtlCol="0" anchor="ctr"/>
            <a:lstStyle/>
            <a:p>
              <a:pPr algn="ctr"/>
              <a:endParaRPr lang="fr-FR" sz="1400" dirty="0"/>
            </a:p>
          </p:txBody>
        </p:sp>
      </p:grpSp>
      <p:sp>
        <p:nvSpPr>
          <p:cNvPr id="10" name="Titre 1"/>
          <p:cNvSpPr txBox="1">
            <a:spLocks/>
          </p:cNvSpPr>
          <p:nvPr userDrawn="1"/>
        </p:nvSpPr>
        <p:spPr>
          <a:xfrm>
            <a:off x="1052736" y="269847"/>
            <a:ext cx="5670630" cy="648000"/>
          </a:xfrm>
          <a:prstGeom prst="rect">
            <a:avLst/>
          </a:prstGeom>
          <a:noFill/>
        </p:spPr>
        <p:txBody>
          <a:bodyPr vert="horz" lIns="68580" tIns="34290" rIns="68580" bIns="34290" rtlCol="0" anchor="ctr">
            <a:normAutofit/>
          </a:bodyPr>
          <a:lstStyle>
            <a:lvl1pPr marL="271463" indent="0" algn="ctr" defTabSz="914400" rtl="0" eaLnBrk="1" latinLnBrk="0" hangingPunct="1">
              <a:lnSpc>
                <a:spcPct val="90000"/>
              </a:lnSpc>
              <a:spcBef>
                <a:spcPct val="0"/>
              </a:spcBef>
              <a:buNone/>
              <a:defRPr sz="3200" b="1" kern="1200" baseline="0">
                <a:solidFill>
                  <a:srgbClr val="15568E"/>
                </a:solidFill>
                <a:latin typeface="+mn-lt"/>
                <a:ea typeface="+mj-ea"/>
                <a:cs typeface="+mj-cs"/>
              </a:defRPr>
            </a:lvl1pPr>
          </a:lstStyle>
          <a:p>
            <a:r>
              <a:rPr lang="fr-FR" sz="2000" dirty="0" smtClean="0"/>
              <a:t>Saisissez le titre de la diapo</a:t>
            </a:r>
          </a:p>
        </p:txBody>
      </p:sp>
    </p:spTree>
    <p:extLst>
      <p:ext uri="{BB962C8B-B14F-4D97-AF65-F5344CB8AC3E}">
        <p14:creationId xmlns:p14="http://schemas.microsoft.com/office/powerpoint/2010/main" val="25802279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1282700"/>
            <a:ext cx="5915025" cy="2139950"/>
          </a:xfrm>
        </p:spPr>
        <p:txBody>
          <a:bodyPr anchor="b">
            <a:normAutofit/>
          </a:bodyPr>
          <a:lstStyle>
            <a:lvl1pPr algn="ctr">
              <a:defRPr sz="2100">
                <a:solidFill>
                  <a:srgbClr val="15568E"/>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467916" y="3441700"/>
            <a:ext cx="5915025" cy="1125538"/>
          </a:xfrm>
        </p:spPr>
        <p:txBody>
          <a:bodyPr/>
          <a:lstStyle>
            <a:lvl1pPr marL="0" indent="0">
              <a:buNone/>
              <a:defRPr sz="1800">
                <a:solidFill>
                  <a:srgbClr val="15568E"/>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t>‹N°›</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24164"/>
            <a:ext cx="841586" cy="252000"/>
          </a:xfrm>
          <a:prstGeom prst="rect">
            <a:avLst/>
          </a:prstGeom>
        </p:spPr>
      </p:pic>
      <p:grpSp>
        <p:nvGrpSpPr>
          <p:cNvPr id="9" name="Groupe 8"/>
          <p:cNvGrpSpPr/>
          <p:nvPr userDrawn="1"/>
        </p:nvGrpSpPr>
        <p:grpSpPr>
          <a:xfrm>
            <a:off x="147789" y="251847"/>
            <a:ext cx="6552728" cy="684000"/>
            <a:chOff x="188640" y="240784"/>
            <a:chExt cx="6322280" cy="684000"/>
          </a:xfrm>
        </p:grpSpPr>
        <p:sp>
          <p:nvSpPr>
            <p:cNvPr id="11" name="Rectangle à coins arrondis 10"/>
            <p:cNvSpPr/>
            <p:nvPr userDrawn="1"/>
          </p:nvSpPr>
          <p:spPr>
            <a:xfrm>
              <a:off x="1052736" y="240784"/>
              <a:ext cx="5458184" cy="684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ndir un rectangle avec un coin diagonal 4"/>
            <p:cNvSpPr/>
            <p:nvPr userDrawn="1"/>
          </p:nvSpPr>
          <p:spPr>
            <a:xfrm>
              <a:off x="188640" y="240784"/>
              <a:ext cx="1224136" cy="684000"/>
            </a:xfrm>
            <a:prstGeom prst="round2DiagRect">
              <a:avLst>
                <a:gd name="adj1" fmla="val 31304"/>
                <a:gd name="adj2" fmla="val 0"/>
              </a:avLst>
            </a:prstGeom>
            <a:solidFill>
              <a:srgbClr val="15568E"/>
            </a:solidFill>
            <a:ln>
              <a:solidFill>
                <a:srgbClr val="15568E"/>
              </a:solidFill>
            </a:ln>
          </p:spPr>
          <p:style>
            <a:lnRef idx="2">
              <a:schemeClr val="accent1">
                <a:shade val="50000"/>
              </a:schemeClr>
            </a:lnRef>
            <a:fillRef idx="1">
              <a:schemeClr val="accent1"/>
            </a:fillRef>
            <a:effectRef idx="0">
              <a:schemeClr val="accent1"/>
            </a:effectRef>
            <a:fontRef idx="minor">
              <a:schemeClr val="lt1"/>
            </a:fontRef>
          </p:style>
          <p:txBody>
            <a:bodyPr lIns="55543" tIns="27772" rIns="55543" bIns="27772" rtlCol="0" anchor="ctr"/>
            <a:lstStyle/>
            <a:p>
              <a:pPr algn="ctr"/>
              <a:endParaRPr lang="fr-FR" sz="1400" dirty="0"/>
            </a:p>
          </p:txBody>
        </p:sp>
      </p:grpSp>
      <p:sp>
        <p:nvSpPr>
          <p:cNvPr id="8" name="Titre 1"/>
          <p:cNvSpPr txBox="1">
            <a:spLocks/>
          </p:cNvSpPr>
          <p:nvPr userDrawn="1"/>
        </p:nvSpPr>
        <p:spPr>
          <a:xfrm>
            <a:off x="1017114" y="251847"/>
            <a:ext cx="5670630" cy="648000"/>
          </a:xfrm>
          <a:prstGeom prst="rect">
            <a:avLst/>
          </a:prstGeom>
          <a:noFill/>
        </p:spPr>
        <p:txBody>
          <a:bodyPr vert="horz" lIns="68580" tIns="34290" rIns="68580" bIns="34290" rtlCol="0" anchor="ctr">
            <a:normAutofit/>
          </a:bodyPr>
          <a:lstStyle>
            <a:lvl1pPr marL="271463" indent="0" algn="ctr" defTabSz="914400" rtl="0" eaLnBrk="1" latinLnBrk="0" hangingPunct="1">
              <a:lnSpc>
                <a:spcPct val="90000"/>
              </a:lnSpc>
              <a:spcBef>
                <a:spcPct val="0"/>
              </a:spcBef>
              <a:buNone/>
              <a:defRPr sz="3200" b="1" kern="1200" baseline="0">
                <a:solidFill>
                  <a:srgbClr val="15568E"/>
                </a:solidFill>
                <a:latin typeface="+mn-lt"/>
                <a:ea typeface="+mj-ea"/>
                <a:cs typeface="+mj-cs"/>
              </a:defRPr>
            </a:lvl1pPr>
          </a:lstStyle>
          <a:p>
            <a:r>
              <a:rPr lang="fr-FR" sz="2000" dirty="0" smtClean="0"/>
              <a:t>Saisissez le titre de la diapo</a:t>
            </a:r>
          </a:p>
        </p:txBody>
      </p:sp>
    </p:spTree>
    <p:extLst>
      <p:ext uri="{BB962C8B-B14F-4D97-AF65-F5344CB8AC3E}">
        <p14:creationId xmlns:p14="http://schemas.microsoft.com/office/powerpoint/2010/main" val="35488269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248695" y="2427734"/>
            <a:ext cx="3024336" cy="1340689"/>
          </a:xfrm>
        </p:spPr>
        <p:txBody>
          <a:bodyPr>
            <a:normAutofit/>
          </a:bodyPr>
          <a:lstStyle>
            <a:lvl1pPr marL="171450" indent="-171450">
              <a:buFont typeface="Wingdings" panose="05000000000000000000" pitchFamily="2" charset="2"/>
              <a:buChar char="Ø"/>
              <a:defRPr sz="1600">
                <a:solidFill>
                  <a:srgbClr val="15568E"/>
                </a:solidFill>
                <a:latin typeface="+mn-lt"/>
              </a:defRPr>
            </a:lvl1pPr>
            <a:lvl2pPr marL="401241" indent="-197644">
              <a:buSzPct val="75000"/>
              <a:buFont typeface="Wingdings" panose="05000000000000000000" pitchFamily="2" charset="2"/>
              <a:buChar char="v"/>
              <a:tabLst>
                <a:tab pos="401241" algn="l"/>
              </a:tabLst>
              <a:defRPr sz="1600">
                <a:solidFill>
                  <a:srgbClr val="15568E"/>
                </a:solidFill>
                <a:latin typeface="+mn-lt"/>
              </a:defRPr>
            </a:lvl2pPr>
            <a:lvl3pPr marL="536972" indent="-135731">
              <a:tabLst>
                <a:tab pos="536972" algn="l"/>
              </a:tabLst>
              <a:defRPr sz="1600">
                <a:solidFill>
                  <a:srgbClr val="15568E"/>
                </a:solidFill>
                <a:latin typeface="+mn-lt"/>
              </a:defRPr>
            </a:lvl3pPr>
            <a:lvl4pPr>
              <a:defRPr sz="1350">
                <a:solidFill>
                  <a:srgbClr val="15568E"/>
                </a:solidFill>
                <a:latin typeface="+mn-lt"/>
              </a:defRPr>
            </a:lvl4pPr>
            <a:lvl5pPr>
              <a:defRPr sz="1350">
                <a:solidFill>
                  <a:srgbClr val="15568E"/>
                </a:solidFill>
                <a:latin typeface="+mn-lt"/>
              </a:defRPr>
            </a:lvl5pPr>
          </a:lstStyle>
          <a:p>
            <a:pPr lvl="0"/>
            <a:r>
              <a:rPr lang="fr-FR" dirty="0" smtClean="0"/>
              <a:t>Puce niveau 1</a:t>
            </a:r>
          </a:p>
          <a:p>
            <a:pPr lvl="1"/>
            <a:r>
              <a:rPr lang="fr-FR" dirty="0" smtClean="0"/>
              <a:t>Deuxième niveau</a:t>
            </a:r>
          </a:p>
          <a:p>
            <a:pPr lvl="2"/>
            <a:r>
              <a:rPr lang="fr-FR" dirty="0" smtClean="0"/>
              <a:t>Troisième niveau</a:t>
            </a:r>
          </a:p>
        </p:txBody>
      </p:sp>
      <p:sp>
        <p:nvSpPr>
          <p:cNvPr id="4" name="Espace réservé du contenu 3"/>
          <p:cNvSpPr>
            <a:spLocks noGrp="1"/>
          </p:cNvSpPr>
          <p:nvPr>
            <p:ph sz="half" idx="2" hasCustomPrompt="1"/>
          </p:nvPr>
        </p:nvSpPr>
        <p:spPr>
          <a:xfrm>
            <a:off x="3492634" y="2427735"/>
            <a:ext cx="3008375" cy="1359697"/>
          </a:xfrm>
        </p:spPr>
        <p:txBody>
          <a:bodyPr>
            <a:normAutofit/>
          </a:bodyPr>
          <a:lstStyle>
            <a:lvl1pPr marL="180975" indent="-180975">
              <a:buFont typeface="Wingdings" panose="05000000000000000000" pitchFamily="2" charset="2"/>
              <a:buChar char="Ø"/>
              <a:tabLst>
                <a:tab pos="180975" algn="l"/>
              </a:tabLst>
              <a:defRPr sz="1600">
                <a:solidFill>
                  <a:srgbClr val="15568E"/>
                </a:solidFill>
              </a:defRPr>
            </a:lvl1pPr>
            <a:lvl2pPr marL="401241" indent="-197644">
              <a:buSzPct val="75000"/>
              <a:buFont typeface="Wingdings" panose="05000000000000000000" pitchFamily="2" charset="2"/>
              <a:buChar char="v"/>
              <a:defRPr sz="1600">
                <a:solidFill>
                  <a:srgbClr val="15568E"/>
                </a:solidFill>
              </a:defRPr>
            </a:lvl2pPr>
            <a:lvl3pPr>
              <a:defRPr sz="1600">
                <a:solidFill>
                  <a:srgbClr val="15568E"/>
                </a:solidFill>
              </a:defRPr>
            </a:lvl3pPr>
            <a:lvl4pPr>
              <a:defRPr sz="1350">
                <a:solidFill>
                  <a:srgbClr val="15568E"/>
                </a:solidFill>
              </a:defRPr>
            </a:lvl4pPr>
            <a:lvl5pPr>
              <a:defRPr sz="1350">
                <a:solidFill>
                  <a:srgbClr val="15568E"/>
                </a:solidFill>
              </a:defRPr>
            </a:lvl5pPr>
          </a:lstStyle>
          <a:p>
            <a:pPr lvl="0"/>
            <a:r>
              <a:rPr lang="fr-FR" dirty="0" smtClean="0"/>
              <a:t>Puce niveau 1</a:t>
            </a:r>
          </a:p>
          <a:p>
            <a:pPr lvl="1"/>
            <a:r>
              <a:rPr lang="fr-FR" dirty="0" smtClean="0"/>
              <a:t>Deuxième niveau</a:t>
            </a:r>
          </a:p>
          <a:p>
            <a:pPr lvl="2"/>
            <a:r>
              <a:rPr lang="fr-FR" dirty="0" smtClean="0"/>
              <a:t>Troisième niveau</a:t>
            </a:r>
          </a:p>
        </p:txBody>
      </p:sp>
      <p:sp>
        <p:nvSpPr>
          <p:cNvPr id="7" name="Espace réservé du numéro de diapositive 6"/>
          <p:cNvSpPr>
            <a:spLocks noGrp="1"/>
          </p:cNvSpPr>
          <p:nvPr>
            <p:ph type="sldNum" sz="quarter" idx="12"/>
          </p:nvPr>
        </p:nvSpPr>
        <p:spPr/>
        <p:txBody>
          <a:bodyPr/>
          <a:lstStyle/>
          <a:p>
            <a:fld id="{624B0786-168C-443E-B8BC-3DB0CD33266E}" type="slidenum">
              <a:rPr lang="fr-FR" smtClean="0"/>
              <a:t>‹N°›</a:t>
            </a:fld>
            <a:endParaRPr lang="fr-FR"/>
          </a:p>
        </p:txBody>
      </p:sp>
      <p:sp>
        <p:nvSpPr>
          <p:cNvPr id="10" name="Espace réservé du texte 10"/>
          <p:cNvSpPr>
            <a:spLocks noGrp="1"/>
          </p:cNvSpPr>
          <p:nvPr>
            <p:ph type="body" sz="quarter" idx="13" hasCustomPrompt="1"/>
          </p:nvPr>
        </p:nvSpPr>
        <p:spPr>
          <a:xfrm>
            <a:off x="242646" y="1203598"/>
            <a:ext cx="6426714" cy="431800"/>
          </a:xfrm>
        </p:spPr>
        <p:txBody>
          <a:bodyPr>
            <a:normAutofit/>
          </a:bodyPr>
          <a:lstStyle>
            <a:lvl1pPr marL="0" indent="0">
              <a:buFontTx/>
              <a:buNone/>
              <a:defRPr sz="1800" baseline="0">
                <a:solidFill>
                  <a:srgbClr val="15568E"/>
                </a:solidFill>
              </a:defRPr>
            </a:lvl1pPr>
          </a:lstStyle>
          <a:p>
            <a:pPr lvl="0"/>
            <a:r>
              <a:rPr lang="fr-FR" dirty="0" smtClean="0"/>
              <a:t>Saisissez votre texte</a:t>
            </a:r>
            <a:endParaRPr lang="fr-FR" dirty="0"/>
          </a:p>
        </p:txBody>
      </p:sp>
      <p:sp>
        <p:nvSpPr>
          <p:cNvPr id="11" name="Espace réservé du contenu 2"/>
          <p:cNvSpPr txBox="1">
            <a:spLocks/>
          </p:cNvSpPr>
          <p:nvPr userDrawn="1"/>
        </p:nvSpPr>
        <p:spPr bwMode="auto">
          <a:xfrm>
            <a:off x="248695" y="1770570"/>
            <a:ext cx="6377982" cy="421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3525" indent="-263525" algn="just" defTabSz="828675" rtl="0" eaLnBrk="1" fontAlgn="base" hangingPunct="1">
              <a:spcBef>
                <a:spcPct val="50000"/>
              </a:spcBef>
              <a:spcAft>
                <a:spcPts val="1288"/>
              </a:spcAft>
              <a:buClr>
                <a:srgbClr val="FF5E48"/>
              </a:buClr>
              <a:buSzPct val="90000"/>
              <a:buBlip>
                <a:blip r:embed="rId2"/>
              </a:buBlip>
              <a:defRPr lang="fr-FR" sz="2400" kern="1200">
                <a:solidFill>
                  <a:srgbClr val="595959"/>
                </a:solidFill>
                <a:latin typeface="Calibri" pitchFamily="34" charset="0"/>
                <a:ea typeface="+mn-ea"/>
                <a:cs typeface="+mn-cs"/>
              </a:defRPr>
            </a:lvl1pPr>
            <a:lvl2pPr marL="782638" marR="0" lvl="1" indent="-293688" algn="l" defTabSz="829452" rtl="0" eaLnBrk="1" fontAlgn="auto" hangingPunct="1">
              <a:lnSpc>
                <a:spcPct val="100000"/>
              </a:lnSpc>
              <a:spcBef>
                <a:spcPct val="0"/>
              </a:spcBef>
              <a:spcAft>
                <a:spcPts val="1025"/>
              </a:spcAft>
              <a:buSzPct val="75000"/>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marL="1174750" lvl="2" indent="-260350" algn="l" defTabSz="828675" rtl="0" eaLnBrk="1" fontAlgn="base" hangingPunct="1">
              <a:spcBef>
                <a:spcPct val="0"/>
              </a:spcBef>
              <a:spcAft>
                <a:spcPts val="775"/>
              </a:spcAft>
              <a:buClr>
                <a:srgbClr val="FF5E48"/>
              </a:buClr>
              <a:buSzPct val="75000"/>
              <a:buFont typeface="Wingdings" pitchFamily="2" charset="2"/>
              <a:buChar char="ü"/>
              <a:defRPr lang="fr-FR" kern="1200">
                <a:solidFill>
                  <a:srgbClr val="595959"/>
                </a:solidFill>
                <a:latin typeface="+mn-lt"/>
                <a:ea typeface="Arial Unicode MS" pitchFamily="2"/>
                <a:cs typeface="Arial Unicode MS" pitchFamily="2"/>
              </a:defRPr>
            </a:lvl3pPr>
            <a:lvl4pPr marL="1566863" lvl="3" indent="-195263" algn="l" defTabSz="828675" rtl="0" eaLnBrk="1" fontAlgn="base" hangingPunct="1">
              <a:spcBef>
                <a:spcPct val="0"/>
              </a:spcBef>
              <a:spcAft>
                <a:spcPts val="513"/>
              </a:spcAft>
              <a:buSzPct val="75000"/>
              <a:buFont typeface="Wingdings" pitchFamily="2" charset="2"/>
              <a:defRPr lang="fr-FR" kern="1200">
                <a:solidFill>
                  <a:srgbClr val="000000"/>
                </a:solidFill>
                <a:latin typeface="Arial" pitchFamily="18"/>
                <a:ea typeface="Arial Unicode MS" pitchFamily="2"/>
                <a:cs typeface="Arial Unicode MS" pitchFamily="2"/>
              </a:defRPr>
            </a:lvl4pPr>
            <a:lvl5pPr marL="1958975" lvl="4"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5pPr>
            <a:lvl6pPr marL="24161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6pPr>
            <a:lvl7pPr marL="28733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7pPr>
            <a:lvl8pPr marL="33305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8pPr>
            <a:lvl9pPr marL="37877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9pPr>
          </a:lstStyle>
          <a:p>
            <a:pPr lvl="0">
              <a:defRPr/>
            </a:pPr>
            <a:r>
              <a:rPr kumimoji="0" lang="fr-FR" sz="2000" b="0" i="0" u="none" strike="noStrike" kern="1200" cap="none" spc="0" normalizeH="0" baseline="0" noProof="0" dirty="0" smtClean="0">
                <a:ln>
                  <a:noFill/>
                </a:ln>
                <a:solidFill>
                  <a:srgbClr val="C00000"/>
                </a:solidFill>
                <a:effectLst/>
                <a:uLnTx/>
                <a:uFillTx/>
              </a:rPr>
              <a:t> </a:t>
            </a:r>
            <a:r>
              <a:rPr lang="fr-FR" sz="1600" b="1" dirty="0" smtClean="0">
                <a:solidFill>
                  <a:srgbClr val="C00000"/>
                </a:solidFill>
              </a:rPr>
              <a:t>saisissez</a:t>
            </a:r>
            <a:r>
              <a:rPr lang="fr-FR" sz="1600" b="1" baseline="0" dirty="0" smtClean="0">
                <a:solidFill>
                  <a:srgbClr val="C00000"/>
                </a:solidFill>
              </a:rPr>
              <a:t> le sous-titre</a:t>
            </a:r>
            <a:endParaRPr kumimoji="0" lang="fr-FR" sz="1600" b="1" i="0" u="none" strike="noStrike" kern="1200" cap="none" spc="0" normalizeH="0" baseline="0" noProof="0" dirty="0" smtClean="0">
              <a:ln>
                <a:noFill/>
              </a:ln>
              <a:solidFill>
                <a:srgbClr val="C00000"/>
              </a:solidFill>
              <a:effectLst/>
              <a:uLnTx/>
              <a:uFillTx/>
            </a:endParaRP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632" y="4824164"/>
            <a:ext cx="841586" cy="252000"/>
          </a:xfrm>
          <a:prstGeom prst="rect">
            <a:avLst/>
          </a:prstGeom>
        </p:spPr>
      </p:pic>
      <p:grpSp>
        <p:nvGrpSpPr>
          <p:cNvPr id="13" name="Groupe 12"/>
          <p:cNvGrpSpPr/>
          <p:nvPr userDrawn="1"/>
        </p:nvGrpSpPr>
        <p:grpSpPr>
          <a:xfrm>
            <a:off x="147789" y="251847"/>
            <a:ext cx="6552728" cy="684000"/>
            <a:chOff x="188640" y="240784"/>
            <a:chExt cx="6322280" cy="684000"/>
          </a:xfrm>
        </p:grpSpPr>
        <p:sp>
          <p:nvSpPr>
            <p:cNvPr id="14" name="Rectangle à coins arrondis 13"/>
            <p:cNvSpPr/>
            <p:nvPr userDrawn="1"/>
          </p:nvSpPr>
          <p:spPr>
            <a:xfrm>
              <a:off x="1052736" y="240784"/>
              <a:ext cx="5458184" cy="684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rrondir un rectangle avec un coin diagonal 4"/>
            <p:cNvSpPr/>
            <p:nvPr userDrawn="1"/>
          </p:nvSpPr>
          <p:spPr>
            <a:xfrm>
              <a:off x="188640" y="240784"/>
              <a:ext cx="1224136" cy="684000"/>
            </a:xfrm>
            <a:prstGeom prst="round2DiagRect">
              <a:avLst>
                <a:gd name="adj1" fmla="val 31304"/>
                <a:gd name="adj2" fmla="val 0"/>
              </a:avLst>
            </a:prstGeom>
            <a:solidFill>
              <a:srgbClr val="15568E"/>
            </a:solidFill>
            <a:ln>
              <a:solidFill>
                <a:srgbClr val="15568E"/>
              </a:solidFill>
            </a:ln>
          </p:spPr>
          <p:style>
            <a:lnRef idx="2">
              <a:schemeClr val="accent1">
                <a:shade val="50000"/>
              </a:schemeClr>
            </a:lnRef>
            <a:fillRef idx="1">
              <a:schemeClr val="accent1"/>
            </a:fillRef>
            <a:effectRef idx="0">
              <a:schemeClr val="accent1"/>
            </a:effectRef>
            <a:fontRef idx="minor">
              <a:schemeClr val="lt1"/>
            </a:fontRef>
          </p:style>
          <p:txBody>
            <a:bodyPr lIns="55543" tIns="27772" rIns="55543" bIns="27772" rtlCol="0" anchor="ctr"/>
            <a:lstStyle/>
            <a:p>
              <a:pPr algn="ctr"/>
              <a:endParaRPr lang="fr-FR" sz="1400" dirty="0"/>
            </a:p>
          </p:txBody>
        </p:sp>
      </p:grpSp>
      <p:sp>
        <p:nvSpPr>
          <p:cNvPr id="2" name="Titre 1"/>
          <p:cNvSpPr>
            <a:spLocks noGrp="1"/>
          </p:cNvSpPr>
          <p:nvPr>
            <p:ph type="title" hasCustomPrompt="1"/>
          </p:nvPr>
        </p:nvSpPr>
        <p:spPr>
          <a:xfrm>
            <a:off x="1116624" y="281788"/>
            <a:ext cx="5552736" cy="648000"/>
          </a:xfrm>
          <a:noFill/>
        </p:spPr>
        <p:txBody>
          <a:bodyPr>
            <a:normAutofit/>
          </a:bodyPr>
          <a:lstStyle>
            <a:lvl1pPr marL="203597" indent="0" algn="ctr">
              <a:defRPr sz="2000" b="1">
                <a:solidFill>
                  <a:srgbClr val="15568E"/>
                </a:solidFill>
                <a:latin typeface="+mn-lt"/>
              </a:defRPr>
            </a:lvl1pPr>
          </a:lstStyle>
          <a:p>
            <a:r>
              <a:rPr lang="fr-FR" dirty="0" smtClean="0"/>
              <a:t>Saisissez le titre de la diapo</a:t>
            </a:r>
            <a:endParaRPr lang="fr-FR" dirty="0"/>
          </a:p>
        </p:txBody>
      </p:sp>
    </p:spTree>
    <p:extLst>
      <p:ext uri="{BB962C8B-B14F-4D97-AF65-F5344CB8AC3E}">
        <p14:creationId xmlns:p14="http://schemas.microsoft.com/office/powerpoint/2010/main" val="27656674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404664" y="1375077"/>
            <a:ext cx="3024336" cy="3262312"/>
          </a:xfrm>
        </p:spPr>
        <p:txBody>
          <a:bodyPr>
            <a:normAutofit/>
          </a:bodyPr>
          <a:lstStyle>
            <a:lvl1pPr marL="171450" indent="-171450">
              <a:buFont typeface="Wingdings" panose="05000000000000000000" pitchFamily="2" charset="2"/>
              <a:buChar char="Ø"/>
              <a:defRPr sz="1600">
                <a:solidFill>
                  <a:srgbClr val="15568E"/>
                </a:solidFill>
                <a:latin typeface="+mn-lt"/>
              </a:defRPr>
            </a:lvl1pPr>
            <a:lvl2pPr marL="401241" indent="-197644">
              <a:buSzPct val="75000"/>
              <a:buFont typeface="Wingdings" panose="05000000000000000000" pitchFamily="2" charset="2"/>
              <a:buChar char="v"/>
              <a:tabLst>
                <a:tab pos="401241" algn="l"/>
              </a:tabLst>
              <a:defRPr sz="1600">
                <a:solidFill>
                  <a:srgbClr val="15568E"/>
                </a:solidFill>
                <a:latin typeface="+mn-lt"/>
              </a:defRPr>
            </a:lvl2pPr>
            <a:lvl3pPr marL="536972" indent="-135731">
              <a:tabLst>
                <a:tab pos="536972" algn="l"/>
              </a:tabLst>
              <a:defRPr sz="1600">
                <a:solidFill>
                  <a:srgbClr val="15568E"/>
                </a:solidFill>
                <a:latin typeface="+mn-lt"/>
              </a:defRPr>
            </a:lvl3pPr>
            <a:lvl4pPr>
              <a:defRPr sz="1350">
                <a:solidFill>
                  <a:srgbClr val="15568E"/>
                </a:solidFill>
                <a:latin typeface="+mn-lt"/>
              </a:defRPr>
            </a:lvl4pPr>
            <a:lvl5pPr>
              <a:defRPr sz="1350">
                <a:solidFill>
                  <a:srgbClr val="15568E"/>
                </a:solidFill>
                <a:latin typeface="+mn-lt"/>
              </a:defRPr>
            </a:lvl5pPr>
          </a:lstStyle>
          <a:p>
            <a:pPr lvl="0"/>
            <a:r>
              <a:rPr lang="fr-FR" dirty="0" smtClean="0"/>
              <a:t>Puce niveau 1</a:t>
            </a:r>
          </a:p>
          <a:p>
            <a:pPr lvl="1"/>
            <a:r>
              <a:rPr lang="fr-FR" dirty="0" smtClean="0"/>
              <a:t>Deuxième niveau</a:t>
            </a:r>
          </a:p>
          <a:p>
            <a:pPr lvl="2"/>
            <a:r>
              <a:rPr lang="fr-FR" dirty="0" smtClean="0"/>
              <a:t>Troisième niveau</a:t>
            </a:r>
          </a:p>
        </p:txBody>
      </p:sp>
      <p:sp>
        <p:nvSpPr>
          <p:cNvPr id="4" name="Espace réservé du contenu 3"/>
          <p:cNvSpPr>
            <a:spLocks noGrp="1"/>
          </p:cNvSpPr>
          <p:nvPr>
            <p:ph sz="half" idx="2" hasCustomPrompt="1"/>
          </p:nvPr>
        </p:nvSpPr>
        <p:spPr>
          <a:xfrm>
            <a:off x="3501008" y="1343521"/>
            <a:ext cx="3008375" cy="3262312"/>
          </a:xfrm>
        </p:spPr>
        <p:txBody>
          <a:bodyPr>
            <a:normAutofit/>
          </a:bodyPr>
          <a:lstStyle>
            <a:lvl1pPr marL="171450" indent="-171450">
              <a:buFont typeface="Wingdings" panose="05000000000000000000" pitchFamily="2" charset="2"/>
              <a:buChar char="Ø"/>
              <a:defRPr sz="1600">
                <a:solidFill>
                  <a:srgbClr val="15568E"/>
                </a:solidFill>
              </a:defRPr>
            </a:lvl1pPr>
            <a:lvl2pPr marL="401241" indent="-197644">
              <a:buSzPct val="75000"/>
              <a:buFont typeface="Wingdings" panose="05000000000000000000" pitchFamily="2" charset="2"/>
              <a:buChar char="v"/>
              <a:defRPr sz="1600">
                <a:solidFill>
                  <a:srgbClr val="15568E"/>
                </a:solidFill>
              </a:defRPr>
            </a:lvl2pPr>
            <a:lvl3pPr>
              <a:defRPr sz="1600">
                <a:solidFill>
                  <a:srgbClr val="15568E"/>
                </a:solidFill>
              </a:defRPr>
            </a:lvl3pPr>
            <a:lvl4pPr>
              <a:defRPr sz="1350">
                <a:solidFill>
                  <a:srgbClr val="15568E"/>
                </a:solidFill>
              </a:defRPr>
            </a:lvl4pPr>
            <a:lvl5pPr>
              <a:defRPr sz="1350">
                <a:solidFill>
                  <a:srgbClr val="15568E"/>
                </a:solidFill>
              </a:defRPr>
            </a:lvl5pPr>
          </a:lstStyle>
          <a:p>
            <a:pPr lvl="0"/>
            <a:r>
              <a:rPr lang="fr-FR" dirty="0" smtClean="0"/>
              <a:t>Puce niveau 1</a:t>
            </a:r>
          </a:p>
          <a:p>
            <a:pPr lvl="1"/>
            <a:r>
              <a:rPr lang="fr-FR" dirty="0" smtClean="0"/>
              <a:t>Deuxième niveau</a:t>
            </a:r>
          </a:p>
          <a:p>
            <a:pPr lvl="2"/>
            <a:r>
              <a:rPr lang="fr-FR" dirty="0" smtClean="0"/>
              <a:t>Troisième niveau</a:t>
            </a:r>
          </a:p>
        </p:txBody>
      </p:sp>
      <p:sp>
        <p:nvSpPr>
          <p:cNvPr id="7" name="Espace réservé du numéro de diapositive 6"/>
          <p:cNvSpPr>
            <a:spLocks noGrp="1"/>
          </p:cNvSpPr>
          <p:nvPr>
            <p:ph type="sldNum" sz="quarter" idx="12"/>
          </p:nvPr>
        </p:nvSpPr>
        <p:spPr/>
        <p:txBody>
          <a:bodyPr/>
          <a:lstStyle/>
          <a:p>
            <a:fld id="{624B0786-168C-443E-B8BC-3DB0CD33266E}" type="slidenum">
              <a:rPr lang="fr-FR" smtClean="0"/>
              <a:t>‹N°›</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24164"/>
            <a:ext cx="841586" cy="252000"/>
          </a:xfrm>
          <a:prstGeom prst="rect">
            <a:avLst/>
          </a:prstGeom>
        </p:spPr>
      </p:pic>
      <p:grpSp>
        <p:nvGrpSpPr>
          <p:cNvPr id="9" name="Groupe 8"/>
          <p:cNvGrpSpPr/>
          <p:nvPr userDrawn="1"/>
        </p:nvGrpSpPr>
        <p:grpSpPr>
          <a:xfrm>
            <a:off x="147789" y="251847"/>
            <a:ext cx="6552728" cy="684000"/>
            <a:chOff x="188640" y="240784"/>
            <a:chExt cx="6322280" cy="684000"/>
          </a:xfrm>
        </p:grpSpPr>
        <p:sp>
          <p:nvSpPr>
            <p:cNvPr id="11" name="Rectangle à coins arrondis 10"/>
            <p:cNvSpPr/>
            <p:nvPr userDrawn="1"/>
          </p:nvSpPr>
          <p:spPr>
            <a:xfrm>
              <a:off x="1052736" y="240784"/>
              <a:ext cx="5458184" cy="684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ndir un rectangle avec un coin diagonal 4"/>
            <p:cNvSpPr/>
            <p:nvPr userDrawn="1"/>
          </p:nvSpPr>
          <p:spPr>
            <a:xfrm>
              <a:off x="188640" y="240784"/>
              <a:ext cx="1224136" cy="684000"/>
            </a:xfrm>
            <a:prstGeom prst="round2DiagRect">
              <a:avLst>
                <a:gd name="adj1" fmla="val 31304"/>
                <a:gd name="adj2" fmla="val 0"/>
              </a:avLst>
            </a:prstGeom>
            <a:solidFill>
              <a:srgbClr val="15568E"/>
            </a:solidFill>
            <a:ln>
              <a:solidFill>
                <a:srgbClr val="15568E"/>
              </a:solidFill>
            </a:ln>
          </p:spPr>
          <p:style>
            <a:lnRef idx="2">
              <a:schemeClr val="accent1">
                <a:shade val="50000"/>
              </a:schemeClr>
            </a:lnRef>
            <a:fillRef idx="1">
              <a:schemeClr val="accent1"/>
            </a:fillRef>
            <a:effectRef idx="0">
              <a:schemeClr val="accent1"/>
            </a:effectRef>
            <a:fontRef idx="minor">
              <a:schemeClr val="lt1"/>
            </a:fontRef>
          </p:style>
          <p:txBody>
            <a:bodyPr lIns="55543" tIns="27772" rIns="55543" bIns="27772" rtlCol="0" anchor="ctr"/>
            <a:lstStyle/>
            <a:p>
              <a:pPr algn="ctr"/>
              <a:endParaRPr lang="fr-FR" sz="1400" dirty="0"/>
            </a:p>
          </p:txBody>
        </p:sp>
      </p:grpSp>
      <p:sp>
        <p:nvSpPr>
          <p:cNvPr id="2" name="Titre 1"/>
          <p:cNvSpPr>
            <a:spLocks noGrp="1"/>
          </p:cNvSpPr>
          <p:nvPr>
            <p:ph type="title" hasCustomPrompt="1"/>
          </p:nvPr>
        </p:nvSpPr>
        <p:spPr>
          <a:xfrm>
            <a:off x="1268760" y="236806"/>
            <a:ext cx="5375669" cy="684000"/>
          </a:xfrm>
          <a:noFill/>
        </p:spPr>
        <p:txBody>
          <a:bodyPr>
            <a:normAutofit/>
          </a:bodyPr>
          <a:lstStyle>
            <a:lvl1pPr marL="203597" indent="0" algn="ctr">
              <a:defRPr sz="2000" b="1">
                <a:solidFill>
                  <a:srgbClr val="15568E"/>
                </a:solidFill>
                <a:latin typeface="+mn-lt"/>
              </a:defRPr>
            </a:lvl1pPr>
          </a:lstStyle>
          <a:p>
            <a:r>
              <a:rPr lang="fr-FR" dirty="0" smtClean="0"/>
              <a:t>Saisissez le titre de la diapo</a:t>
            </a:r>
            <a:endParaRPr lang="fr-FR" dirty="0"/>
          </a:p>
        </p:txBody>
      </p:sp>
    </p:spTree>
    <p:extLst>
      <p:ext uri="{BB962C8B-B14F-4D97-AF65-F5344CB8AC3E}">
        <p14:creationId xmlns:p14="http://schemas.microsoft.com/office/powerpoint/2010/main" val="41778794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4B0786-168C-443E-B8BC-3DB0CD33266E}" type="slidenum">
              <a:rPr lang="fr-FR" smtClean="0"/>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24164"/>
            <a:ext cx="841586" cy="252000"/>
          </a:xfrm>
          <a:prstGeom prst="rect">
            <a:avLst/>
          </a:prstGeom>
        </p:spPr>
      </p:pic>
      <p:grpSp>
        <p:nvGrpSpPr>
          <p:cNvPr id="7" name="Groupe 6"/>
          <p:cNvGrpSpPr/>
          <p:nvPr userDrawn="1"/>
        </p:nvGrpSpPr>
        <p:grpSpPr>
          <a:xfrm>
            <a:off x="147789" y="251847"/>
            <a:ext cx="6552728" cy="684000"/>
            <a:chOff x="188640" y="240784"/>
            <a:chExt cx="6322280" cy="684000"/>
          </a:xfrm>
        </p:grpSpPr>
        <p:sp>
          <p:nvSpPr>
            <p:cNvPr id="9" name="Rectangle à coins arrondis 8"/>
            <p:cNvSpPr/>
            <p:nvPr userDrawn="1"/>
          </p:nvSpPr>
          <p:spPr>
            <a:xfrm>
              <a:off x="1052736" y="240784"/>
              <a:ext cx="5458184" cy="684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rondir un rectangle avec un coin diagonal 4"/>
            <p:cNvSpPr/>
            <p:nvPr userDrawn="1"/>
          </p:nvSpPr>
          <p:spPr>
            <a:xfrm>
              <a:off x="188640" y="240784"/>
              <a:ext cx="1224136" cy="684000"/>
            </a:xfrm>
            <a:prstGeom prst="round2DiagRect">
              <a:avLst>
                <a:gd name="adj1" fmla="val 31304"/>
                <a:gd name="adj2" fmla="val 0"/>
              </a:avLst>
            </a:prstGeom>
            <a:solidFill>
              <a:srgbClr val="15568E"/>
            </a:solidFill>
            <a:ln>
              <a:solidFill>
                <a:srgbClr val="15568E"/>
              </a:solidFill>
            </a:ln>
          </p:spPr>
          <p:style>
            <a:lnRef idx="2">
              <a:schemeClr val="accent1">
                <a:shade val="50000"/>
              </a:schemeClr>
            </a:lnRef>
            <a:fillRef idx="1">
              <a:schemeClr val="accent1"/>
            </a:fillRef>
            <a:effectRef idx="0">
              <a:schemeClr val="accent1"/>
            </a:effectRef>
            <a:fontRef idx="minor">
              <a:schemeClr val="lt1"/>
            </a:fontRef>
          </p:style>
          <p:txBody>
            <a:bodyPr lIns="55543" tIns="27772" rIns="55543" bIns="27772" rtlCol="0" anchor="ctr"/>
            <a:lstStyle/>
            <a:p>
              <a:pPr algn="ctr"/>
              <a:endParaRPr lang="fr-FR" sz="1400" dirty="0"/>
            </a:p>
          </p:txBody>
        </p:sp>
      </p:grpSp>
      <p:sp>
        <p:nvSpPr>
          <p:cNvPr id="2" name="Titre 1"/>
          <p:cNvSpPr>
            <a:spLocks noGrp="1"/>
          </p:cNvSpPr>
          <p:nvPr>
            <p:ph type="title"/>
          </p:nvPr>
        </p:nvSpPr>
        <p:spPr>
          <a:xfrm>
            <a:off x="1201685" y="269847"/>
            <a:ext cx="5498832" cy="648000"/>
          </a:xfrm>
          <a:noFill/>
        </p:spPr>
        <p:txBody>
          <a:bodyPr>
            <a:normAutofit/>
          </a:bodyPr>
          <a:lstStyle>
            <a:lvl1pPr marL="135731" indent="0" algn="ctr">
              <a:tabLst>
                <a:tab pos="135731" algn="l"/>
              </a:tabLst>
              <a:defRPr sz="2000" b="1">
                <a:solidFill>
                  <a:srgbClr val="15568E"/>
                </a:solidFill>
                <a:latin typeface="+mn-lt"/>
              </a:defRPr>
            </a:lvl1pPr>
          </a:lstStyle>
          <a:p>
            <a:r>
              <a:rPr lang="fr-FR" smtClean="0"/>
              <a:t>Modifiez le style du titre</a:t>
            </a:r>
            <a:endParaRPr lang="fr-FR" dirty="0"/>
          </a:p>
        </p:txBody>
      </p:sp>
    </p:spTree>
    <p:extLst>
      <p:ext uri="{BB962C8B-B14F-4D97-AF65-F5344CB8AC3E}">
        <p14:creationId xmlns:p14="http://schemas.microsoft.com/office/powerpoint/2010/main" val="10098572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0688" y="1635646"/>
            <a:ext cx="5915025" cy="993775"/>
          </a:xfrm>
        </p:spPr>
        <p:txBody>
          <a:bodyPr>
            <a:normAutofit/>
          </a:bodyPr>
          <a:lstStyle>
            <a:lvl1pPr algn="ctr">
              <a:defRPr sz="2800" b="1">
                <a:solidFill>
                  <a:srgbClr val="15568E"/>
                </a:solidFill>
                <a:latin typeface="+mn-lt"/>
              </a:defRPr>
            </a:lvl1pPr>
          </a:lstStyle>
          <a:p>
            <a:r>
              <a:rPr lang="fr-FR" dirty="0" smtClean="0"/>
              <a:t>Titre intermédiaire</a:t>
            </a:r>
            <a:endParaRPr lang="fr-FR" dirty="0"/>
          </a:p>
        </p:txBody>
      </p:sp>
      <p:pic>
        <p:nvPicPr>
          <p:cNvPr id="6" name="Image 5"/>
          <p:cNvPicPr>
            <a:picLocks noChangeAspect="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4000" contrast="37000"/>
                    </a14:imgEffect>
                  </a14:imgLayer>
                </a14:imgProps>
              </a:ext>
              <a:ext uri="{28A0092B-C50C-407E-A947-70E740481C1C}">
                <a14:useLocalDpi xmlns:a14="http://schemas.microsoft.com/office/drawing/2010/main" val="0"/>
              </a:ext>
            </a:extLst>
          </a:blip>
          <a:stretch>
            <a:fillRect/>
          </a:stretch>
        </p:blipFill>
        <p:spPr>
          <a:xfrm>
            <a:off x="14122" y="3795886"/>
            <a:ext cx="6843878" cy="1331494"/>
          </a:xfrm>
          <a:prstGeom prst="rect">
            <a:avLst/>
          </a:prstGeom>
        </p:spPr>
      </p:pic>
      <p:grpSp>
        <p:nvGrpSpPr>
          <p:cNvPr id="9" name="Groupe 8"/>
          <p:cNvGrpSpPr/>
          <p:nvPr userDrawn="1"/>
        </p:nvGrpSpPr>
        <p:grpSpPr>
          <a:xfrm>
            <a:off x="147789" y="251847"/>
            <a:ext cx="6552728" cy="684000"/>
            <a:chOff x="188640" y="240784"/>
            <a:chExt cx="6322280" cy="684000"/>
          </a:xfrm>
        </p:grpSpPr>
        <p:sp>
          <p:nvSpPr>
            <p:cNvPr id="10" name="Rectangle à coins arrondis 9"/>
            <p:cNvSpPr/>
            <p:nvPr userDrawn="1"/>
          </p:nvSpPr>
          <p:spPr>
            <a:xfrm>
              <a:off x="1052736" y="240784"/>
              <a:ext cx="5458184" cy="684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rrondir un rectangle avec un coin diagonal 4"/>
            <p:cNvSpPr/>
            <p:nvPr userDrawn="1"/>
          </p:nvSpPr>
          <p:spPr>
            <a:xfrm>
              <a:off x="188640" y="240784"/>
              <a:ext cx="1224136" cy="684000"/>
            </a:xfrm>
            <a:prstGeom prst="round2DiagRect">
              <a:avLst>
                <a:gd name="adj1" fmla="val 31304"/>
                <a:gd name="adj2" fmla="val 0"/>
              </a:avLst>
            </a:prstGeom>
            <a:solidFill>
              <a:srgbClr val="15568E"/>
            </a:solidFill>
            <a:ln>
              <a:solidFill>
                <a:srgbClr val="15568E"/>
              </a:solidFill>
            </a:ln>
          </p:spPr>
          <p:style>
            <a:lnRef idx="2">
              <a:schemeClr val="accent1">
                <a:shade val="50000"/>
              </a:schemeClr>
            </a:lnRef>
            <a:fillRef idx="1">
              <a:schemeClr val="accent1"/>
            </a:fillRef>
            <a:effectRef idx="0">
              <a:schemeClr val="accent1"/>
            </a:effectRef>
            <a:fontRef idx="minor">
              <a:schemeClr val="lt1"/>
            </a:fontRef>
          </p:style>
          <p:txBody>
            <a:bodyPr lIns="55543" tIns="27772" rIns="55543" bIns="27772" rtlCol="0" anchor="ctr"/>
            <a:lstStyle/>
            <a:p>
              <a:pPr algn="ctr"/>
              <a:endParaRPr lang="fr-FR" sz="1400" dirty="0"/>
            </a:p>
          </p:txBody>
        </p:sp>
      </p:grpSp>
    </p:spTree>
    <p:extLst>
      <p:ext uri="{BB962C8B-B14F-4D97-AF65-F5344CB8AC3E}">
        <p14:creationId xmlns:p14="http://schemas.microsoft.com/office/powerpoint/2010/main" val="328866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843463" y="4767264"/>
            <a:ext cx="154305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624B0786-168C-443E-B8BC-3DB0CD33266E}" type="slidenum">
              <a:rPr lang="fr-FR" smtClean="0"/>
              <a:t>‹N°›</a:t>
            </a:fld>
            <a:endParaRPr lang="fr-FR"/>
          </a:p>
        </p:txBody>
      </p:sp>
    </p:spTree>
    <p:extLst>
      <p:ext uri="{BB962C8B-B14F-4D97-AF65-F5344CB8AC3E}">
        <p14:creationId xmlns:p14="http://schemas.microsoft.com/office/powerpoint/2010/main" val="2900277226"/>
      </p:ext>
    </p:extLst>
  </p:cSld>
  <p:clrMap bg1="lt1" tx1="dk1" bg2="lt2" tx2="dk2" accent1="accent1" accent2="accent2" accent3="accent3" accent4="accent4" accent5="accent5" accent6="accent6" hlink="hlink" folHlink="folHlink"/>
  <p:sldLayoutIdLst>
    <p:sldLayoutId id="2147483665" r:id="rId1"/>
    <p:sldLayoutId id="2147483677" r:id="rId2"/>
    <p:sldLayoutId id="2147483666" r:id="rId3"/>
    <p:sldLayoutId id="2147483680" r:id="rId4"/>
    <p:sldLayoutId id="2147483667" r:id="rId5"/>
    <p:sldLayoutId id="2147483668" r:id="rId6"/>
    <p:sldLayoutId id="2147483682" r:id="rId7"/>
    <p:sldLayoutId id="2147483670" r:id="rId8"/>
    <p:sldLayoutId id="2147483683" r:id="rId9"/>
    <p:sldLayoutId id="2147483681" r:id="rId10"/>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nction-publique.gouv.fr/files/files/publications/rapport_annuel/CC-egalite-2018.pdf" TargetMode="External"/><Relationship Id="rId2" Type="http://schemas.openxmlformats.org/officeDocument/2006/relationships/hyperlink" Target="https://www.fonction-publique.gouv.fr/legalite-professionnelle-entre-femmes-et-hommes" TargetMode="Externa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www.legifrance.gouv.fr/affichTexte.do?cidTexte=JORFTEXT000028388107&amp;categorieLien=id" TargetMode="External"/><Relationship Id="rId4" Type="http://schemas.openxmlformats.org/officeDocument/2006/relationships/hyperlink" Target="https://www.legifrance.gouv.fr/affichTexte.do?cidTexte=JORFTEXT000036269335&amp;fastPos=185&amp;fastReqId=676464720&amp;categorieLien=id&amp;oldAction=rechText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legifrance.gouv.fr/affichTexte.do?cidTexte=JORFTEXT000029330832&amp;categorieLien=id"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performance-publique.budget.gouv.fr/sites/performance_publique/files/files/circulaires/circulaires/2019/1BLF-19-3365/1BLF-19-3365.pdf" TargetMode="External"/><Relationship Id="rId2" Type="http://schemas.openxmlformats.org/officeDocument/2006/relationships/hyperlink" Target="https://www.legifrance.gouv.fr/affichTexte.do?cidTexte=JORFTEXT000020521873" TargetMode="External"/><Relationship Id="rId1" Type="http://schemas.openxmlformats.org/officeDocument/2006/relationships/slideLayout" Target="../slideLayouts/slideLayout3.xml"/><Relationship Id="rId4" Type="http://schemas.openxmlformats.org/officeDocument/2006/relationships/hyperlink" Target="https://www.performance-publique.budget.gouv.fr/sites/performance_publique/files/1BLF-19-3365_annexe2.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culture.gouv.fr/Thematiques/Egalite-et-diversite/Documentation/Observatoire-de-l-egalite-femmes-hommes" TargetMode="External"/><Relationship Id="rId2" Type="http://schemas.openxmlformats.org/officeDocument/2006/relationships/hyperlink" Target="https://www.legifrance.gouv.fr/affichTexte.do?cidTexte=JORFTEXT000000399250&amp;categorieLien=id" TargetMode="External"/><Relationship Id="rId1" Type="http://schemas.openxmlformats.org/officeDocument/2006/relationships/slideLayout" Target="../slideLayouts/slideLayout3.xml"/><Relationship Id="rId5" Type="http://schemas.openxmlformats.org/officeDocument/2006/relationships/hyperlink" Target="https://cache.media.education.gouv.fr/file/2019/73/2/depp-2019-filles-et-garcons_1089732.pdf" TargetMode="External"/><Relationship Id="rId4" Type="http://schemas.openxmlformats.org/officeDocument/2006/relationships/hyperlink" Target="http://www.culture.gouv.fr/Thematiques/Egalite-et-diversite/Les-engagements-du-Ministere/Feuille-de-route-Egalite-2019-202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nction-publique.gouv.fr/files/files/publications/coll_outils_de_la_GRH/guide-formation-prevention-violences-sexuelles-2018.pdf" TargetMode="External"/><Relationship Id="rId2" Type="http://schemas.openxmlformats.org/officeDocument/2006/relationships/hyperlink" Target="https://www.fonction-publique.gouv.fr/files/files/publications/coll_outils_de_la_GRH/Referentiels-formation-egalite-pro.pdf" TargetMode="External"/><Relationship Id="rId1" Type="http://schemas.openxmlformats.org/officeDocument/2006/relationships/slideLayout" Target="../slideLayouts/slideLayout3.xml"/><Relationship Id="rId4" Type="http://schemas.openxmlformats.org/officeDocument/2006/relationships/hyperlink" Target="https://www.fonction-publique.gouv.fr/files/files/publications/politiques_emploi_public/20181130-accord-egalite-pro.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performance-publique.budget.gouv.fr/sites/performance_publique/files/files/circulaires/circulaires/2019/2PERF-19-3083/2PERF-19-3083.pdf"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adequations.org/IMG/pdf/Fiche_utiliser_le_Marqueur_Genre.pdf" TargetMode="External"/><Relationship Id="rId2" Type="http://schemas.openxmlformats.org/officeDocument/2006/relationships/hyperlink" Target="http://gender.careinternationalwikis.org/_media/note_explicative_care_le_marqueur_genre.pdf"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ww.performance-publique.budget.gouv.fr/sites/performance_publique/files/files/documents/dpt-2019/DPT2019_egalite_femmes_hommes.pdf"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igas.gouv.fr/IMG/pdf/2018-022R.pdf" TargetMode="External"/><Relationship Id="rId2" Type="http://schemas.openxmlformats.org/officeDocument/2006/relationships/hyperlink" Target="http://www.assemblee-nationale.fr/13/rap-info/i1801.asp"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galite-femmes-hommes.gouv.fr/publications/droits-des-femmes/egalite-entre-les-femmes-et-les-hommes/vers-legalite-reelle-entre-les-femmes-et-les-hommes-chiffres-cles-edition-2019/"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sz="2800" dirty="0" smtClean="0"/>
              <a:t>Sensibilisation aux enjeux de l’égalité entre les femmes et les hommes</a:t>
            </a:r>
            <a:endParaRPr lang="fr-FR" sz="2800" dirty="0"/>
          </a:p>
        </p:txBody>
      </p:sp>
      <p:sp>
        <p:nvSpPr>
          <p:cNvPr id="5" name="Sous-titre 4"/>
          <p:cNvSpPr>
            <a:spLocks noGrp="1"/>
          </p:cNvSpPr>
          <p:nvPr>
            <p:ph type="subTitle" idx="1"/>
          </p:nvPr>
        </p:nvSpPr>
        <p:spPr>
          <a:xfrm>
            <a:off x="1028701" y="3291830"/>
            <a:ext cx="4800597" cy="377683"/>
          </a:xfrm>
        </p:spPr>
        <p:txBody>
          <a:bodyPr/>
          <a:lstStyle/>
          <a:p>
            <a:r>
              <a:rPr lang="fr-FR" dirty="0" smtClean="0"/>
              <a:t>15 juillet 2019</a:t>
            </a:r>
            <a:endParaRPr lang="fr-FR" dirty="0"/>
          </a:p>
        </p:txBody>
      </p:sp>
      <p:cxnSp>
        <p:nvCxnSpPr>
          <p:cNvPr id="3" name="Connecteur droit 2"/>
          <p:cNvCxnSpPr/>
          <p:nvPr/>
        </p:nvCxnSpPr>
        <p:spPr>
          <a:xfrm>
            <a:off x="404664" y="1957380"/>
            <a:ext cx="5829842" cy="0"/>
          </a:xfrm>
          <a:prstGeom prst="line">
            <a:avLst/>
          </a:prstGeom>
          <a:ln w="15875" cap="flat" cmpd="sng" algn="ctr">
            <a:solidFill>
              <a:srgbClr val="FAB70C"/>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Connecteur droit 5"/>
          <p:cNvCxnSpPr/>
          <p:nvPr/>
        </p:nvCxnSpPr>
        <p:spPr>
          <a:xfrm>
            <a:off x="1592796" y="4227934"/>
            <a:ext cx="3672408" cy="0"/>
          </a:xfrm>
          <a:prstGeom prst="line">
            <a:avLst/>
          </a:prstGeom>
          <a:ln w="15875" cap="flat" cmpd="sng" algn="ctr">
            <a:solidFill>
              <a:srgbClr val="FAB70C"/>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Rectangle 7"/>
          <p:cNvSpPr>
            <a:spLocks noChangeAspect="1"/>
          </p:cNvSpPr>
          <p:nvPr/>
        </p:nvSpPr>
        <p:spPr>
          <a:xfrm>
            <a:off x="116632" y="17796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a:spLocks noChangeAspect="1"/>
          </p:cNvSpPr>
          <p:nvPr/>
        </p:nvSpPr>
        <p:spPr>
          <a:xfrm>
            <a:off x="314664" y="228371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a:spLocks noChangeAspect="1"/>
          </p:cNvSpPr>
          <p:nvPr/>
        </p:nvSpPr>
        <p:spPr>
          <a:xfrm>
            <a:off x="192600" y="33188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a:spLocks noChangeAspect="1"/>
          </p:cNvSpPr>
          <p:nvPr/>
        </p:nvSpPr>
        <p:spPr>
          <a:xfrm>
            <a:off x="476672" y="3762593"/>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a:spLocks noChangeAspect="1"/>
          </p:cNvSpPr>
          <p:nvPr/>
        </p:nvSpPr>
        <p:spPr>
          <a:xfrm>
            <a:off x="260664" y="418293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a:spLocks noChangeAspect="1"/>
          </p:cNvSpPr>
          <p:nvPr/>
        </p:nvSpPr>
        <p:spPr>
          <a:xfrm>
            <a:off x="620688" y="165371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a:spLocks noChangeAspect="1"/>
          </p:cNvSpPr>
          <p:nvPr/>
        </p:nvSpPr>
        <p:spPr>
          <a:xfrm>
            <a:off x="1196752" y="169240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a:spLocks noChangeAspect="1"/>
          </p:cNvSpPr>
          <p:nvPr/>
        </p:nvSpPr>
        <p:spPr>
          <a:xfrm>
            <a:off x="1988840" y="141962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p:cNvSpPr>
            <a:spLocks noChangeAspect="1"/>
          </p:cNvSpPr>
          <p:nvPr/>
        </p:nvSpPr>
        <p:spPr>
          <a:xfrm>
            <a:off x="2852944" y="15636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p:cNvSpPr>
            <a:spLocks noChangeAspect="1"/>
          </p:cNvSpPr>
          <p:nvPr/>
        </p:nvSpPr>
        <p:spPr>
          <a:xfrm>
            <a:off x="2564912" y="451597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p:cNvSpPr>
            <a:spLocks noChangeAspect="1"/>
          </p:cNvSpPr>
          <p:nvPr/>
        </p:nvSpPr>
        <p:spPr>
          <a:xfrm>
            <a:off x="3357000" y="437195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p:cNvSpPr>
            <a:spLocks noChangeAspect="1"/>
          </p:cNvSpPr>
          <p:nvPr/>
        </p:nvSpPr>
        <p:spPr>
          <a:xfrm>
            <a:off x="3861048" y="451597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a:spLocks noChangeAspect="1"/>
          </p:cNvSpPr>
          <p:nvPr/>
        </p:nvSpPr>
        <p:spPr>
          <a:xfrm>
            <a:off x="4509128" y="437195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a:spLocks noChangeAspect="1"/>
          </p:cNvSpPr>
          <p:nvPr/>
        </p:nvSpPr>
        <p:spPr>
          <a:xfrm>
            <a:off x="5301208" y="437195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a:spLocks noChangeAspect="1"/>
          </p:cNvSpPr>
          <p:nvPr/>
        </p:nvSpPr>
        <p:spPr>
          <a:xfrm>
            <a:off x="6093296" y="408391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p:cNvSpPr>
            <a:spLocks noChangeAspect="1"/>
          </p:cNvSpPr>
          <p:nvPr/>
        </p:nvSpPr>
        <p:spPr>
          <a:xfrm>
            <a:off x="6669368" y="423631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a:spLocks noChangeAspect="1"/>
          </p:cNvSpPr>
          <p:nvPr/>
        </p:nvSpPr>
        <p:spPr>
          <a:xfrm>
            <a:off x="6669368" y="379588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numéro de diapositive 6"/>
          <p:cNvSpPr>
            <a:spLocks noGrp="1"/>
          </p:cNvSpPr>
          <p:nvPr>
            <p:ph type="sldNum" sz="quarter" idx="8"/>
          </p:nvPr>
        </p:nvSpPr>
        <p:spPr/>
        <p:txBody>
          <a:bodyPr/>
          <a:lstStyle/>
          <a:p>
            <a:pPr lvl="0"/>
            <a:fld id="{899985A8-AD77-4C20-AB49-F02ADF6BFD28}" type="slidenum">
              <a:rPr lang="fr-FR" smtClean="0"/>
              <a:pPr lvl="0"/>
              <a:t>1</a:t>
            </a:fld>
            <a:endParaRPr lang="fr-FR" dirty="0"/>
          </a:p>
        </p:txBody>
      </p:sp>
      <p:sp>
        <p:nvSpPr>
          <p:cNvPr id="2" name="ZoneTexte 1"/>
          <p:cNvSpPr txBox="1"/>
          <p:nvPr/>
        </p:nvSpPr>
        <p:spPr>
          <a:xfrm>
            <a:off x="1430786" y="3822866"/>
            <a:ext cx="3852428" cy="430887"/>
          </a:xfrm>
          <a:prstGeom prst="rect">
            <a:avLst/>
          </a:prstGeom>
          <a:noFill/>
        </p:spPr>
        <p:txBody>
          <a:bodyPr wrap="square" rtlCol="0">
            <a:spAutoFit/>
          </a:bodyPr>
          <a:lstStyle/>
          <a:p>
            <a:pPr algn="ctr"/>
            <a:r>
              <a:rPr lang="fr-FR" sz="1100" i="1" dirty="0" smtClean="0">
                <a:solidFill>
                  <a:schemeClr val="bg1"/>
                </a:solidFill>
              </a:rPr>
              <a:t>(NB : selon le navigateur internet employé (Chrome, IE, Firefox), les liens hypertextes peuvent ou non fonctionner)</a:t>
            </a:r>
            <a:endParaRPr lang="fr-FR" sz="1100" i="1" dirty="0">
              <a:solidFill>
                <a:schemeClr val="bg1"/>
              </a:solidFill>
            </a:endParaRPr>
          </a:p>
        </p:txBody>
      </p:sp>
    </p:spTree>
    <p:extLst>
      <p:ext uri="{BB962C8B-B14F-4D97-AF65-F5344CB8AC3E}">
        <p14:creationId xmlns:p14="http://schemas.microsoft.com/office/powerpoint/2010/main" val="227453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2"/>
                </a:solidFill>
              </a:rPr>
              <a:t>Constater </a:t>
            </a:r>
            <a:r>
              <a:rPr lang="fr-FR" sz="2400" dirty="0">
                <a:solidFill>
                  <a:schemeClr val="accent2"/>
                </a:solidFill>
              </a:rPr>
              <a:t>– </a:t>
            </a:r>
            <a:r>
              <a:rPr lang="fr-FR" sz="2400" dirty="0" smtClean="0">
                <a:solidFill>
                  <a:schemeClr val="accent2"/>
                </a:solidFill>
              </a:rPr>
              <a:t>1. les </a:t>
            </a:r>
            <a:r>
              <a:rPr lang="fr-FR" sz="2400" dirty="0">
                <a:solidFill>
                  <a:schemeClr val="accent2"/>
                </a:solidFill>
              </a:rPr>
              <a:t>inégalités</a:t>
            </a:r>
          </a:p>
        </p:txBody>
      </p:sp>
      <p:sp>
        <p:nvSpPr>
          <p:cNvPr id="3" name="Espace réservé du texte 2"/>
          <p:cNvSpPr>
            <a:spLocks noGrp="1"/>
          </p:cNvSpPr>
          <p:nvPr>
            <p:ph type="body" sz="quarter" idx="13"/>
          </p:nvPr>
        </p:nvSpPr>
        <p:spPr>
          <a:xfrm>
            <a:off x="260648" y="922903"/>
            <a:ext cx="6301028" cy="288032"/>
          </a:xfrm>
        </p:spPr>
        <p:txBody>
          <a:bodyPr>
            <a:normAutofit fontScale="85000" lnSpcReduction="20000"/>
          </a:bodyPr>
          <a:lstStyle/>
          <a:p>
            <a:r>
              <a:rPr lang="fr-FR" dirty="0" smtClean="0"/>
              <a:t>La statistique </a:t>
            </a:r>
            <a:r>
              <a:rPr lang="fr-FR" sz="1800" dirty="0" smtClean="0"/>
              <a:t>publique</a:t>
            </a:r>
            <a:endParaRPr lang="fr-F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51" y="1203598"/>
            <a:ext cx="5469936" cy="203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51" y="3279477"/>
            <a:ext cx="5469936" cy="149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624B0786-168C-443E-B8BC-3DB0CD33266E}" type="slidenum">
              <a:rPr lang="fr-FR" smtClean="0"/>
              <a:pPr/>
              <a:t>10</a:t>
            </a:fld>
            <a:endParaRPr lang="fr-FR" dirty="0"/>
          </a:p>
        </p:txBody>
      </p:sp>
    </p:spTree>
    <p:extLst>
      <p:ext uri="{BB962C8B-B14F-4D97-AF65-F5344CB8AC3E}">
        <p14:creationId xmlns:p14="http://schemas.microsoft.com/office/powerpoint/2010/main" val="3506036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2"/>
                </a:solidFill>
              </a:rPr>
              <a:t>Constater – 1. les inégalités</a:t>
            </a:r>
            <a:endParaRPr lang="fr-FR" dirty="0"/>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11</a:t>
            </a:fld>
            <a:endParaRPr lang="fr-FR" dirty="0"/>
          </a:p>
        </p:txBody>
      </p:sp>
      <p:sp>
        <p:nvSpPr>
          <p:cNvPr id="4" name="Espace réservé du texte 3"/>
          <p:cNvSpPr>
            <a:spLocks noGrp="1"/>
          </p:cNvSpPr>
          <p:nvPr>
            <p:ph type="body" sz="quarter" idx="13"/>
          </p:nvPr>
        </p:nvSpPr>
        <p:spPr>
          <a:xfrm>
            <a:off x="260648" y="915566"/>
            <a:ext cx="6426714" cy="360040"/>
          </a:xfrm>
        </p:spPr>
        <p:txBody>
          <a:bodyPr>
            <a:noAutofit/>
          </a:bodyPr>
          <a:lstStyle/>
          <a:p>
            <a:r>
              <a:rPr lang="fr-FR" sz="1500" dirty="0" smtClean="0"/>
              <a:t>      Dans la Fonction publique</a:t>
            </a:r>
            <a:endParaRPr lang="fr-FR" sz="1500" dirty="0"/>
          </a:p>
        </p:txBody>
      </p:sp>
      <p:sp>
        <p:nvSpPr>
          <p:cNvPr id="5" name="Espace réservé du texte 4"/>
          <p:cNvSpPr>
            <a:spLocks noGrp="1"/>
          </p:cNvSpPr>
          <p:nvPr>
            <p:ph type="body" sz="quarter" idx="14"/>
          </p:nvPr>
        </p:nvSpPr>
        <p:spPr>
          <a:xfrm>
            <a:off x="3429000" y="1419622"/>
            <a:ext cx="3240882" cy="3312368"/>
          </a:xfrm>
        </p:spPr>
        <p:txBody>
          <a:bodyPr>
            <a:normAutofit/>
          </a:bodyPr>
          <a:lstStyle/>
          <a:p>
            <a:pPr marL="0" indent="0">
              <a:buNone/>
            </a:pPr>
            <a:r>
              <a:rPr lang="fr-FR" sz="1400" dirty="0"/>
              <a:t>Le portail de la Fonction publique </a:t>
            </a:r>
            <a:r>
              <a:rPr lang="fr-FR" sz="1400" dirty="0" smtClean="0"/>
              <a:t>: </a:t>
            </a:r>
            <a:r>
              <a:rPr lang="fr-FR" sz="1400" dirty="0" smtClean="0">
                <a:hlinkClick r:id="rId2"/>
              </a:rPr>
              <a:t>L'égalité </a:t>
            </a:r>
            <a:r>
              <a:rPr lang="fr-FR" sz="1400" dirty="0">
                <a:hlinkClick r:id="rId2"/>
              </a:rPr>
              <a:t>professionnelle entre les femmes et les hommes </a:t>
            </a:r>
            <a:endParaRPr lang="fr-FR" sz="1400" dirty="0"/>
          </a:p>
          <a:p>
            <a:pPr marL="0" indent="0">
              <a:buNone/>
            </a:pPr>
            <a:endParaRPr lang="fr-FR" sz="1300" dirty="0" smtClean="0"/>
          </a:p>
          <a:p>
            <a:pPr marL="0" indent="0">
              <a:buNone/>
            </a:pPr>
            <a:r>
              <a:rPr lang="fr-FR" sz="1300" dirty="0" smtClean="0"/>
              <a:t>Fiche </a:t>
            </a:r>
            <a:r>
              <a:rPr lang="fr-FR" sz="1300" dirty="0" smtClean="0">
                <a:hlinkClick r:id="rId3"/>
              </a:rPr>
              <a:t>Chiffres-clés </a:t>
            </a:r>
            <a:r>
              <a:rPr lang="fr-FR" sz="1300" dirty="0">
                <a:hlinkClick r:id="rId3"/>
              </a:rPr>
              <a:t>de </a:t>
            </a:r>
            <a:r>
              <a:rPr lang="fr-FR" sz="1300" dirty="0" smtClean="0">
                <a:hlinkClick r:id="rId3"/>
              </a:rPr>
              <a:t>l’égalité professionnelle </a:t>
            </a:r>
            <a:r>
              <a:rPr lang="fr-FR" sz="1300" dirty="0">
                <a:hlinkClick r:id="rId3"/>
              </a:rPr>
              <a:t>entre </a:t>
            </a:r>
            <a:r>
              <a:rPr lang="fr-FR" sz="1300" dirty="0" smtClean="0">
                <a:hlinkClick r:id="rId3"/>
              </a:rPr>
              <a:t>les femmes </a:t>
            </a:r>
            <a:r>
              <a:rPr lang="fr-FR" sz="1300" dirty="0">
                <a:hlinkClick r:id="rId3"/>
              </a:rPr>
              <a:t>et les </a:t>
            </a:r>
            <a:r>
              <a:rPr lang="fr-FR" sz="1300" dirty="0" smtClean="0">
                <a:hlinkClick r:id="rId3"/>
              </a:rPr>
              <a:t>hommes dans </a:t>
            </a:r>
            <a:r>
              <a:rPr lang="fr-FR" sz="1300" dirty="0">
                <a:hlinkClick r:id="rId3"/>
              </a:rPr>
              <a:t>la fonction publique</a:t>
            </a:r>
            <a:endParaRPr lang="fr-FR" sz="1300" dirty="0" smtClean="0"/>
          </a:p>
          <a:p>
            <a:pPr marL="0" indent="0" algn="just">
              <a:buNone/>
            </a:pPr>
            <a:endParaRPr lang="fr-FR" sz="1300" dirty="0"/>
          </a:p>
          <a:p>
            <a:pPr marL="0" indent="0" algn="just">
              <a:buNone/>
            </a:pPr>
            <a:r>
              <a:rPr lang="fr-FR" sz="1300" dirty="0" smtClean="0"/>
              <a:t>Depuis </a:t>
            </a:r>
            <a:r>
              <a:rPr lang="fr-FR" sz="1300" dirty="0"/>
              <a:t>septembre 2014, les ministères sont tenus de réaliser, au sein de leur bilan social, un rapport de situation </a:t>
            </a:r>
            <a:r>
              <a:rPr lang="fr-FR" sz="1300" dirty="0" smtClean="0"/>
              <a:t>comparée (RSC). </a:t>
            </a:r>
            <a:r>
              <a:rPr lang="fr-FR" sz="1300" dirty="0"/>
              <a:t>La liste des indicateurs est fixée par l’</a:t>
            </a:r>
            <a:r>
              <a:rPr lang="fr-FR" sz="1300" dirty="0">
                <a:hlinkClick r:id="rId4"/>
              </a:rPr>
              <a:t>arrêté du 22 décembre 2017</a:t>
            </a:r>
            <a:r>
              <a:rPr lang="fr-FR" sz="1300" dirty="0"/>
              <a:t> portant modification de l’</a:t>
            </a:r>
            <a:r>
              <a:rPr lang="fr-FR" sz="1300" dirty="0">
                <a:hlinkClick r:id="rId5"/>
              </a:rPr>
              <a:t>arrêté du 23 décembre 2013</a:t>
            </a:r>
            <a:endParaRPr lang="fr-FR" sz="13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656" y="1194198"/>
            <a:ext cx="2448272" cy="366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588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solidFill>
                  <a:schemeClr val="accent2"/>
                </a:solidFill>
              </a:rPr>
              <a:t>Constater – 2. le cadre politique pour remédier aux inégalités</a:t>
            </a:r>
            <a:endParaRPr lang="fr-FR" sz="2400" dirty="0">
              <a:solidFill>
                <a:schemeClr val="accent2"/>
              </a:solidFill>
            </a:endParaRPr>
          </a:p>
        </p:txBody>
      </p:sp>
      <p:sp>
        <p:nvSpPr>
          <p:cNvPr id="5" name="Espace réservé du texte 4"/>
          <p:cNvSpPr>
            <a:spLocks noGrp="1"/>
          </p:cNvSpPr>
          <p:nvPr>
            <p:ph type="body" sz="quarter" idx="14"/>
          </p:nvPr>
        </p:nvSpPr>
        <p:spPr>
          <a:xfrm>
            <a:off x="1268760" y="1851026"/>
            <a:ext cx="4608512" cy="1224781"/>
          </a:xfrm>
        </p:spPr>
        <p:txBody>
          <a:bodyPr>
            <a:normAutofit fontScale="92500" lnSpcReduction="10000"/>
          </a:bodyPr>
          <a:lstStyle/>
          <a:p>
            <a:pPr marL="0" indent="0">
              <a:buNone/>
            </a:pPr>
            <a:r>
              <a:rPr lang="fr-FR" sz="3000" dirty="0" smtClean="0"/>
              <a:t>Au niveau international</a:t>
            </a:r>
          </a:p>
          <a:p>
            <a:endParaRPr lang="fr-FR" sz="2000" dirty="0" smtClean="0"/>
          </a:p>
          <a:p>
            <a:pPr marL="0" indent="0">
              <a:buNone/>
            </a:pPr>
            <a:r>
              <a:rPr lang="fr-FR" sz="3000" dirty="0" smtClean="0"/>
              <a:t>Au niveau national</a:t>
            </a:r>
            <a:endParaRPr lang="fr-FR" sz="3000" dirty="0"/>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pPr/>
              <a:t>12</a:t>
            </a:fld>
            <a:endParaRPr lang="fr-FR" dirty="0"/>
          </a:p>
        </p:txBody>
      </p:sp>
      <p:sp>
        <p:nvSpPr>
          <p:cNvPr id="3" name="Flèche droite 2"/>
          <p:cNvSpPr/>
          <p:nvPr/>
        </p:nvSpPr>
        <p:spPr>
          <a:xfrm>
            <a:off x="326826" y="1851026"/>
            <a:ext cx="792088" cy="3600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Flèche droite 6"/>
          <p:cNvSpPr/>
          <p:nvPr/>
        </p:nvSpPr>
        <p:spPr>
          <a:xfrm>
            <a:off x="333178" y="2571750"/>
            <a:ext cx="792088" cy="3600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3896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26" y="281695"/>
            <a:ext cx="5544616" cy="684000"/>
          </a:xfrm>
        </p:spPr>
        <p:txBody>
          <a:bodyPr>
            <a:normAutofit fontScale="90000"/>
          </a:bodyPr>
          <a:lstStyle/>
          <a:p>
            <a:r>
              <a:rPr lang="fr-FR" sz="2400" dirty="0" smtClean="0">
                <a:solidFill>
                  <a:schemeClr val="accent2"/>
                </a:solidFill>
              </a:rPr>
              <a:t>Constater </a:t>
            </a:r>
            <a:r>
              <a:rPr lang="fr-FR" sz="2400" dirty="0">
                <a:solidFill>
                  <a:schemeClr val="accent2"/>
                </a:solidFill>
              </a:rPr>
              <a:t>– </a:t>
            </a:r>
            <a:r>
              <a:rPr lang="fr-FR" sz="2400" dirty="0" smtClean="0">
                <a:solidFill>
                  <a:schemeClr val="accent2"/>
                </a:solidFill>
              </a:rPr>
              <a:t>2. un </a:t>
            </a:r>
            <a:r>
              <a:rPr lang="fr-FR" sz="2400" dirty="0">
                <a:solidFill>
                  <a:schemeClr val="accent2"/>
                </a:solidFill>
              </a:rPr>
              <a:t>cadre </a:t>
            </a:r>
            <a:r>
              <a:rPr lang="fr-FR" sz="2400" dirty="0" smtClean="0">
                <a:solidFill>
                  <a:schemeClr val="accent2"/>
                </a:solidFill>
              </a:rPr>
              <a:t>politique international</a:t>
            </a:r>
            <a:endParaRPr lang="fr-FR" sz="2400" dirty="0">
              <a:solidFill>
                <a:schemeClr val="accent2"/>
              </a:solidFill>
            </a:endParaRPr>
          </a:p>
        </p:txBody>
      </p:sp>
      <p:sp>
        <p:nvSpPr>
          <p:cNvPr id="4" name="Espace réservé du texte 3"/>
          <p:cNvSpPr>
            <a:spLocks noGrp="1"/>
          </p:cNvSpPr>
          <p:nvPr>
            <p:ph type="body" sz="quarter" idx="14"/>
          </p:nvPr>
        </p:nvSpPr>
        <p:spPr>
          <a:xfrm>
            <a:off x="260648" y="1059582"/>
            <a:ext cx="6426994" cy="3960440"/>
          </a:xfrm>
        </p:spPr>
        <p:txBody>
          <a:bodyPr>
            <a:noAutofit/>
          </a:bodyPr>
          <a:lstStyle/>
          <a:p>
            <a:pPr algn="just"/>
            <a:r>
              <a:rPr lang="fr-FR" sz="1300" dirty="0" smtClean="0"/>
              <a:t>La </a:t>
            </a:r>
            <a:r>
              <a:rPr lang="fr-FR" sz="1300" b="1" dirty="0"/>
              <a:t>Convention des Nations-Unies </a:t>
            </a:r>
            <a:r>
              <a:rPr lang="fr-FR" sz="1300" dirty="0"/>
              <a:t>« sur l’élimination de toutes les formes de discrimination à l’égard des femmes » </a:t>
            </a:r>
            <a:r>
              <a:rPr lang="fr-FR" sz="1300" b="1" dirty="0" smtClean="0"/>
              <a:t>(CEDAW) </a:t>
            </a:r>
            <a:r>
              <a:rPr lang="fr-FR" sz="1300" dirty="0" smtClean="0"/>
              <a:t>de 1979. </a:t>
            </a:r>
          </a:p>
          <a:p>
            <a:pPr algn="just"/>
            <a:r>
              <a:rPr lang="fr-FR" sz="1300" dirty="0" smtClean="0"/>
              <a:t>La </a:t>
            </a:r>
            <a:r>
              <a:rPr lang="fr-FR" sz="1300" b="1" dirty="0"/>
              <a:t>déclaration et le programme </a:t>
            </a:r>
            <a:r>
              <a:rPr lang="fr-FR" sz="1300" b="1" dirty="0" smtClean="0"/>
              <a:t>d’actions de </a:t>
            </a:r>
            <a:r>
              <a:rPr lang="fr-FR" sz="1300" b="1" dirty="0"/>
              <a:t>Pékin</a:t>
            </a:r>
            <a:r>
              <a:rPr lang="fr-FR" sz="1300" dirty="0"/>
              <a:t> (1995</a:t>
            </a:r>
            <a:r>
              <a:rPr lang="fr-FR" sz="1300" dirty="0" smtClean="0"/>
              <a:t>)</a:t>
            </a:r>
            <a:r>
              <a:rPr lang="fr-FR" sz="1300" baseline="30000" dirty="0" smtClean="0"/>
              <a:t> </a:t>
            </a:r>
            <a:r>
              <a:rPr lang="fr-FR" sz="1300" dirty="0"/>
              <a:t>a fixé douze domaines d’actions prioritaires et défini une méthode d’action, le « </a:t>
            </a:r>
            <a:r>
              <a:rPr lang="fr-FR" sz="1300" i="1" dirty="0" err="1"/>
              <a:t>Gender</a:t>
            </a:r>
            <a:r>
              <a:rPr lang="fr-FR" sz="1300" i="1" dirty="0"/>
              <a:t> </a:t>
            </a:r>
            <a:r>
              <a:rPr lang="fr-FR" sz="1300" i="1" dirty="0" err="1"/>
              <a:t>mainstreaming</a:t>
            </a:r>
            <a:r>
              <a:rPr lang="fr-FR" sz="1300" dirty="0"/>
              <a:t> » (approche intégrée de l’égalité), dans le cadre de laquelle s’inscrit l’action de l’Union européenne pour l’égalité entre les femmes et les </a:t>
            </a:r>
            <a:r>
              <a:rPr lang="fr-FR" sz="1300" dirty="0" smtClean="0"/>
              <a:t>hommes. </a:t>
            </a:r>
            <a:endParaRPr lang="fr-FR" sz="1300" dirty="0"/>
          </a:p>
          <a:p>
            <a:pPr algn="just"/>
            <a:r>
              <a:rPr lang="fr-FR" sz="1300" b="1" dirty="0" smtClean="0"/>
              <a:t>Agenda 2030 </a:t>
            </a:r>
            <a:r>
              <a:rPr lang="fr-FR" sz="1300" dirty="0" smtClean="0"/>
              <a:t>des Nations unies &gt; Objectif de développement durable 5 dédié à l’égalité femmes-hommes</a:t>
            </a:r>
          </a:p>
          <a:p>
            <a:pPr marL="0" indent="0" algn="just">
              <a:buNone/>
            </a:pPr>
            <a:endParaRPr lang="fr-FR" sz="1300" dirty="0"/>
          </a:p>
          <a:p>
            <a:pPr algn="just"/>
            <a:r>
              <a:rPr lang="fr-FR" sz="1300" dirty="0" smtClean="0"/>
              <a:t>Des engagements découlant de l’</a:t>
            </a:r>
            <a:r>
              <a:rPr lang="fr-FR" sz="1300" b="1" dirty="0" smtClean="0"/>
              <a:t>Union européenne</a:t>
            </a:r>
            <a:r>
              <a:rPr lang="fr-FR" sz="1300" dirty="0" smtClean="0"/>
              <a:t> :</a:t>
            </a:r>
            <a:endParaRPr lang="fr-FR" sz="1300" dirty="0"/>
          </a:p>
          <a:p>
            <a:pPr lvl="2" algn="just"/>
            <a:r>
              <a:rPr lang="fr-FR" sz="1300" dirty="0" smtClean="0"/>
              <a:t>Pacte </a:t>
            </a:r>
            <a:r>
              <a:rPr lang="fr-FR" sz="1300" dirty="0"/>
              <a:t>européen 2011-2020 pour l’égalité entre les femmes et les hommes du Conseil de l’Union européenne ; </a:t>
            </a:r>
          </a:p>
          <a:p>
            <a:pPr lvl="2" algn="just"/>
            <a:r>
              <a:rPr lang="fr-FR" sz="1300" dirty="0" smtClean="0"/>
              <a:t>stratégie </a:t>
            </a:r>
            <a:r>
              <a:rPr lang="fr-FR" sz="1300" dirty="0"/>
              <a:t>européenne pour l’emploi et la croissance, dite stratégie Europe 2020 ; </a:t>
            </a:r>
          </a:p>
          <a:p>
            <a:pPr lvl="2" algn="just"/>
            <a:r>
              <a:rPr lang="fr-FR" sz="1300" dirty="0" smtClean="0"/>
              <a:t>Charte </a:t>
            </a:r>
            <a:r>
              <a:rPr lang="fr-FR" sz="1300" dirty="0"/>
              <a:t>des droits fondamentaux de l’Union </a:t>
            </a:r>
            <a:r>
              <a:rPr lang="fr-FR" sz="1300" dirty="0" smtClean="0"/>
              <a:t>européenne, </a:t>
            </a:r>
            <a:r>
              <a:rPr lang="fr-FR" sz="1300" dirty="0"/>
              <a:t>solennellement proclamée à Nice le 7 décembre 2000, qui consacre, dans son </a:t>
            </a:r>
            <a:r>
              <a:rPr lang="fr-FR" sz="1300" b="1" dirty="0"/>
              <a:t>article 23</a:t>
            </a:r>
            <a:r>
              <a:rPr lang="fr-FR" sz="1300" dirty="0"/>
              <a:t>, le principe de l’égalité entre les femmes et les hommes dans tous les domaines et prévoit la possibilité de mettre en œuvre des actions positives. </a:t>
            </a:r>
          </a:p>
        </p:txBody>
      </p:sp>
      <p:sp>
        <p:nvSpPr>
          <p:cNvPr id="5" name="Espace réservé du numéro de diapositive 4"/>
          <p:cNvSpPr>
            <a:spLocks noGrp="1"/>
          </p:cNvSpPr>
          <p:nvPr>
            <p:ph type="sldNum" sz="quarter" idx="12"/>
          </p:nvPr>
        </p:nvSpPr>
        <p:spPr/>
        <p:txBody>
          <a:bodyPr/>
          <a:lstStyle/>
          <a:p>
            <a:fld id="{624B0786-168C-443E-B8BC-3DB0CD33266E}" type="slidenum">
              <a:rPr lang="fr-FR" smtClean="0"/>
              <a:pPr/>
              <a:t>13</a:t>
            </a:fld>
            <a:endParaRPr lang="fr-FR" dirty="0"/>
          </a:p>
        </p:txBody>
      </p:sp>
    </p:spTree>
    <p:extLst>
      <p:ext uri="{BB962C8B-B14F-4D97-AF65-F5344CB8AC3E}">
        <p14:creationId xmlns:p14="http://schemas.microsoft.com/office/powerpoint/2010/main" val="3382776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solidFill>
                  <a:schemeClr val="accent2"/>
                </a:solidFill>
              </a:rPr>
              <a:t>Constater – 2. un cadre politique national</a:t>
            </a:r>
            <a:endParaRPr lang="fr-FR" sz="2400" dirty="0">
              <a:solidFill>
                <a:schemeClr val="accent2"/>
              </a:solidFill>
            </a:endParaRPr>
          </a:p>
        </p:txBody>
      </p:sp>
      <p:sp>
        <p:nvSpPr>
          <p:cNvPr id="5" name="Espace réservé du texte 4"/>
          <p:cNvSpPr>
            <a:spLocks noGrp="1"/>
          </p:cNvSpPr>
          <p:nvPr>
            <p:ph type="body" sz="quarter" idx="14"/>
          </p:nvPr>
        </p:nvSpPr>
        <p:spPr>
          <a:xfrm>
            <a:off x="260648" y="1203598"/>
            <a:ext cx="6426994" cy="3240360"/>
          </a:xfrm>
        </p:spPr>
        <p:txBody>
          <a:bodyPr>
            <a:normAutofit fontScale="92500"/>
          </a:bodyPr>
          <a:lstStyle/>
          <a:p>
            <a:pPr algn="just"/>
            <a:r>
              <a:rPr lang="fr-FR" b="1" dirty="0" smtClean="0">
                <a:hlinkClick r:id="rId2"/>
              </a:rPr>
              <a:t>Loi de 2014 pour l’égalité réelle entre les femmes et les hommes</a:t>
            </a:r>
            <a:r>
              <a:rPr lang="fr-FR" dirty="0" smtClean="0">
                <a:hlinkClick r:id="rId2"/>
              </a:rPr>
              <a:t> </a:t>
            </a:r>
            <a:r>
              <a:rPr lang="fr-FR" dirty="0" smtClean="0"/>
              <a:t>qui prévoit une approche transversale de l’Égalité dans toutes les politique publiques</a:t>
            </a:r>
            <a:r>
              <a:rPr lang="fr-FR" dirty="0">
                <a:solidFill>
                  <a:schemeClr val="accent6">
                    <a:lumMod val="50000"/>
                  </a:schemeClr>
                </a:solidFill>
              </a:rPr>
              <a:t> </a:t>
            </a:r>
            <a:r>
              <a:rPr lang="fr-FR" dirty="0"/>
              <a:t>en fixant un objectif d’égalité entre les femmes et les hommes dans </a:t>
            </a:r>
            <a:r>
              <a:rPr lang="fr-FR" dirty="0" smtClean="0"/>
              <a:t>leur </a:t>
            </a:r>
            <a:r>
              <a:rPr lang="fr-FR" dirty="0"/>
              <a:t>conception et </a:t>
            </a:r>
            <a:r>
              <a:rPr lang="fr-FR" dirty="0" smtClean="0"/>
              <a:t>leur </a:t>
            </a:r>
            <a:r>
              <a:rPr lang="fr-FR" dirty="0"/>
              <a:t>mise en œuvre </a:t>
            </a:r>
            <a:r>
              <a:rPr lang="fr-FR" dirty="0" smtClean="0"/>
              <a:t>(art. 1).</a:t>
            </a:r>
          </a:p>
          <a:p>
            <a:pPr marL="0" indent="0" algn="just">
              <a:buNone/>
            </a:pPr>
            <a:endParaRPr lang="fr-FR" dirty="0" smtClean="0"/>
          </a:p>
          <a:p>
            <a:pPr algn="just"/>
            <a:r>
              <a:rPr lang="fr-FR" dirty="0" smtClean="0"/>
              <a:t>Deux circulaires :</a:t>
            </a:r>
          </a:p>
          <a:p>
            <a:pPr lvl="1" algn="just"/>
            <a:r>
              <a:rPr lang="fr-FR" dirty="0"/>
              <a:t>Circulaire du 23 août 2012 relative à la prise en compte dans la </a:t>
            </a:r>
            <a:r>
              <a:rPr lang="fr-FR" b="1" dirty="0"/>
              <a:t>préparation des textes législatifs et réglementaires de leur impact en termes d’égalité</a:t>
            </a:r>
            <a:r>
              <a:rPr lang="fr-FR" dirty="0"/>
              <a:t> entre les femmes et les </a:t>
            </a:r>
            <a:r>
              <a:rPr lang="fr-FR" dirty="0" smtClean="0"/>
              <a:t>hommes</a:t>
            </a:r>
          </a:p>
          <a:p>
            <a:pPr lvl="1" algn="just"/>
            <a:r>
              <a:rPr lang="fr-FR" dirty="0" smtClean="0"/>
              <a:t>Circulaire </a:t>
            </a:r>
            <a:r>
              <a:rPr lang="fr-FR" dirty="0"/>
              <a:t>du 23 août 2012 relative à la </a:t>
            </a:r>
            <a:r>
              <a:rPr lang="fr-FR" b="1" dirty="0"/>
              <a:t>mise en œuvre de la politique interministérielle</a:t>
            </a:r>
            <a:r>
              <a:rPr lang="fr-FR" dirty="0"/>
              <a:t> en faveur de l'égalité entre les femmes et les hommes</a:t>
            </a:r>
          </a:p>
          <a:p>
            <a:endParaRPr lang="fr-FR" dirty="0"/>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pPr/>
              <a:t>14</a:t>
            </a:fld>
            <a:endParaRPr lang="fr-FR" dirty="0"/>
          </a:p>
        </p:txBody>
      </p:sp>
    </p:spTree>
    <p:extLst>
      <p:ext uri="{BB962C8B-B14F-4D97-AF65-F5344CB8AC3E}">
        <p14:creationId xmlns:p14="http://schemas.microsoft.com/office/powerpoint/2010/main" val="2284652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1"/>
                </a:solidFill>
              </a:rPr>
              <a:t>S’interroger</a:t>
            </a:r>
            <a:endParaRPr lang="fr-FR" sz="2400" dirty="0">
              <a:solidFill>
                <a:schemeClr val="accent1"/>
              </a:solidFill>
            </a:endParaRPr>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15</a:t>
            </a:fld>
            <a:endParaRPr lang="fr-FR" dirty="0"/>
          </a:p>
        </p:txBody>
      </p:sp>
      <p:sp>
        <p:nvSpPr>
          <p:cNvPr id="5" name="Espace réservé du texte 4"/>
          <p:cNvSpPr>
            <a:spLocks noGrp="1"/>
          </p:cNvSpPr>
          <p:nvPr>
            <p:ph type="body" sz="quarter" idx="14"/>
          </p:nvPr>
        </p:nvSpPr>
        <p:spPr>
          <a:xfrm>
            <a:off x="260648" y="1419622"/>
            <a:ext cx="6426994" cy="2880964"/>
          </a:xfrm>
        </p:spPr>
        <p:txBody>
          <a:bodyPr>
            <a:normAutofit/>
          </a:bodyPr>
          <a:lstStyle/>
          <a:p>
            <a:pPr marL="0" indent="0">
              <a:buNone/>
            </a:pPr>
            <a:endParaRPr lang="fr-FR" sz="2200" dirty="0" smtClean="0"/>
          </a:p>
          <a:p>
            <a:endParaRPr lang="fr-FR" dirty="0"/>
          </a:p>
        </p:txBody>
      </p:sp>
      <p:sp>
        <p:nvSpPr>
          <p:cNvPr id="6" name="Rectangle à coins arrondis 5"/>
          <p:cNvSpPr/>
          <p:nvPr/>
        </p:nvSpPr>
        <p:spPr>
          <a:xfrm>
            <a:off x="1901264" y="987574"/>
            <a:ext cx="3338116"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S’INTERROGER</a:t>
            </a:r>
            <a:endParaRPr lang="fr-FR" sz="2200" dirty="0"/>
          </a:p>
        </p:txBody>
      </p:sp>
      <p:sp>
        <p:nvSpPr>
          <p:cNvPr id="7" name="Flèche vers le bas 6"/>
          <p:cNvSpPr/>
          <p:nvPr/>
        </p:nvSpPr>
        <p:spPr>
          <a:xfrm>
            <a:off x="1982413" y="2653042"/>
            <a:ext cx="360040" cy="747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2800626" y="2630154"/>
            <a:ext cx="360040" cy="747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3691027" y="2640742"/>
            <a:ext cx="360040" cy="747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4509240" y="2653042"/>
            <a:ext cx="360040" cy="747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rot="1990889">
            <a:off x="1682520" y="3435286"/>
            <a:ext cx="369332" cy="865603"/>
          </a:xfrm>
          <a:prstGeom prst="rect">
            <a:avLst/>
          </a:prstGeom>
          <a:noFill/>
        </p:spPr>
        <p:txBody>
          <a:bodyPr vert="vert270" wrap="square" rtlCol="0">
            <a:spAutoFit/>
          </a:bodyPr>
          <a:lstStyle/>
          <a:p>
            <a:pPr algn="ctr"/>
            <a:r>
              <a:rPr lang="fr-FR" sz="1200" dirty="0" smtClean="0">
                <a:solidFill>
                  <a:schemeClr val="accent1">
                    <a:lumMod val="50000"/>
                  </a:schemeClr>
                </a:solidFill>
              </a:rPr>
              <a:t>Les objectifs</a:t>
            </a:r>
          </a:p>
        </p:txBody>
      </p:sp>
      <p:sp>
        <p:nvSpPr>
          <p:cNvPr id="13" name="ZoneTexte 12"/>
          <p:cNvSpPr txBox="1"/>
          <p:nvPr/>
        </p:nvSpPr>
        <p:spPr>
          <a:xfrm rot="1696533">
            <a:off x="2585146" y="3452352"/>
            <a:ext cx="415498" cy="780267"/>
          </a:xfrm>
          <a:prstGeom prst="rect">
            <a:avLst/>
          </a:prstGeom>
          <a:noFill/>
        </p:spPr>
        <p:txBody>
          <a:bodyPr vert="vert270" wrap="square" lIns="0" tIns="72000" rIns="0" rtlCol="0">
            <a:spAutoFit/>
          </a:bodyPr>
          <a:lstStyle/>
          <a:p>
            <a:pPr algn="ctr"/>
            <a:r>
              <a:rPr lang="fr-FR" sz="1200" dirty="0" smtClean="0">
                <a:solidFill>
                  <a:schemeClr val="accent1">
                    <a:lumMod val="50000"/>
                  </a:schemeClr>
                </a:solidFill>
              </a:rPr>
              <a:t>Sur</a:t>
            </a:r>
            <a:r>
              <a:rPr lang="fr-FR" dirty="0" smtClean="0"/>
              <a:t> </a:t>
            </a:r>
            <a:r>
              <a:rPr lang="fr-FR" sz="1200" dirty="0">
                <a:solidFill>
                  <a:schemeClr val="accent1">
                    <a:lumMod val="50000"/>
                  </a:schemeClr>
                </a:solidFill>
              </a:rPr>
              <a:t>le plan </a:t>
            </a:r>
            <a:endParaRPr lang="fr-FR" sz="1200" dirty="0" smtClean="0">
              <a:solidFill>
                <a:schemeClr val="accent1">
                  <a:lumMod val="50000"/>
                </a:schemeClr>
              </a:solidFill>
            </a:endParaRPr>
          </a:p>
          <a:p>
            <a:pPr algn="ctr"/>
            <a:r>
              <a:rPr lang="fr-FR" sz="1200" dirty="0" smtClean="0">
                <a:solidFill>
                  <a:schemeClr val="accent1">
                    <a:lumMod val="50000"/>
                  </a:schemeClr>
                </a:solidFill>
              </a:rPr>
              <a:t>juridique</a:t>
            </a:r>
            <a:endParaRPr lang="fr-FR" sz="1200" dirty="0">
              <a:solidFill>
                <a:schemeClr val="accent1">
                  <a:lumMod val="50000"/>
                </a:schemeClr>
              </a:solidFill>
            </a:endParaRPr>
          </a:p>
        </p:txBody>
      </p:sp>
      <p:sp>
        <p:nvSpPr>
          <p:cNvPr id="14" name="ZoneTexte 13"/>
          <p:cNvSpPr txBox="1"/>
          <p:nvPr/>
        </p:nvSpPr>
        <p:spPr>
          <a:xfrm rot="1696533">
            <a:off x="3483278" y="3456699"/>
            <a:ext cx="415498" cy="879943"/>
          </a:xfrm>
          <a:prstGeom prst="rect">
            <a:avLst/>
          </a:prstGeom>
          <a:noFill/>
        </p:spPr>
        <p:txBody>
          <a:bodyPr vert="vert270" wrap="square" lIns="0" tIns="72000" rIns="0" rtlCol="0">
            <a:spAutoFit/>
          </a:bodyPr>
          <a:lstStyle/>
          <a:p>
            <a:pPr algn="ctr"/>
            <a:r>
              <a:rPr lang="fr-FR" sz="1200" dirty="0" smtClean="0">
                <a:solidFill>
                  <a:schemeClr val="accent1">
                    <a:lumMod val="50000"/>
                  </a:schemeClr>
                </a:solidFill>
              </a:rPr>
              <a:t>Sur</a:t>
            </a:r>
            <a:r>
              <a:rPr lang="fr-FR" dirty="0" smtClean="0"/>
              <a:t> </a:t>
            </a:r>
            <a:r>
              <a:rPr lang="fr-FR" sz="1200" dirty="0">
                <a:solidFill>
                  <a:schemeClr val="accent1">
                    <a:lumMod val="50000"/>
                  </a:schemeClr>
                </a:solidFill>
              </a:rPr>
              <a:t>le plan </a:t>
            </a:r>
            <a:endParaRPr lang="fr-FR" sz="1200" dirty="0" smtClean="0">
              <a:solidFill>
                <a:schemeClr val="accent1">
                  <a:lumMod val="50000"/>
                </a:schemeClr>
              </a:solidFill>
            </a:endParaRPr>
          </a:p>
          <a:p>
            <a:pPr algn="ctr"/>
            <a:r>
              <a:rPr lang="fr-FR" sz="1200" dirty="0" smtClean="0">
                <a:solidFill>
                  <a:schemeClr val="accent1">
                    <a:lumMod val="50000"/>
                  </a:schemeClr>
                </a:solidFill>
              </a:rPr>
              <a:t>budgétaire</a:t>
            </a:r>
            <a:endParaRPr lang="fr-FR" sz="1200" dirty="0">
              <a:solidFill>
                <a:schemeClr val="accent1">
                  <a:lumMod val="50000"/>
                </a:schemeClr>
              </a:solidFill>
            </a:endParaRPr>
          </a:p>
        </p:txBody>
      </p:sp>
      <p:sp>
        <p:nvSpPr>
          <p:cNvPr id="15" name="ZoneTexte 14"/>
          <p:cNvSpPr txBox="1"/>
          <p:nvPr/>
        </p:nvSpPr>
        <p:spPr>
          <a:xfrm rot="1696533">
            <a:off x="4306070" y="3428198"/>
            <a:ext cx="184666" cy="1215572"/>
          </a:xfrm>
          <a:prstGeom prst="rect">
            <a:avLst/>
          </a:prstGeom>
          <a:noFill/>
        </p:spPr>
        <p:txBody>
          <a:bodyPr vert="vert270" wrap="square" lIns="0" tIns="72000" rIns="0" rtlCol="0">
            <a:spAutoFit/>
          </a:bodyPr>
          <a:lstStyle/>
          <a:p>
            <a:pPr algn="ctr"/>
            <a:r>
              <a:rPr lang="fr-FR" sz="1200" dirty="0" smtClean="0">
                <a:solidFill>
                  <a:schemeClr val="accent1">
                    <a:lumMod val="50000"/>
                  </a:schemeClr>
                </a:solidFill>
              </a:rPr>
              <a:t>Comment faire?</a:t>
            </a:r>
            <a:endParaRPr lang="fr-FR" sz="1200" dirty="0">
              <a:solidFill>
                <a:schemeClr val="accent1">
                  <a:lumMod val="50000"/>
                </a:schemeClr>
              </a:solidFill>
            </a:endParaRPr>
          </a:p>
        </p:txBody>
      </p:sp>
    </p:spTree>
    <p:extLst>
      <p:ext uri="{BB962C8B-B14F-4D97-AF65-F5344CB8AC3E}">
        <p14:creationId xmlns:p14="http://schemas.microsoft.com/office/powerpoint/2010/main" val="1698439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a:solidFill>
                  <a:schemeClr val="accent1"/>
                </a:solidFill>
              </a:rPr>
              <a:t>S’interroger – </a:t>
            </a:r>
            <a:r>
              <a:rPr lang="fr-FR" sz="2400" dirty="0" smtClean="0">
                <a:solidFill>
                  <a:schemeClr val="accent1"/>
                </a:solidFill>
              </a:rPr>
              <a:t>1. les objectifs de </a:t>
            </a:r>
            <a:r>
              <a:rPr lang="fr-FR" sz="2400" dirty="0">
                <a:solidFill>
                  <a:schemeClr val="accent1"/>
                </a:solidFill>
              </a:rPr>
              <a:t>la politique publique de l’Égalité</a:t>
            </a:r>
            <a:endParaRPr lang="fr-FR" sz="2400" dirty="0">
              <a:solidFill>
                <a:schemeClr val="accent2"/>
              </a:solidFill>
            </a:endParaRPr>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pPr/>
              <a:t>16</a:t>
            </a:fld>
            <a:endParaRPr lang="fr-FR" dirty="0"/>
          </a:p>
        </p:txBody>
      </p:sp>
      <p:sp>
        <p:nvSpPr>
          <p:cNvPr id="3" name="Rectangle 2"/>
          <p:cNvSpPr/>
          <p:nvPr/>
        </p:nvSpPr>
        <p:spPr>
          <a:xfrm>
            <a:off x="1268760" y="1131590"/>
            <a:ext cx="2449916" cy="1372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300" b="1" dirty="0">
                <a:solidFill>
                  <a:schemeClr val="tx1"/>
                </a:solidFill>
              </a:rPr>
              <a:t>La diffusion de la culture de l’égalité et la lutte contre les stéréotypes sexistes</a:t>
            </a:r>
          </a:p>
        </p:txBody>
      </p:sp>
      <p:sp>
        <p:nvSpPr>
          <p:cNvPr id="7" name="Rectangle 6"/>
          <p:cNvSpPr/>
          <p:nvPr/>
        </p:nvSpPr>
        <p:spPr>
          <a:xfrm>
            <a:off x="3717032" y="1131591"/>
            <a:ext cx="2444985" cy="13722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300" b="1" dirty="0">
                <a:solidFill>
                  <a:schemeClr val="tx1"/>
                </a:solidFill>
              </a:rPr>
              <a:t>La lutte contre les violences sexistes et sexuelles</a:t>
            </a:r>
          </a:p>
        </p:txBody>
      </p:sp>
      <p:sp>
        <p:nvSpPr>
          <p:cNvPr id="8" name="Rectangle 7"/>
          <p:cNvSpPr/>
          <p:nvPr/>
        </p:nvSpPr>
        <p:spPr>
          <a:xfrm>
            <a:off x="1268919" y="2377113"/>
            <a:ext cx="2448113" cy="121288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300" b="1" dirty="0">
                <a:solidFill>
                  <a:schemeClr val="tx1"/>
                </a:solidFill>
              </a:rPr>
              <a:t>L’accès aux soins de santé </a:t>
            </a:r>
            <a:r>
              <a:rPr lang="fr-FR" sz="1300" b="1" dirty="0" smtClean="0">
                <a:solidFill>
                  <a:schemeClr val="tx1"/>
                </a:solidFill>
              </a:rPr>
              <a:t>et </a:t>
            </a:r>
          </a:p>
          <a:p>
            <a:pPr lvl="0" algn="ctr"/>
            <a:r>
              <a:rPr lang="fr-FR" sz="1300" b="1" dirty="0" smtClean="0">
                <a:solidFill>
                  <a:schemeClr val="tx1"/>
                </a:solidFill>
              </a:rPr>
              <a:t>à la santé </a:t>
            </a:r>
            <a:r>
              <a:rPr lang="fr-FR" sz="1300" b="1" dirty="0">
                <a:solidFill>
                  <a:schemeClr val="tx1"/>
                </a:solidFill>
              </a:rPr>
              <a:t>procréative</a:t>
            </a:r>
          </a:p>
        </p:txBody>
      </p:sp>
      <p:sp>
        <p:nvSpPr>
          <p:cNvPr id="9" name="Rectangle 8"/>
          <p:cNvSpPr/>
          <p:nvPr/>
        </p:nvSpPr>
        <p:spPr>
          <a:xfrm>
            <a:off x="3717032" y="2357998"/>
            <a:ext cx="2448272" cy="12650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300" b="1" dirty="0">
                <a:solidFill>
                  <a:schemeClr val="tx1"/>
                </a:solidFill>
              </a:rPr>
              <a:t>L’égalité professionnelle et l’autonomisation économique </a:t>
            </a:r>
            <a:endParaRPr lang="fr-FR" sz="1300" b="1" dirty="0" smtClean="0">
              <a:solidFill>
                <a:schemeClr val="tx1"/>
              </a:solidFill>
            </a:endParaRPr>
          </a:p>
          <a:p>
            <a:pPr lvl="0" algn="ctr"/>
            <a:r>
              <a:rPr lang="fr-FR" sz="1300" b="1" dirty="0" smtClean="0">
                <a:solidFill>
                  <a:schemeClr val="tx1"/>
                </a:solidFill>
              </a:rPr>
              <a:t>des </a:t>
            </a:r>
            <a:r>
              <a:rPr lang="fr-FR" sz="1300" b="1" dirty="0">
                <a:solidFill>
                  <a:schemeClr val="tx1"/>
                </a:solidFill>
              </a:rPr>
              <a:t>femmes</a:t>
            </a:r>
          </a:p>
        </p:txBody>
      </p:sp>
      <p:sp>
        <p:nvSpPr>
          <p:cNvPr id="10" name="Rectangle 9"/>
          <p:cNvSpPr/>
          <p:nvPr/>
        </p:nvSpPr>
        <p:spPr>
          <a:xfrm>
            <a:off x="1268919" y="3456433"/>
            <a:ext cx="2448113" cy="127781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300" b="1" dirty="0">
                <a:solidFill>
                  <a:schemeClr val="tx1"/>
                </a:solidFill>
              </a:rPr>
              <a:t>La parité dans la vie sociale, économique et politique</a:t>
            </a:r>
          </a:p>
        </p:txBody>
      </p:sp>
      <p:sp>
        <p:nvSpPr>
          <p:cNvPr id="11" name="Rectangle 10"/>
          <p:cNvSpPr/>
          <p:nvPr/>
        </p:nvSpPr>
        <p:spPr>
          <a:xfrm>
            <a:off x="3717032" y="3470508"/>
            <a:ext cx="2448272" cy="1263742"/>
          </a:xfrm>
          <a:prstGeom prst="rect">
            <a:avLst/>
          </a:prstGeom>
          <a:solidFill>
            <a:srgbClr val="F6B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300" b="1" dirty="0">
                <a:solidFill>
                  <a:schemeClr val="tx1"/>
                </a:solidFill>
              </a:rPr>
              <a:t>Le plaidoyer international et européen en faveur de l’égalité </a:t>
            </a:r>
          </a:p>
        </p:txBody>
      </p:sp>
    </p:spTree>
    <p:extLst>
      <p:ext uri="{BB962C8B-B14F-4D97-AF65-F5344CB8AC3E}">
        <p14:creationId xmlns:p14="http://schemas.microsoft.com/office/powerpoint/2010/main" val="2098434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1"/>
                </a:solidFill>
              </a:rPr>
              <a:t>S’interroger – 2</a:t>
            </a:r>
            <a:r>
              <a:rPr lang="fr-FR" sz="2400" dirty="0">
                <a:solidFill>
                  <a:schemeClr val="accent1"/>
                </a:solidFill>
              </a:rPr>
              <a:t>. </a:t>
            </a:r>
            <a:r>
              <a:rPr lang="fr-FR" sz="2400" dirty="0" smtClean="0">
                <a:solidFill>
                  <a:schemeClr val="accent1"/>
                </a:solidFill>
              </a:rPr>
              <a:t>un enjeu juridique </a:t>
            </a:r>
            <a:endParaRPr lang="fr-FR" sz="2400" dirty="0">
              <a:solidFill>
                <a:schemeClr val="accent1"/>
              </a:solidFill>
            </a:endParaRPr>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17</a:t>
            </a:fld>
            <a:endParaRPr lang="fr-FR" dirty="0"/>
          </a:p>
        </p:txBody>
      </p:sp>
      <p:sp>
        <p:nvSpPr>
          <p:cNvPr id="4" name="Espace réservé du texte 3"/>
          <p:cNvSpPr>
            <a:spLocks noGrp="1"/>
          </p:cNvSpPr>
          <p:nvPr>
            <p:ph type="body" sz="quarter" idx="13"/>
          </p:nvPr>
        </p:nvSpPr>
        <p:spPr>
          <a:xfrm>
            <a:off x="188640" y="1059582"/>
            <a:ext cx="6426714" cy="576064"/>
          </a:xfrm>
        </p:spPr>
        <p:txBody>
          <a:bodyPr>
            <a:normAutofit fontScale="85000" lnSpcReduction="20000"/>
          </a:bodyPr>
          <a:lstStyle/>
          <a:p>
            <a:pPr algn="ctr"/>
            <a:r>
              <a:rPr lang="fr-FR" b="1" dirty="0" smtClean="0"/>
              <a:t>Les </a:t>
            </a:r>
            <a:r>
              <a:rPr lang="fr-FR" b="1" dirty="0"/>
              <a:t>études d’impact en matière </a:t>
            </a:r>
            <a:r>
              <a:rPr lang="fr-FR" b="1" dirty="0" smtClean="0"/>
              <a:t>d’Égalité femmes-hommes</a:t>
            </a:r>
          </a:p>
          <a:p>
            <a:pPr algn="ctr"/>
            <a:r>
              <a:rPr lang="fr-FR" b="1" dirty="0" smtClean="0">
                <a:solidFill>
                  <a:srgbClr val="FF0000"/>
                </a:solidFill>
              </a:rPr>
              <a:t>(évaluation ex ante)</a:t>
            </a:r>
            <a:endParaRPr lang="fr-FR" b="1" dirty="0">
              <a:solidFill>
                <a:srgbClr val="FF0000"/>
              </a:solidFill>
            </a:endParaRPr>
          </a:p>
          <a:p>
            <a:endParaRPr lang="fr-FR" b="1" dirty="0"/>
          </a:p>
        </p:txBody>
      </p:sp>
      <p:sp>
        <p:nvSpPr>
          <p:cNvPr id="5" name="Espace réservé du texte 4"/>
          <p:cNvSpPr>
            <a:spLocks noGrp="1"/>
          </p:cNvSpPr>
          <p:nvPr>
            <p:ph type="body" sz="quarter" idx="14"/>
          </p:nvPr>
        </p:nvSpPr>
        <p:spPr>
          <a:xfrm>
            <a:off x="188640" y="1707654"/>
            <a:ext cx="6426994" cy="3240360"/>
          </a:xfrm>
        </p:spPr>
        <p:txBody>
          <a:bodyPr>
            <a:noAutofit/>
          </a:bodyPr>
          <a:lstStyle/>
          <a:p>
            <a:pPr marL="0" indent="0" algn="just">
              <a:buNone/>
              <a:defRPr/>
            </a:pPr>
            <a:r>
              <a:rPr lang="fr-FR" dirty="0" smtClean="0"/>
              <a:t>La </a:t>
            </a:r>
            <a:r>
              <a:rPr lang="fr-FR" dirty="0">
                <a:hlinkClick r:id="rId2"/>
              </a:rPr>
              <a:t>loi organique n° 2009-403 du 15 avril 2009 </a:t>
            </a:r>
            <a:r>
              <a:rPr lang="fr-FR" dirty="0"/>
              <a:t>relative à l’application des articles 34-1, 39 et 44 de la Constitution, plus précisément son chapitre </a:t>
            </a:r>
            <a:r>
              <a:rPr lang="fr-FR" dirty="0" smtClean="0"/>
              <a:t>II : </a:t>
            </a:r>
          </a:p>
          <a:p>
            <a:pPr marL="0" indent="0" algn="just">
              <a:buNone/>
              <a:defRPr/>
            </a:pPr>
            <a:endParaRPr lang="fr-FR" sz="700" dirty="0"/>
          </a:p>
          <a:p>
            <a:pPr algn="just"/>
            <a:r>
              <a:rPr lang="fr-FR" b="1" dirty="0"/>
              <a:t>Obligation</a:t>
            </a:r>
            <a:r>
              <a:rPr lang="fr-FR" dirty="0"/>
              <a:t> </a:t>
            </a:r>
            <a:r>
              <a:rPr lang="fr-FR" dirty="0" smtClean="0"/>
              <a:t>pour chaque </a:t>
            </a:r>
            <a:r>
              <a:rPr lang="fr-FR" dirty="0"/>
              <a:t>projet de loi de transmettre au Conseil d’État puis au </a:t>
            </a:r>
            <a:r>
              <a:rPr lang="fr-FR" dirty="0" smtClean="0"/>
              <a:t>parlement, </a:t>
            </a:r>
            <a:r>
              <a:rPr lang="fr-FR" b="1" dirty="0"/>
              <a:t>une étude d’impact </a:t>
            </a:r>
            <a:r>
              <a:rPr lang="fr-FR" dirty="0" smtClean="0"/>
              <a:t>sur l’égalité entre les femmes et les hommes ;</a:t>
            </a:r>
          </a:p>
          <a:p>
            <a:pPr algn="just"/>
            <a:r>
              <a:rPr lang="fr-FR" b="1" dirty="0" smtClean="0"/>
              <a:t>Pour le PLF</a:t>
            </a:r>
            <a:r>
              <a:rPr lang="fr-FR" dirty="0" smtClean="0"/>
              <a:t>, la DB diffuse chaque année une circulaire appelant les ministères à mesurer l’impact des projets d’articles budgétaires et fiscaux, et notamment en matière d’Egalité femmes-hommes (ex. pour 2019 : </a:t>
            </a:r>
            <a:r>
              <a:rPr lang="fr-FR" dirty="0" smtClean="0">
                <a:hlinkClick r:id="rId3"/>
              </a:rPr>
              <a:t>circulaire</a:t>
            </a:r>
            <a:r>
              <a:rPr lang="fr-FR" dirty="0" smtClean="0"/>
              <a:t> et </a:t>
            </a:r>
            <a:r>
              <a:rPr lang="fr-FR" dirty="0" smtClean="0">
                <a:hlinkClick r:id="rId4"/>
              </a:rPr>
              <a:t>annexe 2 – page 14</a:t>
            </a:r>
            <a:r>
              <a:rPr lang="fr-FR" dirty="0" smtClean="0"/>
              <a:t>).</a:t>
            </a:r>
            <a:endParaRPr lang="fr-FR" dirty="0"/>
          </a:p>
        </p:txBody>
      </p:sp>
    </p:spTree>
    <p:extLst>
      <p:ext uri="{BB962C8B-B14F-4D97-AF65-F5344CB8AC3E}">
        <p14:creationId xmlns:p14="http://schemas.microsoft.com/office/powerpoint/2010/main" val="2208739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1"/>
                </a:solidFill>
              </a:rPr>
              <a:t>S’interroger – 3. un enjeu budgétaire</a:t>
            </a:r>
            <a:endParaRPr lang="fr-FR" sz="2400" dirty="0">
              <a:solidFill>
                <a:schemeClr val="accent1"/>
              </a:solidFill>
            </a:endParaRPr>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18</a:t>
            </a:fld>
            <a:endParaRPr lang="fr-FR" dirty="0"/>
          </a:p>
        </p:txBody>
      </p:sp>
      <p:sp>
        <p:nvSpPr>
          <p:cNvPr id="4" name="Espace réservé du texte 3"/>
          <p:cNvSpPr>
            <a:spLocks noGrp="1"/>
          </p:cNvSpPr>
          <p:nvPr>
            <p:ph type="body" sz="quarter" idx="13"/>
          </p:nvPr>
        </p:nvSpPr>
        <p:spPr>
          <a:xfrm>
            <a:off x="188640" y="987574"/>
            <a:ext cx="6426714" cy="648072"/>
          </a:xfrm>
        </p:spPr>
        <p:txBody>
          <a:bodyPr>
            <a:normAutofit fontScale="92500" lnSpcReduction="20000"/>
          </a:bodyPr>
          <a:lstStyle/>
          <a:p>
            <a:pPr algn="ctr"/>
            <a:r>
              <a:rPr lang="fr-FR" b="1" dirty="0" smtClean="0"/>
              <a:t>le Budget Intégrant l’Égalité (BIE</a:t>
            </a:r>
            <a:r>
              <a:rPr lang="fr-FR" dirty="0" smtClean="0"/>
              <a:t>) ; </a:t>
            </a:r>
          </a:p>
          <a:p>
            <a:pPr algn="ctr"/>
            <a:r>
              <a:rPr lang="fr-FR" dirty="0" smtClean="0"/>
              <a:t>une </a:t>
            </a:r>
            <a:r>
              <a:rPr lang="fr-FR" dirty="0"/>
              <a:t>étude d’impact du budget sur </a:t>
            </a:r>
            <a:r>
              <a:rPr lang="fr-FR" dirty="0" smtClean="0"/>
              <a:t>l’égalité</a:t>
            </a:r>
            <a:endParaRPr lang="fr-FR" dirty="0"/>
          </a:p>
        </p:txBody>
      </p:sp>
      <p:sp>
        <p:nvSpPr>
          <p:cNvPr id="5" name="Espace réservé du texte 4"/>
          <p:cNvSpPr>
            <a:spLocks noGrp="1"/>
          </p:cNvSpPr>
          <p:nvPr>
            <p:ph type="body" sz="quarter" idx="14"/>
          </p:nvPr>
        </p:nvSpPr>
        <p:spPr>
          <a:xfrm>
            <a:off x="332656" y="1635646"/>
            <a:ext cx="6426994" cy="3240360"/>
          </a:xfrm>
        </p:spPr>
        <p:txBody>
          <a:bodyPr>
            <a:noAutofit/>
          </a:bodyPr>
          <a:lstStyle/>
          <a:p>
            <a:pPr algn="just">
              <a:spcBef>
                <a:spcPts val="0"/>
              </a:spcBef>
            </a:pPr>
            <a:r>
              <a:rPr lang="fr-FR" sz="1700" dirty="0" smtClean="0"/>
              <a:t>Le BIE conduit </a:t>
            </a:r>
            <a:r>
              <a:rPr lang="fr-FR" sz="1700" dirty="0"/>
              <a:t>à se demander si la collecte (impôts, taxes, </a:t>
            </a:r>
            <a:r>
              <a:rPr lang="fr-FR" sz="1700" dirty="0" smtClean="0"/>
              <a:t>redevance…) </a:t>
            </a:r>
            <a:r>
              <a:rPr lang="fr-FR" sz="1700" dirty="0"/>
              <a:t>et la distribution des crédits publics (subvention, investissement, fonctionnement...) renforcent, ou diminuent, les inégalités entre les sexes. Au regard des résultats, il s’agira de proposer des ajustements et des modifications budgétaires pour garantir l’égalité réelle.</a:t>
            </a:r>
          </a:p>
          <a:p>
            <a:pPr marL="1714500" lvl="5" indent="0" algn="just">
              <a:spcBef>
                <a:spcPts val="0"/>
              </a:spcBef>
              <a:buNone/>
            </a:pPr>
            <a:endParaRPr lang="fr-FR" sz="1250" dirty="0" smtClean="0"/>
          </a:p>
          <a:p>
            <a:pPr marL="0" indent="0" algn="just">
              <a:lnSpc>
                <a:spcPct val="0"/>
              </a:lnSpc>
              <a:spcBef>
                <a:spcPts val="0"/>
              </a:spcBef>
              <a:buNone/>
            </a:pPr>
            <a:r>
              <a:rPr lang="fr-FR" sz="1700" dirty="0"/>
              <a:t> </a:t>
            </a:r>
            <a:endParaRPr lang="fr-FR" sz="1000" b="1" u="sng" dirty="0"/>
          </a:p>
          <a:p>
            <a:pPr algn="just">
              <a:spcBef>
                <a:spcPts val="0"/>
              </a:spcBef>
            </a:pPr>
            <a:r>
              <a:rPr lang="fr-FR" sz="1700" dirty="0"/>
              <a:t>Le BIE ne consiste donc pas en des budgets qui seraient séparés pour les femmes et les hommes mais consiste à se demander si les politiques budgétaires renforcent ou diminuent les inégalités </a:t>
            </a:r>
            <a:r>
              <a:rPr lang="fr-FR" sz="1700" dirty="0" smtClean="0"/>
              <a:t>entre </a:t>
            </a:r>
            <a:r>
              <a:rPr lang="fr-FR" sz="1700" dirty="0"/>
              <a:t>les femmes et les hommes.</a:t>
            </a:r>
          </a:p>
          <a:p>
            <a:pPr algn="just">
              <a:spcBef>
                <a:spcPts val="0"/>
              </a:spcBef>
            </a:pPr>
            <a:endParaRPr lang="fr-FR" sz="900" dirty="0"/>
          </a:p>
          <a:p>
            <a:pPr algn="just">
              <a:spcBef>
                <a:spcPts val="0"/>
              </a:spcBef>
            </a:pPr>
            <a:r>
              <a:rPr lang="fr-FR" sz="1700" dirty="0"/>
              <a:t>C’est une démarche qui s’apparente à celle des études d’impact Egalité dans la préparation des textes législatifs et réglementaires</a:t>
            </a:r>
            <a:r>
              <a:rPr lang="fr-FR" sz="1700" dirty="0" smtClean="0"/>
              <a:t>.</a:t>
            </a:r>
            <a:endParaRPr lang="fr-FR" sz="1700" dirty="0"/>
          </a:p>
        </p:txBody>
      </p:sp>
    </p:spTree>
    <p:extLst>
      <p:ext uri="{BB962C8B-B14F-4D97-AF65-F5344CB8AC3E}">
        <p14:creationId xmlns:p14="http://schemas.microsoft.com/office/powerpoint/2010/main" val="2805605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solidFill>
                  <a:schemeClr val="accent1"/>
                </a:solidFill>
              </a:rPr>
              <a:t>S’interroger – 3. un enjeu budgétaire</a:t>
            </a:r>
            <a:endParaRPr lang="fr-FR" sz="2400" dirty="0"/>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19</a:t>
            </a:fld>
            <a:endParaRPr lang="fr-FR" dirty="0"/>
          </a:p>
        </p:txBody>
      </p:sp>
      <p:sp>
        <p:nvSpPr>
          <p:cNvPr id="4" name="Espace réservé du texte 3"/>
          <p:cNvSpPr>
            <a:spLocks noGrp="1"/>
          </p:cNvSpPr>
          <p:nvPr>
            <p:ph type="body" sz="quarter" idx="13"/>
          </p:nvPr>
        </p:nvSpPr>
        <p:spPr>
          <a:xfrm>
            <a:off x="188640" y="987574"/>
            <a:ext cx="6426714" cy="864096"/>
          </a:xfrm>
        </p:spPr>
        <p:txBody>
          <a:bodyPr>
            <a:normAutofit fontScale="47500" lnSpcReduction="20000"/>
          </a:bodyPr>
          <a:lstStyle/>
          <a:p>
            <a:pPr algn="ctr">
              <a:lnSpc>
                <a:spcPct val="120000"/>
              </a:lnSpc>
              <a:spcBef>
                <a:spcPts val="0"/>
              </a:spcBef>
            </a:pPr>
            <a:r>
              <a:rPr lang="fr-FR" sz="3300" dirty="0"/>
              <a:t>Par une mesure de l’impact des recettes et des </a:t>
            </a:r>
            <a:r>
              <a:rPr lang="fr-FR" sz="3300" dirty="0" smtClean="0"/>
              <a:t>dépenses,</a:t>
            </a:r>
          </a:p>
          <a:p>
            <a:pPr algn="ctr">
              <a:lnSpc>
                <a:spcPct val="120000"/>
              </a:lnSpc>
              <a:spcBef>
                <a:spcPts val="0"/>
              </a:spcBef>
            </a:pPr>
            <a:r>
              <a:rPr lang="fr-FR" sz="3300" dirty="0" smtClean="0"/>
              <a:t> </a:t>
            </a:r>
            <a:r>
              <a:rPr lang="fr-FR" sz="3300" b="1" dirty="0"/>
              <a:t>le BIE contribue à l’évaluation des actions publiques conduites </a:t>
            </a:r>
            <a:endParaRPr lang="fr-FR" sz="3300" b="1" dirty="0" smtClean="0"/>
          </a:p>
          <a:p>
            <a:pPr algn="ctr">
              <a:lnSpc>
                <a:spcPct val="120000"/>
              </a:lnSpc>
              <a:spcBef>
                <a:spcPts val="0"/>
              </a:spcBef>
            </a:pPr>
            <a:r>
              <a:rPr lang="fr-FR" sz="3300" dirty="0" smtClean="0"/>
              <a:t>et </a:t>
            </a:r>
            <a:r>
              <a:rPr lang="fr-FR" sz="3300" dirty="0"/>
              <a:t>des budgets correspondants.</a:t>
            </a:r>
          </a:p>
          <a:p>
            <a:pPr algn="ctr"/>
            <a:endParaRPr lang="fr-FR" dirty="0"/>
          </a:p>
        </p:txBody>
      </p:sp>
      <p:sp>
        <p:nvSpPr>
          <p:cNvPr id="5" name="Espace réservé du texte 4"/>
          <p:cNvSpPr>
            <a:spLocks noGrp="1"/>
          </p:cNvSpPr>
          <p:nvPr>
            <p:ph type="body" sz="quarter" idx="14"/>
          </p:nvPr>
        </p:nvSpPr>
        <p:spPr>
          <a:xfrm>
            <a:off x="260648" y="1995686"/>
            <a:ext cx="6426994" cy="2592932"/>
          </a:xfrm>
        </p:spPr>
        <p:txBody>
          <a:bodyPr>
            <a:noAutofit/>
          </a:bodyPr>
          <a:lstStyle/>
          <a:p>
            <a:pPr lvl="0" algn="just"/>
            <a:r>
              <a:rPr lang="fr-FR" sz="1600" dirty="0" smtClean="0"/>
              <a:t>Le </a:t>
            </a:r>
            <a:r>
              <a:rPr lang="fr-FR" sz="1600" dirty="0"/>
              <a:t>BIE est un facteur de performance et de transparence de l’action publique. Il permet à </a:t>
            </a:r>
            <a:r>
              <a:rPr lang="fr-FR" sz="1600" dirty="0" smtClean="0"/>
              <a:t>l’État </a:t>
            </a:r>
            <a:r>
              <a:rPr lang="fr-FR" sz="1600" dirty="0"/>
              <a:t>de concrétiser et de mesurer ses engagements nationaux et internationaux en matière d’égalité femmes-hommes. Il permet une meilleure transparence dans la gestion des fonds publics et elle apporte de nombreuses informations sur l’évolution des rapports sociaux de sexe</a:t>
            </a:r>
            <a:r>
              <a:rPr lang="fr-FR" sz="1600" dirty="0" smtClean="0"/>
              <a:t>.</a:t>
            </a:r>
          </a:p>
          <a:p>
            <a:pPr marL="0" lvl="0" indent="0">
              <a:buNone/>
            </a:pPr>
            <a:endParaRPr lang="fr-FR" sz="1000" dirty="0"/>
          </a:p>
          <a:p>
            <a:pPr algn="just"/>
            <a:r>
              <a:rPr lang="fr-FR" sz="1600" dirty="0"/>
              <a:t>Le BIE contribue à la bonne gouvernance car il passe par l’évaluation de l’efficacité d’une politique publique. L’objectif est donc de transformer et d’adapter le budget pour le rendre plus efficace et performant. </a:t>
            </a:r>
          </a:p>
        </p:txBody>
      </p:sp>
    </p:spTree>
    <p:extLst>
      <p:ext uri="{BB962C8B-B14F-4D97-AF65-F5344CB8AC3E}">
        <p14:creationId xmlns:p14="http://schemas.microsoft.com/office/powerpoint/2010/main" val="405765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Sommaire</a:t>
            </a:r>
            <a:endParaRPr lang="fr-FR" sz="2400" dirty="0"/>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2</a:t>
            </a:fld>
            <a:endParaRPr lang="fr-FR" dirty="0"/>
          </a:p>
        </p:txBody>
      </p:sp>
      <p:sp>
        <p:nvSpPr>
          <p:cNvPr id="5" name="Rectangle à coins arrondis 4"/>
          <p:cNvSpPr/>
          <p:nvPr/>
        </p:nvSpPr>
        <p:spPr>
          <a:xfrm>
            <a:off x="117154" y="1059272"/>
            <a:ext cx="2016224" cy="936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dirty="0" smtClean="0"/>
              <a:t>CONSTATER</a:t>
            </a:r>
            <a:endParaRPr lang="fr-FR" sz="2800" dirty="0"/>
          </a:p>
        </p:txBody>
      </p:sp>
      <p:sp>
        <p:nvSpPr>
          <p:cNvPr id="6" name="Rectangle à coins arrondis 5"/>
          <p:cNvSpPr/>
          <p:nvPr/>
        </p:nvSpPr>
        <p:spPr>
          <a:xfrm>
            <a:off x="4691658" y="3831160"/>
            <a:ext cx="2016224" cy="9361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dirty="0" smtClean="0"/>
              <a:t>S’OUTILLER</a:t>
            </a:r>
            <a:endParaRPr lang="fr-FR" sz="2800" dirty="0"/>
          </a:p>
        </p:txBody>
      </p:sp>
      <p:sp>
        <p:nvSpPr>
          <p:cNvPr id="7" name="Rectangle à coins arrondis 6"/>
          <p:cNvSpPr/>
          <p:nvPr/>
        </p:nvSpPr>
        <p:spPr>
          <a:xfrm>
            <a:off x="4606876" y="1058075"/>
            <a:ext cx="201622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S’INTERROGER</a:t>
            </a:r>
            <a:endParaRPr lang="fr-FR" sz="2200" dirty="0"/>
          </a:p>
        </p:txBody>
      </p:sp>
      <p:sp>
        <p:nvSpPr>
          <p:cNvPr id="8" name="Rectangle à coins arrondis 7"/>
          <p:cNvSpPr/>
          <p:nvPr/>
        </p:nvSpPr>
        <p:spPr>
          <a:xfrm>
            <a:off x="226334" y="3831160"/>
            <a:ext cx="2016224" cy="9361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dirty="0" smtClean="0"/>
              <a:t>IDENTIFIER, EVALUER</a:t>
            </a:r>
            <a:endParaRPr lang="fr-FR" sz="2800" dirty="0"/>
          </a:p>
        </p:txBody>
      </p:sp>
      <p:sp>
        <p:nvSpPr>
          <p:cNvPr id="9" name="Flèche droite 8"/>
          <p:cNvSpPr/>
          <p:nvPr/>
        </p:nvSpPr>
        <p:spPr>
          <a:xfrm>
            <a:off x="2165659" y="1144520"/>
            <a:ext cx="582988" cy="216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Flèche droite 9"/>
          <p:cNvSpPr/>
          <p:nvPr/>
        </p:nvSpPr>
        <p:spPr>
          <a:xfrm>
            <a:off x="2163500" y="1705922"/>
            <a:ext cx="585147" cy="216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1" name="ZoneTexte 10"/>
          <p:cNvSpPr txBox="1"/>
          <p:nvPr/>
        </p:nvSpPr>
        <p:spPr>
          <a:xfrm>
            <a:off x="2780928" y="1090949"/>
            <a:ext cx="1440160" cy="830997"/>
          </a:xfrm>
          <a:prstGeom prst="rect">
            <a:avLst/>
          </a:prstGeom>
          <a:noFill/>
        </p:spPr>
        <p:txBody>
          <a:bodyPr wrap="square" rtlCol="0">
            <a:spAutoFit/>
          </a:bodyPr>
          <a:lstStyle/>
          <a:p>
            <a:r>
              <a:rPr lang="fr-FR" sz="1200" dirty="0" smtClean="0">
                <a:solidFill>
                  <a:schemeClr val="accent1">
                    <a:lumMod val="50000"/>
                  </a:schemeClr>
                </a:solidFill>
              </a:rPr>
              <a:t>Les stéréotypes et les inégalités</a:t>
            </a:r>
          </a:p>
          <a:p>
            <a:endParaRPr lang="fr-FR" sz="1200" dirty="0">
              <a:solidFill>
                <a:schemeClr val="accent1">
                  <a:lumMod val="50000"/>
                </a:schemeClr>
              </a:solidFill>
            </a:endParaRPr>
          </a:p>
          <a:p>
            <a:r>
              <a:rPr lang="fr-FR" sz="1200" dirty="0" smtClean="0">
                <a:solidFill>
                  <a:schemeClr val="accent1">
                    <a:lumMod val="50000"/>
                  </a:schemeClr>
                </a:solidFill>
              </a:rPr>
              <a:t>Le cadre politique</a:t>
            </a:r>
            <a:endParaRPr lang="fr-FR" sz="1200" dirty="0">
              <a:solidFill>
                <a:schemeClr val="accent1">
                  <a:lumMod val="50000"/>
                </a:schemeClr>
              </a:solidFill>
            </a:endParaRPr>
          </a:p>
        </p:txBody>
      </p:sp>
      <p:sp>
        <p:nvSpPr>
          <p:cNvPr id="12" name="Flèche vers le bas 11"/>
          <p:cNvSpPr/>
          <p:nvPr/>
        </p:nvSpPr>
        <p:spPr>
          <a:xfrm>
            <a:off x="4691989" y="1994179"/>
            <a:ext cx="241721"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5213368" y="1995376"/>
            <a:ext cx="241721"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5702235" y="1991597"/>
            <a:ext cx="241721"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rot="1990889">
            <a:off x="4390133" y="2414771"/>
            <a:ext cx="369332" cy="865603"/>
          </a:xfrm>
          <a:prstGeom prst="rect">
            <a:avLst/>
          </a:prstGeom>
          <a:noFill/>
        </p:spPr>
        <p:txBody>
          <a:bodyPr vert="vert270" wrap="square" rtlCol="0">
            <a:spAutoFit/>
          </a:bodyPr>
          <a:lstStyle/>
          <a:p>
            <a:pPr algn="r"/>
            <a:r>
              <a:rPr lang="fr-FR" sz="1200" dirty="0" smtClean="0">
                <a:solidFill>
                  <a:schemeClr val="accent1">
                    <a:lumMod val="50000"/>
                  </a:schemeClr>
                </a:solidFill>
              </a:rPr>
              <a:t>Les objectifs</a:t>
            </a:r>
          </a:p>
        </p:txBody>
      </p:sp>
      <p:sp>
        <p:nvSpPr>
          <p:cNvPr id="20" name="Flèche gauche 19"/>
          <p:cNvSpPr/>
          <p:nvPr/>
        </p:nvSpPr>
        <p:spPr>
          <a:xfrm>
            <a:off x="4053716" y="3966378"/>
            <a:ext cx="576064" cy="21602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1" name="Flèche gauche 20"/>
          <p:cNvSpPr/>
          <p:nvPr/>
        </p:nvSpPr>
        <p:spPr>
          <a:xfrm>
            <a:off x="4053716" y="4443958"/>
            <a:ext cx="576064" cy="21602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2" name="ZoneTexte 21"/>
          <p:cNvSpPr txBox="1"/>
          <p:nvPr/>
        </p:nvSpPr>
        <p:spPr>
          <a:xfrm>
            <a:off x="2696159" y="3867893"/>
            <a:ext cx="1332670" cy="830997"/>
          </a:xfrm>
          <a:prstGeom prst="rect">
            <a:avLst/>
          </a:prstGeom>
          <a:noFill/>
        </p:spPr>
        <p:txBody>
          <a:bodyPr wrap="square" rtlCol="0">
            <a:spAutoFit/>
          </a:bodyPr>
          <a:lstStyle/>
          <a:p>
            <a:pPr algn="r"/>
            <a:r>
              <a:rPr lang="fr-FR" sz="1200" dirty="0" smtClean="0">
                <a:solidFill>
                  <a:schemeClr val="accent1">
                    <a:lumMod val="50000"/>
                  </a:schemeClr>
                </a:solidFill>
              </a:rPr>
              <a:t>Les statistiques sexuées</a:t>
            </a:r>
          </a:p>
          <a:p>
            <a:pPr algn="r"/>
            <a:endParaRPr lang="fr-FR" sz="1200" dirty="0">
              <a:solidFill>
                <a:schemeClr val="accent1">
                  <a:lumMod val="50000"/>
                </a:schemeClr>
              </a:solidFill>
            </a:endParaRPr>
          </a:p>
          <a:p>
            <a:pPr algn="r"/>
            <a:r>
              <a:rPr lang="fr-FR" sz="1200" dirty="0" smtClean="0">
                <a:solidFill>
                  <a:schemeClr val="accent1">
                    <a:lumMod val="50000"/>
                  </a:schemeClr>
                </a:solidFill>
              </a:rPr>
              <a:t>Formation</a:t>
            </a:r>
            <a:endParaRPr lang="fr-FR" sz="1200" dirty="0">
              <a:solidFill>
                <a:schemeClr val="accent1">
                  <a:lumMod val="50000"/>
                </a:schemeClr>
              </a:solidFill>
            </a:endParaRPr>
          </a:p>
        </p:txBody>
      </p:sp>
      <p:sp>
        <p:nvSpPr>
          <p:cNvPr id="23" name="Flèche vers le haut 22"/>
          <p:cNvSpPr/>
          <p:nvPr/>
        </p:nvSpPr>
        <p:spPr>
          <a:xfrm>
            <a:off x="386592" y="3295405"/>
            <a:ext cx="216024" cy="43204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4" name="Flèche vers le haut 23"/>
          <p:cNvSpPr/>
          <p:nvPr/>
        </p:nvSpPr>
        <p:spPr>
          <a:xfrm>
            <a:off x="1234446" y="3295405"/>
            <a:ext cx="216024" cy="43204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6" name="ZoneTexte 25"/>
          <p:cNvSpPr txBox="1"/>
          <p:nvPr/>
        </p:nvSpPr>
        <p:spPr>
          <a:xfrm rot="1605796">
            <a:off x="1205184" y="2037791"/>
            <a:ext cx="738664" cy="1326902"/>
          </a:xfrm>
          <a:prstGeom prst="rect">
            <a:avLst/>
          </a:prstGeom>
          <a:noFill/>
        </p:spPr>
        <p:txBody>
          <a:bodyPr vert="vert270" wrap="square" rtlCol="0">
            <a:spAutoFit/>
          </a:bodyPr>
          <a:lstStyle/>
          <a:p>
            <a:r>
              <a:rPr lang="fr-FR" sz="1200" dirty="0" smtClean="0">
                <a:solidFill>
                  <a:schemeClr val="accent1">
                    <a:lumMod val="50000"/>
                  </a:schemeClr>
                </a:solidFill>
              </a:rPr>
              <a:t>L’égalité F-H dans les projets / </a:t>
            </a:r>
            <a:r>
              <a:rPr lang="fr-FR" sz="1200" dirty="0">
                <a:solidFill>
                  <a:schemeClr val="accent1">
                    <a:lumMod val="50000"/>
                  </a:schemeClr>
                </a:solidFill>
              </a:rPr>
              <a:t>dispositifs</a:t>
            </a:r>
            <a:r>
              <a:rPr lang="fr-FR" sz="1200" dirty="0" smtClean="0">
                <a:solidFill>
                  <a:schemeClr val="accent1">
                    <a:lumMod val="50000"/>
                  </a:schemeClr>
                </a:solidFill>
              </a:rPr>
              <a:t> financés</a:t>
            </a:r>
          </a:p>
        </p:txBody>
      </p:sp>
      <p:sp>
        <p:nvSpPr>
          <p:cNvPr id="4" name="ZoneTexte 3"/>
          <p:cNvSpPr txBox="1"/>
          <p:nvPr/>
        </p:nvSpPr>
        <p:spPr>
          <a:xfrm rot="1696533">
            <a:off x="4902306" y="2407589"/>
            <a:ext cx="415498" cy="780267"/>
          </a:xfrm>
          <a:prstGeom prst="rect">
            <a:avLst/>
          </a:prstGeom>
          <a:noFill/>
        </p:spPr>
        <p:txBody>
          <a:bodyPr vert="vert270" wrap="square" lIns="0" tIns="72000" rIns="0" rtlCol="0">
            <a:spAutoFit/>
          </a:bodyPr>
          <a:lstStyle/>
          <a:p>
            <a:pPr algn="r"/>
            <a:r>
              <a:rPr lang="fr-FR" sz="1200" dirty="0" smtClean="0">
                <a:solidFill>
                  <a:schemeClr val="accent1">
                    <a:lumMod val="50000"/>
                  </a:schemeClr>
                </a:solidFill>
              </a:rPr>
              <a:t>Sur</a:t>
            </a:r>
            <a:r>
              <a:rPr lang="fr-FR" dirty="0" smtClean="0"/>
              <a:t> </a:t>
            </a:r>
            <a:r>
              <a:rPr lang="fr-FR" sz="1200" dirty="0">
                <a:solidFill>
                  <a:schemeClr val="accent1">
                    <a:lumMod val="50000"/>
                  </a:schemeClr>
                </a:solidFill>
              </a:rPr>
              <a:t>le plan </a:t>
            </a:r>
            <a:endParaRPr lang="fr-FR" sz="1200" dirty="0" smtClean="0">
              <a:solidFill>
                <a:schemeClr val="accent1">
                  <a:lumMod val="50000"/>
                </a:schemeClr>
              </a:solidFill>
            </a:endParaRPr>
          </a:p>
          <a:p>
            <a:pPr algn="r"/>
            <a:r>
              <a:rPr lang="fr-FR" sz="1200" dirty="0" smtClean="0">
                <a:solidFill>
                  <a:schemeClr val="accent1">
                    <a:lumMod val="50000"/>
                  </a:schemeClr>
                </a:solidFill>
              </a:rPr>
              <a:t>juridique</a:t>
            </a:r>
            <a:endParaRPr lang="fr-FR" sz="1200" dirty="0">
              <a:solidFill>
                <a:schemeClr val="accent1">
                  <a:lumMod val="50000"/>
                </a:schemeClr>
              </a:solidFill>
            </a:endParaRPr>
          </a:p>
        </p:txBody>
      </p:sp>
      <p:sp>
        <p:nvSpPr>
          <p:cNvPr id="25" name="ZoneTexte 24"/>
          <p:cNvSpPr txBox="1"/>
          <p:nvPr/>
        </p:nvSpPr>
        <p:spPr>
          <a:xfrm rot="1696533">
            <a:off x="5407240" y="2401641"/>
            <a:ext cx="415498" cy="879943"/>
          </a:xfrm>
          <a:prstGeom prst="rect">
            <a:avLst/>
          </a:prstGeom>
          <a:noFill/>
        </p:spPr>
        <p:txBody>
          <a:bodyPr vert="vert270" wrap="square" lIns="0" tIns="72000" rIns="0" rtlCol="0">
            <a:spAutoFit/>
          </a:bodyPr>
          <a:lstStyle/>
          <a:p>
            <a:pPr algn="r"/>
            <a:r>
              <a:rPr lang="fr-FR" sz="1200" dirty="0" smtClean="0">
                <a:solidFill>
                  <a:schemeClr val="accent1">
                    <a:lumMod val="50000"/>
                  </a:schemeClr>
                </a:solidFill>
              </a:rPr>
              <a:t>Sur</a:t>
            </a:r>
            <a:r>
              <a:rPr lang="fr-FR" dirty="0" smtClean="0"/>
              <a:t> </a:t>
            </a:r>
            <a:r>
              <a:rPr lang="fr-FR" sz="1200" dirty="0">
                <a:solidFill>
                  <a:schemeClr val="accent1">
                    <a:lumMod val="50000"/>
                  </a:schemeClr>
                </a:solidFill>
              </a:rPr>
              <a:t>le plan </a:t>
            </a:r>
            <a:endParaRPr lang="fr-FR" sz="1200" dirty="0" smtClean="0">
              <a:solidFill>
                <a:schemeClr val="accent1">
                  <a:lumMod val="50000"/>
                </a:schemeClr>
              </a:solidFill>
            </a:endParaRPr>
          </a:p>
          <a:p>
            <a:pPr algn="r"/>
            <a:r>
              <a:rPr lang="fr-FR" sz="1200" dirty="0" smtClean="0">
                <a:solidFill>
                  <a:schemeClr val="accent1">
                    <a:lumMod val="50000"/>
                  </a:schemeClr>
                </a:solidFill>
              </a:rPr>
              <a:t>budgétaire</a:t>
            </a:r>
            <a:endParaRPr lang="fr-FR" sz="1200" dirty="0">
              <a:solidFill>
                <a:schemeClr val="accent1">
                  <a:lumMod val="50000"/>
                </a:schemeClr>
              </a:solidFill>
            </a:endParaRPr>
          </a:p>
        </p:txBody>
      </p:sp>
      <p:sp>
        <p:nvSpPr>
          <p:cNvPr id="27" name="Flèche vers le bas 26"/>
          <p:cNvSpPr/>
          <p:nvPr/>
        </p:nvSpPr>
        <p:spPr>
          <a:xfrm>
            <a:off x="6204918" y="2011499"/>
            <a:ext cx="241721"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rot="1696533">
            <a:off x="5942709" y="2419648"/>
            <a:ext cx="184666" cy="1186821"/>
          </a:xfrm>
          <a:prstGeom prst="rect">
            <a:avLst/>
          </a:prstGeom>
          <a:noFill/>
        </p:spPr>
        <p:txBody>
          <a:bodyPr vert="vert270" wrap="square" lIns="0" tIns="72000" rIns="0" rtlCol="0">
            <a:spAutoFit/>
          </a:bodyPr>
          <a:lstStyle/>
          <a:p>
            <a:pPr algn="r"/>
            <a:r>
              <a:rPr lang="fr-FR" sz="1200" dirty="0" smtClean="0">
                <a:solidFill>
                  <a:schemeClr val="accent1">
                    <a:lumMod val="50000"/>
                  </a:schemeClr>
                </a:solidFill>
              </a:rPr>
              <a:t>Comment faire?</a:t>
            </a:r>
            <a:endParaRPr lang="fr-FR" sz="1200" dirty="0">
              <a:solidFill>
                <a:schemeClr val="accent1">
                  <a:lumMod val="50000"/>
                </a:schemeClr>
              </a:solidFill>
            </a:endParaRPr>
          </a:p>
        </p:txBody>
      </p:sp>
      <p:sp>
        <p:nvSpPr>
          <p:cNvPr id="30" name="ZoneTexte 29"/>
          <p:cNvSpPr txBox="1"/>
          <p:nvPr/>
        </p:nvSpPr>
        <p:spPr>
          <a:xfrm rot="1538549">
            <a:off x="465233" y="2005212"/>
            <a:ext cx="553998" cy="1326902"/>
          </a:xfrm>
          <a:prstGeom prst="rect">
            <a:avLst/>
          </a:prstGeom>
          <a:noFill/>
        </p:spPr>
        <p:txBody>
          <a:bodyPr vert="vert270" wrap="square" rtlCol="0">
            <a:spAutoFit/>
          </a:bodyPr>
          <a:lstStyle/>
          <a:p>
            <a:r>
              <a:rPr lang="fr-FR" sz="1200" dirty="0" smtClean="0">
                <a:solidFill>
                  <a:schemeClr val="accent1">
                    <a:lumMod val="50000"/>
                  </a:schemeClr>
                </a:solidFill>
              </a:rPr>
              <a:t>L’égalité F-H dans  le budget de l’État</a:t>
            </a:r>
          </a:p>
        </p:txBody>
      </p:sp>
      <p:sp>
        <p:nvSpPr>
          <p:cNvPr id="31" name="Flèche vers le haut 30"/>
          <p:cNvSpPr/>
          <p:nvPr/>
        </p:nvSpPr>
        <p:spPr>
          <a:xfrm>
            <a:off x="1925297" y="3327500"/>
            <a:ext cx="216024" cy="43204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3" name="ZoneTexte 32"/>
          <p:cNvSpPr txBox="1"/>
          <p:nvPr/>
        </p:nvSpPr>
        <p:spPr>
          <a:xfrm rot="1535007">
            <a:off x="1926038" y="2475305"/>
            <a:ext cx="553998" cy="905683"/>
          </a:xfrm>
          <a:prstGeom prst="rect">
            <a:avLst/>
          </a:prstGeom>
          <a:noFill/>
        </p:spPr>
        <p:txBody>
          <a:bodyPr vert="vert270" wrap="square" rtlCol="0">
            <a:spAutoFit/>
          </a:bodyPr>
          <a:lstStyle/>
          <a:p>
            <a:r>
              <a:rPr lang="fr-FR" sz="1200" dirty="0" smtClean="0">
                <a:solidFill>
                  <a:schemeClr val="accent1">
                    <a:lumMod val="50000"/>
                  </a:schemeClr>
                </a:solidFill>
              </a:rPr>
              <a:t>Les rapports d’évaluation</a:t>
            </a:r>
          </a:p>
        </p:txBody>
      </p:sp>
    </p:spTree>
    <p:extLst>
      <p:ext uri="{BB962C8B-B14F-4D97-AF65-F5344CB8AC3E}">
        <p14:creationId xmlns:p14="http://schemas.microsoft.com/office/powerpoint/2010/main" val="3440148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1"/>
                </a:solidFill>
              </a:rPr>
              <a:t>S’interroger – 4. comment faire ?</a:t>
            </a:r>
            <a:endParaRPr lang="fr-FR" sz="2400" dirty="0">
              <a:solidFill>
                <a:schemeClr val="accent1"/>
              </a:solidFill>
            </a:endParaRPr>
          </a:p>
        </p:txBody>
      </p:sp>
      <p:sp>
        <p:nvSpPr>
          <p:cNvPr id="5" name="Espace réservé du contenu 2"/>
          <p:cNvSpPr txBox="1">
            <a:spLocks/>
          </p:cNvSpPr>
          <p:nvPr/>
        </p:nvSpPr>
        <p:spPr>
          <a:xfrm>
            <a:off x="476672" y="1484783"/>
            <a:ext cx="2736304" cy="3175198"/>
          </a:xfrm>
          <a:prstGeom prst="rect">
            <a:avLst/>
          </a:prstGeom>
        </p:spPr>
        <p:txBody>
          <a:bodyPr>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fr-FR" sz="2600" b="1" dirty="0" smtClean="0">
                <a:solidFill>
                  <a:schemeClr val="accent1">
                    <a:lumMod val="75000"/>
                  </a:schemeClr>
                </a:solidFill>
              </a:rPr>
              <a:t>EFFET DIRECT</a:t>
            </a:r>
            <a:endParaRPr lang="fr-FR" sz="1800" dirty="0" smtClean="0">
              <a:solidFill>
                <a:schemeClr val="accent1">
                  <a:lumMod val="75000"/>
                </a:schemeClr>
              </a:solidFill>
            </a:endParaRPr>
          </a:p>
          <a:p>
            <a:pPr algn="just">
              <a:lnSpc>
                <a:spcPct val="120000"/>
              </a:lnSpc>
              <a:spcBef>
                <a:spcPts val="600"/>
              </a:spcBef>
            </a:pPr>
            <a:r>
              <a:rPr lang="fr-FR" sz="1800" dirty="0" smtClean="0">
                <a:solidFill>
                  <a:schemeClr val="accent1">
                    <a:lumMod val="75000"/>
                  </a:schemeClr>
                </a:solidFill>
              </a:rPr>
              <a:t>Certaines politiques publiques ont un impact direct sur les droits des femmes ou la réduction des inégalités de sexe au sens où c’est l’objet même de l’action / du dispositif.</a:t>
            </a:r>
          </a:p>
          <a:p>
            <a:pPr algn="just"/>
            <a:endParaRPr lang="fr-FR" sz="1800" dirty="0" smtClean="0">
              <a:solidFill>
                <a:schemeClr val="accent1">
                  <a:lumMod val="75000"/>
                </a:schemeClr>
              </a:solidFill>
            </a:endParaRPr>
          </a:p>
          <a:p>
            <a:pPr algn="just">
              <a:lnSpc>
                <a:spcPct val="120000"/>
              </a:lnSpc>
            </a:pPr>
            <a:r>
              <a:rPr lang="fr-FR" sz="1800" dirty="0" smtClean="0">
                <a:solidFill>
                  <a:schemeClr val="accent1">
                    <a:lumMod val="75000"/>
                  </a:schemeClr>
                </a:solidFill>
              </a:rPr>
              <a:t>C’est le cas en particulier des dispositions prises en termes de : </a:t>
            </a:r>
            <a:r>
              <a:rPr lang="fr-FR" sz="1800" b="1" dirty="0" smtClean="0">
                <a:solidFill>
                  <a:schemeClr val="accent1">
                    <a:lumMod val="75000"/>
                  </a:schemeClr>
                </a:solidFill>
              </a:rPr>
              <a:t>parité</a:t>
            </a:r>
            <a:r>
              <a:rPr lang="fr-FR" sz="1800" dirty="0" smtClean="0">
                <a:solidFill>
                  <a:schemeClr val="accent1">
                    <a:lumMod val="75000"/>
                  </a:schemeClr>
                </a:solidFill>
              </a:rPr>
              <a:t>, d’</a:t>
            </a:r>
            <a:r>
              <a:rPr lang="fr-FR" sz="1800" b="1" dirty="0" smtClean="0">
                <a:solidFill>
                  <a:schemeClr val="accent1">
                    <a:lumMod val="75000"/>
                  </a:schemeClr>
                </a:solidFill>
              </a:rPr>
              <a:t>égalité professionnelle</a:t>
            </a:r>
            <a:r>
              <a:rPr lang="fr-FR" sz="1800" dirty="0" smtClean="0">
                <a:solidFill>
                  <a:schemeClr val="accent1">
                    <a:lumMod val="75000"/>
                  </a:schemeClr>
                </a:solidFill>
              </a:rPr>
              <a:t>, de </a:t>
            </a:r>
            <a:r>
              <a:rPr lang="fr-FR" sz="1800" b="1" dirty="0" smtClean="0">
                <a:solidFill>
                  <a:schemeClr val="accent1">
                    <a:lumMod val="75000"/>
                  </a:schemeClr>
                </a:solidFill>
              </a:rPr>
              <a:t>lutte contre les violences faites aux femmes.</a:t>
            </a:r>
          </a:p>
        </p:txBody>
      </p:sp>
      <p:sp>
        <p:nvSpPr>
          <p:cNvPr id="6" name="Espace réservé du contenu 2"/>
          <p:cNvSpPr txBox="1">
            <a:spLocks/>
          </p:cNvSpPr>
          <p:nvPr/>
        </p:nvSpPr>
        <p:spPr>
          <a:xfrm>
            <a:off x="3513898" y="1492271"/>
            <a:ext cx="3096344" cy="327723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marR="0" indent="-285750" algn="l" defTabSz="829452" rtl="0" eaLnBrk="1" fontAlgn="auto" latinLnBrk="0" hangingPunct="1">
              <a:lnSpc>
                <a:spcPct val="100000"/>
              </a:lnSpc>
              <a:spcBef>
                <a:spcPct val="20000"/>
              </a:spcBef>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lnSpc>
                <a:spcPct val="90000"/>
              </a:lnSpc>
              <a:spcBef>
                <a:spcPts val="750"/>
              </a:spcBef>
              <a:buNone/>
            </a:pPr>
            <a:r>
              <a:rPr lang="fr-FR" sz="3600" b="1" dirty="0">
                <a:solidFill>
                  <a:schemeClr val="accent1">
                    <a:lumMod val="75000"/>
                  </a:schemeClr>
                </a:solidFill>
              </a:rPr>
              <a:t>EFFET INDIRECT</a:t>
            </a:r>
          </a:p>
          <a:p>
            <a:pPr marL="171450" indent="-171450" algn="just" defTabSz="685800">
              <a:lnSpc>
                <a:spcPct val="120000"/>
              </a:lnSpc>
              <a:spcBef>
                <a:spcPts val="600"/>
              </a:spcBef>
            </a:pPr>
            <a:r>
              <a:rPr lang="fr-FR" sz="2500" dirty="0">
                <a:solidFill>
                  <a:schemeClr val="accent1">
                    <a:lumMod val="75000"/>
                  </a:schemeClr>
                </a:solidFill>
              </a:rPr>
              <a:t>Une pratique apparemment neutre est susceptible, dans certains cas, d’entraîner un désavantage, ou un avantage, particulier pour les femmes ou les hommes.</a:t>
            </a:r>
          </a:p>
          <a:p>
            <a:pPr marL="171450" indent="-171450" algn="just" defTabSz="685800">
              <a:lnSpc>
                <a:spcPct val="120000"/>
              </a:lnSpc>
              <a:spcBef>
                <a:spcPts val="600"/>
              </a:spcBef>
            </a:pPr>
            <a:endParaRPr lang="fr-FR" sz="1900" dirty="0" smtClean="0">
              <a:solidFill>
                <a:schemeClr val="accent1">
                  <a:lumMod val="75000"/>
                </a:schemeClr>
              </a:solidFill>
            </a:endParaRPr>
          </a:p>
          <a:p>
            <a:pPr marL="171450" indent="-171450" algn="just" defTabSz="685800">
              <a:lnSpc>
                <a:spcPct val="120000"/>
              </a:lnSpc>
              <a:spcBef>
                <a:spcPts val="600"/>
              </a:spcBef>
            </a:pPr>
            <a:endParaRPr lang="fr-FR" sz="1900" dirty="0">
              <a:solidFill>
                <a:schemeClr val="accent1">
                  <a:lumMod val="75000"/>
                </a:schemeClr>
              </a:solidFill>
            </a:endParaRPr>
          </a:p>
          <a:p>
            <a:pPr marL="171450" indent="-171450" algn="just" defTabSz="685800">
              <a:lnSpc>
                <a:spcPct val="120000"/>
              </a:lnSpc>
              <a:spcBef>
                <a:spcPts val="600"/>
              </a:spcBef>
            </a:pPr>
            <a:r>
              <a:rPr lang="fr-FR" sz="2500" dirty="0">
                <a:solidFill>
                  <a:schemeClr val="accent1">
                    <a:lumMod val="75000"/>
                  </a:schemeClr>
                </a:solidFill>
              </a:rPr>
              <a:t>Il s’agit de pratiques, de règles de fonctionnement ou de modes </a:t>
            </a:r>
            <a:r>
              <a:rPr lang="fr-FR" sz="2500" dirty="0" smtClean="0">
                <a:solidFill>
                  <a:schemeClr val="accent1">
                    <a:lumMod val="75000"/>
                  </a:schemeClr>
                </a:solidFill>
              </a:rPr>
              <a:t>d’organisation ; </a:t>
            </a:r>
            <a:r>
              <a:rPr lang="fr-FR" sz="2500" dirty="0">
                <a:solidFill>
                  <a:schemeClr val="accent1">
                    <a:lumMod val="75000"/>
                  </a:schemeClr>
                </a:solidFill>
              </a:rPr>
              <a:t>par </a:t>
            </a:r>
            <a:r>
              <a:rPr lang="fr-FR" sz="2500" dirty="0" smtClean="0">
                <a:solidFill>
                  <a:schemeClr val="accent1">
                    <a:lumMod val="75000"/>
                  </a:schemeClr>
                </a:solidFill>
              </a:rPr>
              <a:t>exemple, faciliter l’accès </a:t>
            </a:r>
            <a:r>
              <a:rPr lang="fr-FR" sz="2500" dirty="0">
                <a:solidFill>
                  <a:schemeClr val="accent1">
                    <a:lumMod val="75000"/>
                  </a:schemeClr>
                </a:solidFill>
              </a:rPr>
              <a:t>à l’emploi des </a:t>
            </a:r>
            <a:r>
              <a:rPr lang="fr-FR" sz="2500" dirty="0" smtClean="0">
                <a:solidFill>
                  <a:schemeClr val="accent1">
                    <a:lumMod val="75000"/>
                  </a:schemeClr>
                </a:solidFill>
              </a:rPr>
              <a:t>conjoints </a:t>
            </a:r>
            <a:r>
              <a:rPr lang="fr-FR" sz="2500" dirty="0">
                <a:solidFill>
                  <a:schemeClr val="accent1">
                    <a:lumMod val="75000"/>
                  </a:schemeClr>
                </a:solidFill>
              </a:rPr>
              <a:t>d’expatriés ou le congé paternité.</a:t>
            </a:r>
          </a:p>
          <a:p>
            <a:pPr algn="just"/>
            <a:endParaRPr lang="fr-FR" sz="1800" dirty="0"/>
          </a:p>
        </p:txBody>
      </p:sp>
      <p:sp>
        <p:nvSpPr>
          <p:cNvPr id="4" name="Espace réservé du numéro de diapositive 3"/>
          <p:cNvSpPr>
            <a:spLocks noGrp="1"/>
          </p:cNvSpPr>
          <p:nvPr>
            <p:ph type="sldNum" sz="quarter" idx="12"/>
          </p:nvPr>
        </p:nvSpPr>
        <p:spPr/>
        <p:txBody>
          <a:bodyPr/>
          <a:lstStyle/>
          <a:p>
            <a:fld id="{624B0786-168C-443E-B8BC-3DB0CD33266E}" type="slidenum">
              <a:rPr lang="fr-FR" smtClean="0"/>
              <a:pPr/>
              <a:t>20</a:t>
            </a:fld>
            <a:endParaRPr lang="fr-FR" dirty="0"/>
          </a:p>
        </p:txBody>
      </p:sp>
      <p:sp>
        <p:nvSpPr>
          <p:cNvPr id="3" name="ZoneTexte 2"/>
          <p:cNvSpPr txBox="1"/>
          <p:nvPr/>
        </p:nvSpPr>
        <p:spPr>
          <a:xfrm>
            <a:off x="44624" y="1059581"/>
            <a:ext cx="6768752" cy="346249"/>
          </a:xfrm>
          <a:prstGeom prst="rect">
            <a:avLst/>
          </a:prstGeom>
          <a:noFill/>
        </p:spPr>
        <p:txBody>
          <a:bodyPr wrap="square" rtlCol="0">
            <a:spAutoFit/>
          </a:bodyPr>
          <a:lstStyle/>
          <a:p>
            <a:pPr algn="ctr"/>
            <a:r>
              <a:rPr lang="fr-FR" sz="1650" dirty="0">
                <a:solidFill>
                  <a:schemeClr val="accent1">
                    <a:lumMod val="75000"/>
                  </a:schemeClr>
                </a:solidFill>
              </a:rPr>
              <a:t>Effet direct et indirect des politiques publiques sur l’égalité femmes-hommes</a:t>
            </a:r>
          </a:p>
        </p:txBody>
      </p:sp>
    </p:spTree>
    <p:extLst>
      <p:ext uri="{BB962C8B-B14F-4D97-AF65-F5344CB8AC3E}">
        <p14:creationId xmlns:p14="http://schemas.microsoft.com/office/powerpoint/2010/main" val="2385501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solidFill>
                  <a:schemeClr val="accent1"/>
                </a:solidFill>
              </a:rPr>
              <a:t>S’interroger – 4. comment faire?</a:t>
            </a:r>
            <a:br>
              <a:rPr lang="fr-FR" sz="2400" dirty="0" smtClean="0">
                <a:solidFill>
                  <a:schemeClr val="accent1"/>
                </a:solidFill>
              </a:rPr>
            </a:br>
            <a:r>
              <a:rPr lang="fr-FR" sz="2400" dirty="0" smtClean="0">
                <a:solidFill>
                  <a:schemeClr val="accent1"/>
                </a:solidFill>
              </a:rPr>
              <a:t> Exemple 1</a:t>
            </a:r>
            <a:endParaRPr lang="fr-FR" sz="2400" dirty="0">
              <a:solidFill>
                <a:schemeClr val="accent1"/>
              </a:solidFill>
            </a:endParaRPr>
          </a:p>
        </p:txBody>
      </p:sp>
      <p:sp>
        <p:nvSpPr>
          <p:cNvPr id="3" name="Espace réservé du texte 2"/>
          <p:cNvSpPr>
            <a:spLocks noGrp="1"/>
          </p:cNvSpPr>
          <p:nvPr>
            <p:ph type="body" sz="quarter" idx="13"/>
          </p:nvPr>
        </p:nvSpPr>
        <p:spPr>
          <a:xfrm>
            <a:off x="252063" y="1280331"/>
            <a:ext cx="6426714" cy="1867483"/>
          </a:xfrm>
        </p:spPr>
        <p:txBody>
          <a:bodyPr>
            <a:normAutofit/>
          </a:bodyPr>
          <a:lstStyle/>
          <a:p>
            <a:pPr algn="just"/>
            <a:r>
              <a:rPr lang="fr-FR" sz="2400" dirty="0"/>
              <a:t> Exemple d’effet </a:t>
            </a:r>
            <a:r>
              <a:rPr lang="fr-FR" sz="2400" dirty="0" smtClean="0"/>
              <a:t>direct : les lois de parité politique</a:t>
            </a:r>
            <a:endParaRPr lang="fr-FR" sz="2400" b="1" dirty="0"/>
          </a:p>
          <a:p>
            <a:pPr algn="just"/>
            <a:endParaRPr lang="fr-FR" sz="1800" dirty="0" smtClean="0"/>
          </a:p>
          <a:p>
            <a:pPr algn="just"/>
            <a:r>
              <a:rPr lang="fr-FR" sz="1800" dirty="0" smtClean="0"/>
              <a:t>La </a:t>
            </a:r>
            <a:r>
              <a:rPr lang="fr-FR" sz="1800" dirty="0"/>
              <a:t>loi </a:t>
            </a:r>
            <a:r>
              <a:rPr lang="fr-FR" sz="1800" dirty="0" smtClean="0"/>
              <a:t>de 2013 sur la réforme du scrutin des élections des conseillers départementaux prévoit une alternance stricte femmes-hommes dans la liste. </a:t>
            </a:r>
            <a:endParaRPr lang="fr-FR" sz="1800" dirty="0"/>
          </a:p>
          <a:p>
            <a:endParaRPr lang="fr-FR" dirty="0"/>
          </a:p>
        </p:txBody>
      </p:sp>
      <p:sp>
        <p:nvSpPr>
          <p:cNvPr id="4" name="Espace réservé du texte 3"/>
          <p:cNvSpPr>
            <a:spLocks noGrp="1"/>
          </p:cNvSpPr>
          <p:nvPr>
            <p:ph type="body" sz="quarter" idx="14"/>
          </p:nvPr>
        </p:nvSpPr>
        <p:spPr>
          <a:xfrm>
            <a:off x="260648" y="2859782"/>
            <a:ext cx="6426994" cy="1656829"/>
          </a:xfrm>
        </p:spPr>
        <p:txBody>
          <a:bodyPr/>
          <a:lstStyle/>
          <a:p>
            <a:r>
              <a:rPr lang="fr-FR" dirty="0" smtClean="0"/>
              <a:t>La loi conduit à une évolution de la situation des femmes  :</a:t>
            </a:r>
          </a:p>
          <a:p>
            <a:pPr marL="0" indent="0">
              <a:buNone/>
            </a:pPr>
            <a:r>
              <a:rPr lang="fr-FR" dirty="0" smtClean="0"/>
              <a:t>Part des femmes conseillères départementales </a:t>
            </a:r>
            <a:r>
              <a:rPr lang="fr-FR" u="sng" dirty="0" smtClean="0"/>
              <a:t>avant la loi</a:t>
            </a:r>
            <a:r>
              <a:rPr lang="fr-FR" dirty="0" smtClean="0"/>
              <a:t>: 13,8%</a:t>
            </a:r>
          </a:p>
          <a:p>
            <a:pPr marL="0" indent="0">
              <a:buNone/>
            </a:pPr>
            <a:r>
              <a:rPr lang="fr-FR" dirty="0"/>
              <a:t>Part des femmes conseillères départementales </a:t>
            </a:r>
            <a:r>
              <a:rPr lang="fr-FR" u="sng" dirty="0" smtClean="0"/>
              <a:t>après </a:t>
            </a:r>
            <a:r>
              <a:rPr lang="fr-FR" u="sng" dirty="0"/>
              <a:t>la </a:t>
            </a:r>
            <a:r>
              <a:rPr lang="fr-FR" u="sng" dirty="0" smtClean="0"/>
              <a:t>loi</a:t>
            </a:r>
            <a:r>
              <a:rPr lang="fr-FR" dirty="0" smtClean="0"/>
              <a:t>: 50%</a:t>
            </a:r>
            <a:endParaRPr lang="fr-FR" dirty="0"/>
          </a:p>
        </p:txBody>
      </p:sp>
      <p:sp>
        <p:nvSpPr>
          <p:cNvPr id="5" name="Espace réservé du numéro de diapositive 4"/>
          <p:cNvSpPr>
            <a:spLocks noGrp="1"/>
          </p:cNvSpPr>
          <p:nvPr>
            <p:ph type="sldNum" sz="quarter" idx="12"/>
          </p:nvPr>
        </p:nvSpPr>
        <p:spPr/>
        <p:txBody>
          <a:bodyPr/>
          <a:lstStyle/>
          <a:p>
            <a:fld id="{624B0786-168C-443E-B8BC-3DB0CD33266E}" type="slidenum">
              <a:rPr lang="fr-FR" smtClean="0"/>
              <a:pPr/>
              <a:t>21</a:t>
            </a:fld>
            <a:endParaRPr lang="fr-FR" dirty="0"/>
          </a:p>
        </p:txBody>
      </p:sp>
    </p:spTree>
    <p:extLst>
      <p:ext uri="{BB962C8B-B14F-4D97-AF65-F5344CB8AC3E}">
        <p14:creationId xmlns:p14="http://schemas.microsoft.com/office/powerpoint/2010/main" val="2921488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200" dirty="0" smtClean="0">
                <a:solidFill>
                  <a:schemeClr val="accent1"/>
                </a:solidFill>
              </a:rPr>
              <a:t>S’interroger </a:t>
            </a:r>
            <a:r>
              <a:rPr lang="fr-FR" sz="2200" dirty="0">
                <a:solidFill>
                  <a:schemeClr val="accent1"/>
                </a:solidFill>
              </a:rPr>
              <a:t>– </a:t>
            </a:r>
            <a:r>
              <a:rPr lang="fr-FR" sz="2200" dirty="0" smtClean="0">
                <a:solidFill>
                  <a:schemeClr val="accent1"/>
                </a:solidFill>
              </a:rPr>
              <a:t>4. comment faire?</a:t>
            </a:r>
            <a:br>
              <a:rPr lang="fr-FR" sz="2200" dirty="0" smtClean="0">
                <a:solidFill>
                  <a:schemeClr val="accent1"/>
                </a:solidFill>
              </a:rPr>
            </a:br>
            <a:r>
              <a:rPr lang="fr-FR" sz="2200" dirty="0" smtClean="0">
                <a:solidFill>
                  <a:schemeClr val="accent1"/>
                </a:solidFill>
              </a:rPr>
              <a:t>Exemple 2</a:t>
            </a:r>
            <a:endParaRPr lang="fr-FR" sz="2200" dirty="0">
              <a:solidFill>
                <a:schemeClr val="accent1"/>
              </a:solidFill>
            </a:endParaRPr>
          </a:p>
        </p:txBody>
      </p:sp>
      <p:sp>
        <p:nvSpPr>
          <p:cNvPr id="3" name="Espace réservé du texte 2"/>
          <p:cNvSpPr>
            <a:spLocks noGrp="1"/>
          </p:cNvSpPr>
          <p:nvPr>
            <p:ph type="body" sz="quarter" idx="13"/>
          </p:nvPr>
        </p:nvSpPr>
        <p:spPr>
          <a:xfrm>
            <a:off x="188640" y="900132"/>
            <a:ext cx="6426714" cy="1080120"/>
          </a:xfrm>
        </p:spPr>
        <p:txBody>
          <a:bodyPr>
            <a:noAutofit/>
          </a:bodyPr>
          <a:lstStyle/>
          <a:p>
            <a:pPr algn="just">
              <a:lnSpc>
                <a:spcPct val="100000"/>
              </a:lnSpc>
            </a:pPr>
            <a:r>
              <a:rPr lang="fr-FR" sz="1600" dirty="0"/>
              <a:t>Exemple d’une mesure neutre instituant un désavantage pour les </a:t>
            </a:r>
            <a:r>
              <a:rPr lang="fr-FR" sz="1600" dirty="0" smtClean="0"/>
              <a:t>femmes: la </a:t>
            </a:r>
            <a:r>
              <a:rPr lang="fr-FR" sz="1600" dirty="0" err="1" smtClean="0"/>
              <a:t>PrePare</a:t>
            </a:r>
            <a:endParaRPr lang="fr-FR" sz="1600" dirty="0"/>
          </a:p>
          <a:p>
            <a:pPr algn="just">
              <a:lnSpc>
                <a:spcPct val="100000"/>
              </a:lnSpc>
            </a:pPr>
            <a:r>
              <a:rPr lang="fr-FR" sz="1400" dirty="0" smtClean="0"/>
              <a:t>La réforme de 2014 instaurant la </a:t>
            </a:r>
            <a:r>
              <a:rPr lang="fr-FR" sz="1400" dirty="0" err="1" smtClean="0"/>
              <a:t>PrePare</a:t>
            </a:r>
            <a:r>
              <a:rPr lang="fr-FR" sz="1400" dirty="0" smtClean="0"/>
              <a:t> a souhaité partager le congé parental entre les deux parents (avant, majoritairement pris par les mères). D’une durée égale de 1 an, ce congé doit être partagé en deux fois 6 mois pour chaque parent.</a:t>
            </a:r>
            <a:endParaRPr lang="fr-FR" sz="1400" dirty="0"/>
          </a:p>
        </p:txBody>
      </p:sp>
      <p:sp>
        <p:nvSpPr>
          <p:cNvPr id="4" name="Espace réservé du texte 3"/>
          <p:cNvSpPr>
            <a:spLocks noGrp="1"/>
          </p:cNvSpPr>
          <p:nvPr>
            <p:ph type="body" sz="quarter" idx="14"/>
          </p:nvPr>
        </p:nvSpPr>
        <p:spPr>
          <a:xfrm>
            <a:off x="188640" y="2259358"/>
            <a:ext cx="6426994" cy="2664296"/>
          </a:xfrm>
        </p:spPr>
        <p:txBody>
          <a:bodyPr>
            <a:noAutofit/>
          </a:bodyPr>
          <a:lstStyle/>
          <a:p>
            <a:pPr algn="just"/>
            <a:r>
              <a:rPr lang="fr-FR" sz="1400" dirty="0" smtClean="0"/>
              <a:t>Objectif : inciter à un partage égal du congé parental entre les deux parents.</a:t>
            </a:r>
          </a:p>
          <a:p>
            <a:pPr algn="just"/>
            <a:r>
              <a:rPr lang="fr-FR" sz="1400" dirty="0" smtClean="0"/>
              <a:t>Constat : étant donné les stéréotypes existants, notamment en entreprise, les pères ayant pris un congé parental ne sont que 4,4 % des bénéficiaires du </a:t>
            </a:r>
            <a:r>
              <a:rPr lang="fr-FR" sz="1400" dirty="0" err="1" smtClean="0"/>
              <a:t>PrePare</a:t>
            </a:r>
            <a:r>
              <a:rPr lang="fr-FR" sz="1400" dirty="0" smtClean="0"/>
              <a:t>,</a:t>
            </a:r>
          </a:p>
          <a:p>
            <a:pPr algn="just"/>
            <a:r>
              <a:rPr lang="fr-FR" sz="1400" dirty="0" smtClean="0"/>
              <a:t>Résultat : le congé parental des mères, qui pouvaient être antérieurement d’une durée de un an, est passé à 6 mois.</a:t>
            </a:r>
          </a:p>
          <a:p>
            <a:pPr marL="0" indent="0" algn="just">
              <a:spcBef>
                <a:spcPts val="600"/>
              </a:spcBef>
              <a:buNone/>
            </a:pPr>
            <a:r>
              <a:rPr lang="fr-FR" sz="1400" u="sng" dirty="0" smtClean="0"/>
              <a:t>Commentaires</a:t>
            </a:r>
            <a:r>
              <a:rPr lang="fr-FR" sz="1400" dirty="0" smtClean="0"/>
              <a:t> : le salaire des femmes étant inférieur à celui des hommes, les hommes sont incités à ne pas prendre leur congé. Bien que cette réforme ait eu vocation à inciter à un retour à l’emploi des femmes, cela ne s’est pas produit.</a:t>
            </a:r>
          </a:p>
          <a:p>
            <a:pPr marL="0" indent="0" algn="just">
              <a:spcBef>
                <a:spcPts val="600"/>
              </a:spcBef>
              <a:buNone/>
            </a:pPr>
            <a:r>
              <a:rPr lang="fr-FR" sz="1400" dirty="0" smtClean="0"/>
              <a:t>En Suède: </a:t>
            </a:r>
            <a:r>
              <a:rPr lang="fr-FR" sz="1400" dirty="0"/>
              <a:t>480 jours de congés parentaux </a:t>
            </a:r>
            <a:r>
              <a:rPr lang="fr-FR" sz="1400" dirty="0" smtClean="0"/>
              <a:t>à </a:t>
            </a:r>
            <a:r>
              <a:rPr lang="fr-FR" sz="1400" dirty="0"/>
              <a:t>la condition que chacun prenne au moins trois </a:t>
            </a:r>
            <a:r>
              <a:rPr lang="fr-FR" sz="1400" dirty="0" smtClean="0"/>
              <a:t>mois et rémunéré à 80 % du salaire pour les 390 premiers jours. </a:t>
            </a:r>
          </a:p>
          <a:p>
            <a:pPr marL="0" indent="0" algn="just">
              <a:spcBef>
                <a:spcPts val="600"/>
              </a:spcBef>
              <a:buNone/>
            </a:pPr>
            <a:r>
              <a:rPr lang="fr-FR" sz="1400" dirty="0" smtClean="0"/>
              <a:t>En France, une évaluation et une mesure correctrice sont envisagées.</a:t>
            </a:r>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pPr/>
              <a:t>22</a:t>
            </a:fld>
            <a:endParaRPr lang="fr-FR" dirty="0"/>
          </a:p>
        </p:txBody>
      </p:sp>
    </p:spTree>
    <p:extLst>
      <p:ext uri="{BB962C8B-B14F-4D97-AF65-F5344CB8AC3E}">
        <p14:creationId xmlns:p14="http://schemas.microsoft.com/office/powerpoint/2010/main" val="197048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200" dirty="0" smtClean="0">
                <a:solidFill>
                  <a:schemeClr val="accent1"/>
                </a:solidFill>
              </a:rPr>
              <a:t>S’interroger – 4. comment faire?</a:t>
            </a:r>
            <a:br>
              <a:rPr lang="fr-FR" sz="2200" dirty="0" smtClean="0">
                <a:solidFill>
                  <a:schemeClr val="accent1"/>
                </a:solidFill>
              </a:rPr>
            </a:br>
            <a:r>
              <a:rPr lang="fr-FR" sz="2200" dirty="0" smtClean="0">
                <a:solidFill>
                  <a:schemeClr val="accent1"/>
                </a:solidFill>
              </a:rPr>
              <a:t>Exemple 3</a:t>
            </a:r>
            <a:endParaRPr lang="fr-FR" sz="2200" dirty="0">
              <a:solidFill>
                <a:schemeClr val="accent1"/>
              </a:solidFill>
            </a:endParaRPr>
          </a:p>
        </p:txBody>
      </p:sp>
      <p:sp>
        <p:nvSpPr>
          <p:cNvPr id="4" name="Espace réservé du texte 3"/>
          <p:cNvSpPr>
            <a:spLocks noGrp="1"/>
          </p:cNvSpPr>
          <p:nvPr>
            <p:ph type="body" sz="quarter" idx="13"/>
          </p:nvPr>
        </p:nvSpPr>
        <p:spPr>
          <a:xfrm>
            <a:off x="116632" y="987574"/>
            <a:ext cx="6624736" cy="773924"/>
          </a:xfrm>
        </p:spPr>
        <p:txBody>
          <a:bodyPr>
            <a:normAutofit fontScale="92500"/>
          </a:bodyPr>
          <a:lstStyle/>
          <a:p>
            <a:r>
              <a:rPr lang="fr-FR" dirty="0"/>
              <a:t>Exemple d’une mesure instituant </a:t>
            </a:r>
            <a:r>
              <a:rPr lang="fr-FR" dirty="0" smtClean="0"/>
              <a:t>un </a:t>
            </a:r>
            <a:r>
              <a:rPr lang="fr-FR" dirty="0"/>
              <a:t>avantage pour les </a:t>
            </a:r>
            <a:r>
              <a:rPr lang="fr-FR" dirty="0" smtClean="0"/>
              <a:t>femmes : Loi </a:t>
            </a:r>
            <a:r>
              <a:rPr lang="fr-FR" dirty="0"/>
              <a:t>relative à l'adaptation de la société au vieillissement </a:t>
            </a:r>
          </a:p>
        </p:txBody>
      </p:sp>
      <p:sp>
        <p:nvSpPr>
          <p:cNvPr id="5" name="Espace réservé du texte 4"/>
          <p:cNvSpPr>
            <a:spLocks noGrp="1"/>
          </p:cNvSpPr>
          <p:nvPr>
            <p:ph type="body" sz="quarter" idx="14"/>
          </p:nvPr>
        </p:nvSpPr>
        <p:spPr>
          <a:xfrm>
            <a:off x="242888" y="1851027"/>
            <a:ext cx="6426994" cy="2880964"/>
          </a:xfrm>
        </p:spPr>
        <p:txBody>
          <a:bodyPr/>
          <a:lstStyle/>
          <a:p>
            <a:pPr algn="just"/>
            <a:r>
              <a:rPr lang="fr-FR" dirty="0" smtClean="0"/>
              <a:t>L’espérance de vie des femmes est plus élevée que celle des hommes (85,3 ans contre 79,5 ans).</a:t>
            </a:r>
          </a:p>
          <a:p>
            <a:pPr algn="just"/>
            <a:r>
              <a:rPr lang="fr-FR" dirty="0" smtClean="0"/>
              <a:t>La pyramide des âges montre que les femmes sont majoritaires parmi les personnes âgées</a:t>
            </a:r>
            <a:endParaRPr lang="fr-FR" dirty="0"/>
          </a:p>
          <a:p>
            <a:pPr algn="just"/>
            <a:r>
              <a:rPr lang="fr-FR" dirty="0" smtClean="0"/>
              <a:t>Une loi concernant l’amélioration et l’autonomisation des personnes âgées favorise davantage les femmes : par exemple, la </a:t>
            </a:r>
            <a:r>
              <a:rPr lang="fr-FR" dirty="0"/>
              <a:t>revalorisation de l'Allocation personnalisée d'autonomie (APA) </a:t>
            </a:r>
            <a:r>
              <a:rPr lang="fr-FR" dirty="0" smtClean="0"/>
              <a:t>va toucher davantage les femmes car elles sont majoritaires parmi les personnes pauvres.</a:t>
            </a:r>
            <a:endParaRPr lang="fr-FR" dirty="0"/>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solidFill>
                  <a:schemeClr val="tx1"/>
                </a:solidFill>
              </a:rPr>
              <a:pPr/>
              <a:t>23</a:t>
            </a:fld>
            <a:endParaRPr lang="fr-FR" dirty="0">
              <a:solidFill>
                <a:schemeClr val="tx1"/>
              </a:solidFill>
            </a:endParaRPr>
          </a:p>
        </p:txBody>
      </p:sp>
    </p:spTree>
    <p:extLst>
      <p:ext uri="{BB962C8B-B14F-4D97-AF65-F5344CB8AC3E}">
        <p14:creationId xmlns:p14="http://schemas.microsoft.com/office/powerpoint/2010/main" val="3772474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solidFill>
                  <a:schemeClr val="accent1"/>
                </a:solidFill>
              </a:rPr>
              <a:t>S’interroger – 4. comment faire?</a:t>
            </a:r>
            <a:br>
              <a:rPr lang="fr-FR" sz="2400" dirty="0" smtClean="0">
                <a:solidFill>
                  <a:schemeClr val="accent1"/>
                </a:solidFill>
              </a:rPr>
            </a:br>
            <a:r>
              <a:rPr lang="fr-FR" sz="2400" dirty="0" smtClean="0">
                <a:solidFill>
                  <a:schemeClr val="accent1"/>
                </a:solidFill>
              </a:rPr>
              <a:t> Exemple 4 </a:t>
            </a:r>
            <a:endParaRPr lang="fr-FR" sz="2400" dirty="0">
              <a:solidFill>
                <a:schemeClr val="accent1"/>
              </a:solidFill>
            </a:endParaRPr>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24</a:t>
            </a:fld>
            <a:endParaRPr lang="fr-FR" dirty="0"/>
          </a:p>
        </p:txBody>
      </p:sp>
      <p:sp>
        <p:nvSpPr>
          <p:cNvPr id="4" name="Espace réservé du texte 3"/>
          <p:cNvSpPr>
            <a:spLocks noGrp="1"/>
          </p:cNvSpPr>
          <p:nvPr>
            <p:ph type="body" sz="quarter" idx="13"/>
          </p:nvPr>
        </p:nvSpPr>
        <p:spPr>
          <a:xfrm>
            <a:off x="188640" y="978208"/>
            <a:ext cx="6426714" cy="783290"/>
          </a:xfrm>
        </p:spPr>
        <p:txBody>
          <a:bodyPr>
            <a:normAutofit/>
          </a:bodyPr>
          <a:lstStyle/>
          <a:p>
            <a:pPr algn="just"/>
            <a:r>
              <a:rPr lang="fr-FR" dirty="0"/>
              <a:t>Exemple d’une prestation </a:t>
            </a:r>
            <a:r>
              <a:rPr lang="fr-FR" dirty="0" smtClean="0"/>
              <a:t>sociale instituant un avantage pour les femmes : la Prime d’activité</a:t>
            </a:r>
            <a:endParaRPr lang="fr-FR" dirty="0"/>
          </a:p>
        </p:txBody>
      </p:sp>
      <p:sp>
        <p:nvSpPr>
          <p:cNvPr id="5" name="Espace réservé du texte 4"/>
          <p:cNvSpPr>
            <a:spLocks noGrp="1"/>
          </p:cNvSpPr>
          <p:nvPr>
            <p:ph type="body" sz="quarter" idx="14"/>
          </p:nvPr>
        </p:nvSpPr>
        <p:spPr>
          <a:xfrm>
            <a:off x="242888" y="1851026"/>
            <a:ext cx="6426994" cy="2880964"/>
          </a:xfrm>
        </p:spPr>
        <p:txBody>
          <a:bodyPr>
            <a:normAutofit fontScale="92500"/>
          </a:bodyPr>
          <a:lstStyle/>
          <a:p>
            <a:pPr algn="just"/>
            <a:r>
              <a:rPr lang="fr-FR" dirty="0"/>
              <a:t>La prime d’activité est calculée sur la base d’un montant forfaitaire variable en fonction de la composition du foyer (dont le nombre d’enfants à charge), auquel s’ajoutent les revenus professionnels pris en compte à hauteur de </a:t>
            </a:r>
            <a:r>
              <a:rPr lang="fr-FR" dirty="0" smtClean="0"/>
              <a:t>62 % </a:t>
            </a:r>
            <a:r>
              <a:rPr lang="fr-FR" dirty="0"/>
              <a:t>afin de favoriser l’activité 	</a:t>
            </a:r>
          </a:p>
          <a:p>
            <a:pPr algn="just"/>
            <a:r>
              <a:rPr lang="fr-FR" dirty="0"/>
              <a:t>Un </a:t>
            </a:r>
            <a:r>
              <a:rPr lang="fr-FR" b="1" dirty="0"/>
              <a:t>bonus individuel </a:t>
            </a:r>
            <a:r>
              <a:rPr lang="fr-FR" dirty="0"/>
              <a:t>est également ajouté pour chaque personne en activité membre du foyer dès lors que ses revenus d'activité sont supérieurs à 0,5 Smic. </a:t>
            </a:r>
            <a:endParaRPr lang="fr-FR" dirty="0" smtClean="0"/>
          </a:p>
          <a:p>
            <a:pPr algn="just"/>
            <a:r>
              <a:rPr lang="fr-FR" dirty="0"/>
              <a:t>Ces règles de construction du barème de la prime d’activité permettent de </a:t>
            </a:r>
            <a:r>
              <a:rPr lang="fr-FR" b="1" dirty="0"/>
              <a:t>mieux cibler les travailleurs modestes </a:t>
            </a:r>
            <a:r>
              <a:rPr lang="fr-FR" b="1" dirty="0" smtClean="0"/>
              <a:t>qui sont majoritairement des femmes car elles sont plus souvent en CDD et en temps partiel subi.</a:t>
            </a:r>
            <a:r>
              <a:rPr lang="fr-FR" dirty="0"/>
              <a:t>	</a:t>
            </a:r>
          </a:p>
          <a:p>
            <a:endParaRPr lang="fr-FR" dirty="0"/>
          </a:p>
          <a:p>
            <a:endParaRPr lang="fr-FR" dirty="0"/>
          </a:p>
          <a:p>
            <a:endParaRPr lang="fr-FR" dirty="0"/>
          </a:p>
        </p:txBody>
      </p:sp>
    </p:spTree>
    <p:extLst>
      <p:ext uri="{BB962C8B-B14F-4D97-AF65-F5344CB8AC3E}">
        <p14:creationId xmlns:p14="http://schemas.microsoft.com/office/powerpoint/2010/main" val="3827822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solidFill>
                  <a:schemeClr val="accent1"/>
                </a:solidFill>
              </a:rPr>
              <a:t>S’interroger – 4. comment faire?</a:t>
            </a:r>
            <a:br>
              <a:rPr lang="fr-FR" sz="2400" dirty="0" smtClean="0">
                <a:solidFill>
                  <a:schemeClr val="accent1"/>
                </a:solidFill>
              </a:rPr>
            </a:br>
            <a:r>
              <a:rPr lang="fr-FR" sz="2400" dirty="0" smtClean="0">
                <a:solidFill>
                  <a:schemeClr val="accent1"/>
                </a:solidFill>
              </a:rPr>
              <a:t>Exemple 5</a:t>
            </a:r>
            <a:endParaRPr lang="fr-FR" sz="2400" dirty="0">
              <a:solidFill>
                <a:schemeClr val="accent1"/>
              </a:solidFill>
            </a:endParaRPr>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25</a:t>
            </a:fld>
            <a:endParaRPr lang="fr-FR" dirty="0"/>
          </a:p>
        </p:txBody>
      </p:sp>
      <p:sp>
        <p:nvSpPr>
          <p:cNvPr id="4" name="Espace réservé du texte 3"/>
          <p:cNvSpPr>
            <a:spLocks noGrp="1"/>
          </p:cNvSpPr>
          <p:nvPr>
            <p:ph type="body" sz="quarter" idx="13"/>
          </p:nvPr>
        </p:nvSpPr>
        <p:spPr>
          <a:xfrm>
            <a:off x="188640" y="1050216"/>
            <a:ext cx="6426714" cy="711282"/>
          </a:xfrm>
        </p:spPr>
        <p:txBody>
          <a:bodyPr>
            <a:normAutofit/>
          </a:bodyPr>
          <a:lstStyle/>
          <a:p>
            <a:pPr algn="just"/>
            <a:r>
              <a:rPr lang="fr-FR" dirty="0"/>
              <a:t>Exemple </a:t>
            </a:r>
            <a:r>
              <a:rPr lang="fr-FR" dirty="0" smtClean="0"/>
              <a:t>en matière de choix d’investissement : Construire un stade ou un bâtiment pour la petite enfance?</a:t>
            </a:r>
            <a:endParaRPr lang="fr-FR" dirty="0"/>
          </a:p>
        </p:txBody>
      </p:sp>
      <p:sp>
        <p:nvSpPr>
          <p:cNvPr id="5" name="Espace réservé du texte 4"/>
          <p:cNvSpPr>
            <a:spLocks noGrp="1"/>
          </p:cNvSpPr>
          <p:nvPr>
            <p:ph type="body" sz="quarter" idx="14"/>
          </p:nvPr>
        </p:nvSpPr>
        <p:spPr>
          <a:xfrm>
            <a:off x="242888" y="1851026"/>
            <a:ext cx="6426994" cy="2808956"/>
          </a:xfrm>
        </p:spPr>
        <p:txBody>
          <a:bodyPr>
            <a:normAutofit/>
          </a:bodyPr>
          <a:lstStyle/>
          <a:p>
            <a:pPr algn="just"/>
            <a:r>
              <a:rPr lang="fr-FR" dirty="0" smtClean="0"/>
              <a:t>Ce choix n’aura </a:t>
            </a:r>
            <a:r>
              <a:rPr lang="fr-FR" b="1" dirty="0"/>
              <a:t>pas le même impact sur les femmes et sur les hommes</a:t>
            </a:r>
            <a:r>
              <a:rPr lang="fr-FR" dirty="0"/>
              <a:t> </a:t>
            </a:r>
            <a:r>
              <a:rPr lang="fr-FR" b="1" dirty="0"/>
              <a:t>du fait des rôles sociaux </a:t>
            </a:r>
            <a:r>
              <a:rPr lang="fr-FR" dirty="0" smtClean="0"/>
              <a:t>et </a:t>
            </a:r>
            <a:r>
              <a:rPr lang="fr-FR" dirty="0"/>
              <a:t>de la pratique différenciée de certains </a:t>
            </a:r>
            <a:r>
              <a:rPr lang="fr-FR" dirty="0" smtClean="0"/>
              <a:t>sports.</a:t>
            </a:r>
            <a:endParaRPr lang="fr-FR" dirty="0"/>
          </a:p>
          <a:p>
            <a:pPr algn="just"/>
            <a:r>
              <a:rPr lang="fr-FR" dirty="0" smtClean="0"/>
              <a:t>La majorité des licenciés de foot sont des hommes</a:t>
            </a:r>
            <a:r>
              <a:rPr lang="fr-FR" dirty="0"/>
              <a:t> (</a:t>
            </a:r>
            <a:r>
              <a:rPr lang="fr-FR" dirty="0" smtClean="0"/>
              <a:t>92,6 %), la construction d’un nouveau stade bénéficiera plus aux hommes qu’aux femmes.</a:t>
            </a:r>
          </a:p>
          <a:p>
            <a:pPr algn="just"/>
            <a:r>
              <a:rPr lang="fr-FR" dirty="0" smtClean="0"/>
              <a:t>Les femmes prennent davantage de congés parentaux, en partie à cause du manque de modes de garde ; des places en crèche supplémentaire permettraient un retour à l’emploi des femmes voulant travailler.</a:t>
            </a:r>
          </a:p>
          <a:p>
            <a:endParaRPr lang="fr-FR" dirty="0" smtClean="0"/>
          </a:p>
          <a:p>
            <a:endParaRPr lang="fr-FR" dirty="0"/>
          </a:p>
          <a:p>
            <a:endParaRPr lang="fr-FR" dirty="0"/>
          </a:p>
        </p:txBody>
      </p:sp>
    </p:spTree>
    <p:extLst>
      <p:ext uri="{BB962C8B-B14F-4D97-AF65-F5344CB8AC3E}">
        <p14:creationId xmlns:p14="http://schemas.microsoft.com/office/powerpoint/2010/main" val="2334869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solidFill>
                  <a:schemeClr val="accent1"/>
                </a:solidFill>
              </a:rPr>
              <a:t>S’interroger – 4. comment faire?</a:t>
            </a:r>
            <a:br>
              <a:rPr lang="fr-FR" sz="2400" dirty="0" smtClean="0">
                <a:solidFill>
                  <a:schemeClr val="accent1"/>
                </a:solidFill>
              </a:rPr>
            </a:br>
            <a:r>
              <a:rPr lang="fr-FR" sz="2400" dirty="0" smtClean="0">
                <a:solidFill>
                  <a:schemeClr val="accent1"/>
                </a:solidFill>
              </a:rPr>
              <a:t>Exemple 6</a:t>
            </a:r>
            <a:endParaRPr lang="fr-FR" sz="2400" dirty="0">
              <a:solidFill>
                <a:schemeClr val="accent1"/>
              </a:solidFill>
            </a:endParaRPr>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26</a:t>
            </a:fld>
            <a:endParaRPr lang="fr-FR" dirty="0"/>
          </a:p>
        </p:txBody>
      </p:sp>
      <p:sp>
        <p:nvSpPr>
          <p:cNvPr id="4" name="Espace réservé du texte 3"/>
          <p:cNvSpPr>
            <a:spLocks noGrp="1"/>
          </p:cNvSpPr>
          <p:nvPr>
            <p:ph type="body" sz="quarter" idx="13"/>
          </p:nvPr>
        </p:nvSpPr>
        <p:spPr>
          <a:xfrm>
            <a:off x="188640" y="987574"/>
            <a:ext cx="6426714" cy="557900"/>
          </a:xfrm>
        </p:spPr>
        <p:txBody>
          <a:bodyPr>
            <a:noAutofit/>
          </a:bodyPr>
          <a:lstStyle/>
          <a:p>
            <a:pPr algn="ctr">
              <a:lnSpc>
                <a:spcPct val="100000"/>
              </a:lnSpc>
              <a:spcBef>
                <a:spcPts val="600"/>
              </a:spcBef>
              <a:spcAft>
                <a:spcPts val="600"/>
              </a:spcAft>
            </a:pPr>
            <a:r>
              <a:rPr lang="fr-FR" sz="1400" b="1" dirty="0" smtClean="0"/>
              <a:t>Exemple en matière de recettes fiscales instituant un désavantage pour les femmes : Taxe </a:t>
            </a:r>
            <a:r>
              <a:rPr lang="fr-FR" sz="1400" b="1" dirty="0"/>
              <a:t>ou </a:t>
            </a:r>
            <a:r>
              <a:rPr lang="fr-FR" sz="1400" b="1" dirty="0" smtClean="0"/>
              <a:t>redevance </a:t>
            </a:r>
            <a:r>
              <a:rPr lang="fr-FR" sz="1400" b="1" dirty="0"/>
              <a:t>d’enlèvement des </a:t>
            </a:r>
            <a:r>
              <a:rPr lang="fr-FR" sz="1400" b="1" dirty="0" smtClean="0"/>
              <a:t>ordures ménagères (TEOM)</a:t>
            </a:r>
            <a:endParaRPr lang="fr-FR" sz="1400" b="1" dirty="0"/>
          </a:p>
        </p:txBody>
      </p:sp>
      <p:sp>
        <p:nvSpPr>
          <p:cNvPr id="5" name="Espace réservé du texte 4"/>
          <p:cNvSpPr>
            <a:spLocks noGrp="1"/>
          </p:cNvSpPr>
          <p:nvPr>
            <p:ph type="body" sz="quarter" idx="14"/>
          </p:nvPr>
        </p:nvSpPr>
        <p:spPr>
          <a:xfrm>
            <a:off x="260648" y="1563638"/>
            <a:ext cx="6426994" cy="3456384"/>
          </a:xfrm>
        </p:spPr>
        <p:txBody>
          <a:bodyPr>
            <a:normAutofit fontScale="55000" lnSpcReduction="20000"/>
          </a:bodyPr>
          <a:lstStyle/>
          <a:p>
            <a:pPr algn="just">
              <a:lnSpc>
                <a:spcPct val="120000"/>
              </a:lnSpc>
            </a:pPr>
            <a:r>
              <a:rPr lang="fr-FR" sz="2700" dirty="0" smtClean="0"/>
              <a:t>Les </a:t>
            </a:r>
            <a:r>
              <a:rPr lang="fr-FR" sz="2700" dirty="0"/>
              <a:t>ménages composés uniquement d’une femme seule représentent 19,7 % des ménages contre 14,4 % pour les ménages composés uniquement d’un homme </a:t>
            </a:r>
            <a:r>
              <a:rPr lang="fr-FR" sz="2700" dirty="0" smtClean="0"/>
              <a:t>seul.</a:t>
            </a:r>
            <a:r>
              <a:rPr lang="fr-FR" sz="2700" dirty="0"/>
              <a:t> </a:t>
            </a:r>
          </a:p>
          <a:p>
            <a:pPr algn="just">
              <a:lnSpc>
                <a:spcPct val="120000"/>
              </a:lnSpc>
            </a:pPr>
            <a:r>
              <a:rPr lang="fr-FR" sz="2700" dirty="0"/>
              <a:t>En 2008, les femmes vivant seules dans leur logement représentaient 8,3 % de la population, contre 5,9 % pour les hommes vivant </a:t>
            </a:r>
            <a:r>
              <a:rPr lang="fr-FR" sz="2700" dirty="0" smtClean="0"/>
              <a:t>seuls. </a:t>
            </a:r>
            <a:r>
              <a:rPr lang="fr-FR" sz="2700" dirty="0"/>
              <a:t>Les parents et enfants d’une famille monoparentale représentaient quant à eux 10 % de la </a:t>
            </a:r>
            <a:r>
              <a:rPr lang="fr-FR" sz="2700" dirty="0" smtClean="0"/>
              <a:t>population.</a:t>
            </a:r>
          </a:p>
          <a:p>
            <a:pPr algn="just"/>
            <a:r>
              <a:rPr lang="fr-FR" sz="2700" b="1" dirty="0" smtClean="0"/>
              <a:t>Un ménage </a:t>
            </a:r>
            <a:r>
              <a:rPr lang="fr-FR" sz="2700" b="1" dirty="0"/>
              <a:t>dont la taille est restreinte </a:t>
            </a:r>
            <a:r>
              <a:rPr lang="fr-FR" sz="2700" b="1" dirty="0" smtClean="0"/>
              <a:t>produit </a:t>
            </a:r>
            <a:r>
              <a:rPr lang="fr-FR" sz="2700" b="1" dirty="0"/>
              <a:t>moins de déchets</a:t>
            </a:r>
            <a:r>
              <a:rPr lang="fr-FR" sz="2700" b="1" dirty="0" smtClean="0"/>
              <a:t>.</a:t>
            </a:r>
          </a:p>
          <a:p>
            <a:pPr algn="just">
              <a:lnSpc>
                <a:spcPct val="120000"/>
              </a:lnSpc>
            </a:pPr>
            <a:r>
              <a:rPr lang="fr-FR" sz="2700" dirty="0" smtClean="0"/>
              <a:t>Or</a:t>
            </a:r>
            <a:r>
              <a:rPr lang="fr-FR" sz="2700" dirty="0"/>
              <a:t>, </a:t>
            </a:r>
            <a:r>
              <a:rPr lang="fr-FR" sz="2700" b="1" dirty="0"/>
              <a:t>la TEOM est un impôt </a:t>
            </a:r>
            <a:r>
              <a:rPr lang="fr-FR" sz="2700" dirty="0" smtClean="0"/>
              <a:t>uniquement </a:t>
            </a:r>
            <a:r>
              <a:rPr lang="fr-FR" sz="2700" b="1" dirty="0"/>
              <a:t>indexée sur la valeur locative cadastrale du logement</a:t>
            </a:r>
            <a:r>
              <a:rPr lang="fr-FR" sz="2700" dirty="0"/>
              <a:t>. Ainsi, si un couple avec deux enfants occupe un logement de même valeur locative cadastrale que celui occupé par une femme seule, les deux ménages payeront la même chose</a:t>
            </a:r>
            <a:r>
              <a:rPr lang="fr-FR" sz="2700" dirty="0" smtClean="0"/>
              <a:t>.</a:t>
            </a:r>
          </a:p>
          <a:p>
            <a:pPr algn="just">
              <a:lnSpc>
                <a:spcPct val="20000"/>
              </a:lnSpc>
              <a:spcBef>
                <a:spcPts val="0"/>
              </a:spcBef>
            </a:pPr>
            <a:endParaRPr lang="fr-FR" sz="900" dirty="0" smtClean="0"/>
          </a:p>
          <a:p>
            <a:pPr marL="269875" lvl="1" indent="0" algn="just">
              <a:buNone/>
            </a:pPr>
            <a:r>
              <a:rPr lang="fr-FR" sz="1600" dirty="0" smtClean="0"/>
              <a:t>N.B. : les familles monoparentales sont composées très majoritairement (83,3%) de femmes avec enfants (Source: ERFS, 2014).</a:t>
            </a:r>
            <a:endParaRPr lang="fr-FR" sz="1600" dirty="0"/>
          </a:p>
        </p:txBody>
      </p:sp>
    </p:spTree>
    <p:extLst>
      <p:ext uri="{BB962C8B-B14F-4D97-AF65-F5344CB8AC3E}">
        <p14:creationId xmlns:p14="http://schemas.microsoft.com/office/powerpoint/2010/main" val="2721246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6"/>
                </a:solidFill>
              </a:rPr>
              <a:t>S’outiller</a:t>
            </a:r>
            <a:endParaRPr lang="fr-FR" sz="2400" dirty="0">
              <a:solidFill>
                <a:schemeClr val="accent6"/>
              </a:solidFill>
            </a:endParaRPr>
          </a:p>
        </p:txBody>
      </p:sp>
      <p:sp>
        <p:nvSpPr>
          <p:cNvPr id="5" name="Espace réservé du numéro de diapositive 4"/>
          <p:cNvSpPr>
            <a:spLocks noGrp="1"/>
          </p:cNvSpPr>
          <p:nvPr>
            <p:ph type="sldNum" sz="quarter" idx="12"/>
          </p:nvPr>
        </p:nvSpPr>
        <p:spPr/>
        <p:txBody>
          <a:bodyPr/>
          <a:lstStyle/>
          <a:p>
            <a:fld id="{624B0786-168C-443E-B8BC-3DB0CD33266E}" type="slidenum">
              <a:rPr lang="fr-FR" smtClean="0"/>
              <a:pPr/>
              <a:t>27</a:t>
            </a:fld>
            <a:endParaRPr lang="fr-FR" dirty="0"/>
          </a:p>
        </p:txBody>
      </p:sp>
      <p:sp>
        <p:nvSpPr>
          <p:cNvPr id="6" name="Espace réservé du texte 5"/>
          <p:cNvSpPr>
            <a:spLocks noGrp="1"/>
          </p:cNvSpPr>
          <p:nvPr>
            <p:ph type="body" sz="quarter" idx="14"/>
          </p:nvPr>
        </p:nvSpPr>
        <p:spPr>
          <a:xfrm>
            <a:off x="3645024" y="1635646"/>
            <a:ext cx="2898080" cy="19442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a:buNone/>
            </a:pPr>
            <a:r>
              <a:rPr lang="fr-FR" sz="2800" dirty="0" smtClean="0">
                <a:solidFill>
                  <a:schemeClr val="bg1"/>
                </a:solidFill>
              </a:rPr>
              <a:t>S’OUTILLER</a:t>
            </a:r>
            <a:endParaRPr lang="fr-FR" sz="2800" dirty="0">
              <a:solidFill>
                <a:schemeClr val="bg1"/>
              </a:solidFill>
            </a:endParaRPr>
          </a:p>
        </p:txBody>
      </p:sp>
      <p:sp>
        <p:nvSpPr>
          <p:cNvPr id="3" name="Flèche gauche 2"/>
          <p:cNvSpPr/>
          <p:nvPr/>
        </p:nvSpPr>
        <p:spPr>
          <a:xfrm>
            <a:off x="2636912" y="1851670"/>
            <a:ext cx="936104" cy="43204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7" name="Flèche gauche 6"/>
          <p:cNvSpPr/>
          <p:nvPr/>
        </p:nvSpPr>
        <p:spPr>
          <a:xfrm>
            <a:off x="2636912" y="2760406"/>
            <a:ext cx="936104" cy="43204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8" name="ZoneTexte 7"/>
          <p:cNvSpPr txBox="1"/>
          <p:nvPr/>
        </p:nvSpPr>
        <p:spPr>
          <a:xfrm>
            <a:off x="332656" y="1841470"/>
            <a:ext cx="2016224" cy="1323439"/>
          </a:xfrm>
          <a:prstGeom prst="rect">
            <a:avLst/>
          </a:prstGeom>
          <a:noFill/>
        </p:spPr>
        <p:txBody>
          <a:bodyPr wrap="square" rtlCol="0">
            <a:spAutoFit/>
          </a:bodyPr>
          <a:lstStyle/>
          <a:p>
            <a:pPr algn="r"/>
            <a:r>
              <a:rPr lang="fr-FR" sz="2000" dirty="0" smtClean="0">
                <a:solidFill>
                  <a:schemeClr val="accent1">
                    <a:lumMod val="50000"/>
                  </a:schemeClr>
                </a:solidFill>
              </a:rPr>
              <a:t>Les statistiques sexuées</a:t>
            </a:r>
          </a:p>
          <a:p>
            <a:pPr algn="r"/>
            <a:endParaRPr lang="fr-FR" sz="2000" dirty="0">
              <a:solidFill>
                <a:schemeClr val="accent1">
                  <a:lumMod val="50000"/>
                </a:schemeClr>
              </a:solidFill>
            </a:endParaRPr>
          </a:p>
          <a:p>
            <a:pPr algn="r"/>
            <a:r>
              <a:rPr lang="fr-FR" sz="2000" dirty="0" smtClean="0">
                <a:solidFill>
                  <a:schemeClr val="accent1">
                    <a:lumMod val="50000"/>
                  </a:schemeClr>
                </a:solidFill>
              </a:rPr>
              <a:t>Formation</a:t>
            </a:r>
            <a:endParaRPr lang="fr-FR" sz="2000" dirty="0">
              <a:solidFill>
                <a:schemeClr val="accent1">
                  <a:lumMod val="50000"/>
                </a:schemeClr>
              </a:solidFill>
            </a:endParaRPr>
          </a:p>
        </p:txBody>
      </p:sp>
    </p:spTree>
    <p:extLst>
      <p:ext uri="{BB962C8B-B14F-4D97-AF65-F5344CB8AC3E}">
        <p14:creationId xmlns:p14="http://schemas.microsoft.com/office/powerpoint/2010/main" val="1320089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solidFill>
                  <a:schemeClr val="accent6"/>
                </a:solidFill>
              </a:rPr>
              <a:t>S’outiller </a:t>
            </a:r>
            <a:r>
              <a:rPr lang="fr-FR" sz="2400" dirty="0">
                <a:solidFill>
                  <a:schemeClr val="accent6"/>
                </a:solidFill>
              </a:rPr>
              <a:t>– 1. des statistiques sexuées et un observatoire dédié</a:t>
            </a:r>
          </a:p>
        </p:txBody>
      </p:sp>
      <p:sp>
        <p:nvSpPr>
          <p:cNvPr id="4" name="Espace réservé du texte 3"/>
          <p:cNvSpPr>
            <a:spLocks noGrp="1"/>
          </p:cNvSpPr>
          <p:nvPr>
            <p:ph type="body" sz="quarter" idx="14"/>
          </p:nvPr>
        </p:nvSpPr>
        <p:spPr>
          <a:xfrm>
            <a:off x="188640" y="1059582"/>
            <a:ext cx="6426994" cy="3744415"/>
          </a:xfrm>
        </p:spPr>
        <p:txBody>
          <a:bodyPr>
            <a:noAutofit/>
          </a:bodyPr>
          <a:lstStyle/>
          <a:p>
            <a:pPr marL="0" indent="0">
              <a:buNone/>
            </a:pPr>
            <a:r>
              <a:rPr lang="fr-FR" sz="1700" dirty="0" smtClean="0"/>
              <a:t>Pourquoi des statistiques sexuées ?</a:t>
            </a:r>
          </a:p>
          <a:p>
            <a:pPr algn="just"/>
            <a:r>
              <a:rPr lang="fr-FR" sz="1700" dirty="0" smtClean="0"/>
              <a:t>Etablir un diagnostic de l’existant :</a:t>
            </a:r>
          </a:p>
          <a:p>
            <a:pPr lvl="1" algn="just"/>
            <a:r>
              <a:rPr lang="fr-FR" sz="1700" dirty="0" smtClean="0"/>
              <a:t>Prendre en compte les besoins des femmes</a:t>
            </a:r>
            <a:r>
              <a:rPr lang="fr-FR" sz="1700" dirty="0"/>
              <a:t> </a:t>
            </a:r>
            <a:r>
              <a:rPr lang="fr-FR" sz="1700" dirty="0" smtClean="0"/>
              <a:t>et des hommes.</a:t>
            </a:r>
          </a:p>
          <a:p>
            <a:pPr lvl="1" algn="just"/>
            <a:r>
              <a:rPr lang="fr-FR" sz="1700" dirty="0" smtClean="0"/>
              <a:t>Objectiver la part de femmes et d’hommes bénéficiant de l’action</a:t>
            </a:r>
          </a:p>
          <a:p>
            <a:pPr lvl="1" algn="just"/>
            <a:r>
              <a:rPr lang="fr-FR" sz="1700" dirty="0" smtClean="0"/>
              <a:t>Vérifier l’égale implication (femmes/hommes) dans la gouvernance des porteurs de l’action et dans la mise en œuvre  de l’action.</a:t>
            </a:r>
          </a:p>
          <a:p>
            <a:pPr algn="just"/>
            <a:r>
              <a:rPr lang="fr-FR" sz="1700" dirty="0" smtClean="0"/>
              <a:t>Répondre aux 2 questions suivantes :</a:t>
            </a:r>
          </a:p>
          <a:p>
            <a:pPr lvl="1" algn="just">
              <a:buFontTx/>
              <a:buChar char="-"/>
            </a:pPr>
            <a:r>
              <a:rPr lang="fr-FR" sz="1700" dirty="0" smtClean="0"/>
              <a:t>Est-ce que cette action (dispositif) conduit à réduire les inégalités entre les femmes et les hommes, ou à défaut, ne les renforce pas, et contribue à l’émancipation ?</a:t>
            </a:r>
          </a:p>
          <a:p>
            <a:pPr lvl="1" algn="just">
              <a:buFontTx/>
              <a:buChar char="-"/>
            </a:pPr>
            <a:r>
              <a:rPr lang="fr-FR" sz="1700" dirty="0" smtClean="0"/>
              <a:t>Est-ce que </a:t>
            </a:r>
            <a:r>
              <a:rPr lang="fr-FR" sz="1700" dirty="0"/>
              <a:t>des écarts sont constatés </a:t>
            </a:r>
            <a:r>
              <a:rPr lang="fr-FR" sz="1700" dirty="0" smtClean="0"/>
              <a:t>entre l’objectif de départ et le résultat final ?</a:t>
            </a:r>
          </a:p>
          <a:p>
            <a:pPr>
              <a:buFontTx/>
              <a:buChar char="-"/>
            </a:pPr>
            <a:endParaRPr lang="fr-FR" sz="1100" dirty="0"/>
          </a:p>
        </p:txBody>
      </p:sp>
      <p:sp>
        <p:nvSpPr>
          <p:cNvPr id="5" name="Espace réservé du texte 3"/>
          <p:cNvSpPr txBox="1">
            <a:spLocks/>
          </p:cNvSpPr>
          <p:nvPr/>
        </p:nvSpPr>
        <p:spPr>
          <a:xfrm>
            <a:off x="264240" y="2971337"/>
            <a:ext cx="6426994" cy="1881015"/>
          </a:xfrm>
          <a:prstGeom prst="rect">
            <a:avLst/>
          </a:prstGeom>
        </p:spPr>
        <p:txBody>
          <a:bodyPr vert="horz" lIns="91440" tIns="45720" rIns="91440" bIns="45720" rtlCol="0">
            <a:normAutofit/>
          </a:bodyPr>
          <a:lstStyle>
            <a:lvl1pPr marL="271463" indent="-271463" algn="l" defTabSz="685800" rtl="0" eaLnBrk="1" latinLnBrk="0" hangingPunct="1">
              <a:lnSpc>
                <a:spcPct val="90000"/>
              </a:lnSpc>
              <a:spcBef>
                <a:spcPts val="750"/>
              </a:spcBef>
              <a:buClr>
                <a:srgbClr val="15568E"/>
              </a:buClr>
              <a:buFont typeface="Wingdings" panose="05000000000000000000" pitchFamily="2" charset="2"/>
              <a:buChar char="Ø"/>
              <a:defRPr sz="1800" kern="1200" baseline="0">
                <a:solidFill>
                  <a:srgbClr val="15568E"/>
                </a:solidFill>
                <a:latin typeface="+mn-lt"/>
                <a:ea typeface="+mn-ea"/>
                <a:cs typeface="+mn-cs"/>
              </a:defRPr>
            </a:lvl1pPr>
            <a:lvl2pPr marL="541338" indent="-274638" algn="l" defTabSz="685800" rtl="0" eaLnBrk="1" latinLnBrk="0" hangingPunct="1">
              <a:lnSpc>
                <a:spcPct val="90000"/>
              </a:lnSpc>
              <a:spcBef>
                <a:spcPts val="375"/>
              </a:spcBef>
              <a:buSzPct val="80000"/>
              <a:buFont typeface="Wingdings" panose="05000000000000000000" pitchFamily="2" charset="2"/>
              <a:buChar char="v"/>
              <a:defRPr sz="1800" kern="1200">
                <a:solidFill>
                  <a:srgbClr val="15568E"/>
                </a:solidFill>
                <a:latin typeface="+mn-lt"/>
                <a:ea typeface="+mn-ea"/>
                <a:cs typeface="+mn-cs"/>
              </a:defRPr>
            </a:lvl2pPr>
            <a:lvl3pPr marL="720725" indent="-184150" algn="l" defTabSz="685800" rtl="0" eaLnBrk="1" latinLnBrk="0" hangingPunct="1">
              <a:lnSpc>
                <a:spcPct val="90000"/>
              </a:lnSpc>
              <a:spcBef>
                <a:spcPts val="375"/>
              </a:spcBef>
              <a:buFont typeface="Arial" panose="020B0604020202020204" pitchFamily="34" charset="0"/>
              <a:buChar char="•"/>
              <a:defRPr sz="1800" kern="1200">
                <a:solidFill>
                  <a:srgbClr val="15568E"/>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5568E"/>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5568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fr-FR" dirty="0"/>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pPr/>
              <a:t>28</a:t>
            </a:fld>
            <a:endParaRPr lang="fr-FR" dirty="0"/>
          </a:p>
        </p:txBody>
      </p:sp>
    </p:spTree>
    <p:extLst>
      <p:ext uri="{BB962C8B-B14F-4D97-AF65-F5344CB8AC3E}">
        <p14:creationId xmlns:p14="http://schemas.microsoft.com/office/powerpoint/2010/main" val="196019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6"/>
                </a:solidFill>
              </a:rPr>
              <a:t>S’outiller – 1. des exemples</a:t>
            </a:r>
            <a:endParaRPr lang="fr-FR" sz="2400" dirty="0">
              <a:solidFill>
                <a:schemeClr val="accent6"/>
              </a:solidFill>
            </a:endParaRPr>
          </a:p>
        </p:txBody>
      </p:sp>
      <p:sp>
        <p:nvSpPr>
          <p:cNvPr id="4" name="Espace réservé du texte 3"/>
          <p:cNvSpPr>
            <a:spLocks noGrp="1"/>
          </p:cNvSpPr>
          <p:nvPr>
            <p:ph type="body" sz="quarter" idx="14"/>
          </p:nvPr>
        </p:nvSpPr>
        <p:spPr>
          <a:xfrm>
            <a:off x="162770" y="1059582"/>
            <a:ext cx="6426994" cy="3744416"/>
          </a:xfrm>
        </p:spPr>
        <p:txBody>
          <a:bodyPr>
            <a:normAutofit fontScale="92500" lnSpcReduction="20000"/>
          </a:bodyPr>
          <a:lstStyle/>
          <a:p>
            <a:pPr lvl="1" algn="just">
              <a:lnSpc>
                <a:spcPct val="110000"/>
              </a:lnSpc>
              <a:spcBef>
                <a:spcPts val="600"/>
              </a:spcBef>
            </a:pPr>
            <a:r>
              <a:rPr lang="fr-FR" sz="2000" dirty="0" smtClean="0"/>
              <a:t>la </a:t>
            </a:r>
            <a:r>
              <a:rPr lang="fr-FR" sz="2000" dirty="0">
                <a:hlinkClick r:id="rId2"/>
              </a:rPr>
              <a:t>circulaire </a:t>
            </a:r>
            <a:r>
              <a:rPr lang="fr-FR" sz="2000" dirty="0" smtClean="0">
                <a:hlinkClick r:id="rId2"/>
              </a:rPr>
              <a:t>du PM du 8 </a:t>
            </a:r>
            <a:r>
              <a:rPr lang="fr-FR" sz="2000" dirty="0">
                <a:hlinkClick r:id="rId2"/>
              </a:rPr>
              <a:t>mars 2000</a:t>
            </a:r>
            <a:r>
              <a:rPr lang="fr-FR" sz="2000" dirty="0"/>
              <a:t> </a:t>
            </a:r>
            <a:r>
              <a:rPr lang="fr-FR" sz="1600" dirty="0"/>
              <a:t>(</a:t>
            </a:r>
            <a:r>
              <a:rPr lang="fr-FR" sz="1600" dirty="0" smtClean="0"/>
              <a:t>NOR : </a:t>
            </a:r>
            <a:r>
              <a:rPr lang="fr-FR" sz="1600" dirty="0"/>
              <a:t>PRMX0004005C</a:t>
            </a:r>
            <a:r>
              <a:rPr lang="fr-FR" sz="1600" dirty="0" smtClean="0"/>
              <a:t>)</a:t>
            </a:r>
            <a:r>
              <a:rPr lang="fr-FR" sz="2000" dirty="0" smtClean="0"/>
              <a:t> oblige la production, l’exploitation et la diffusion de </a:t>
            </a:r>
            <a:r>
              <a:rPr lang="fr-FR" sz="2000" dirty="0"/>
              <a:t>données </a:t>
            </a:r>
            <a:r>
              <a:rPr lang="fr-FR" sz="2000" dirty="0" smtClean="0"/>
              <a:t>sexuées par les administrations de l’État et de ses opérateurs</a:t>
            </a:r>
            <a:endParaRPr lang="fr-FR" sz="1100" dirty="0"/>
          </a:p>
          <a:p>
            <a:pPr marL="266700" lvl="1" indent="0" algn="just">
              <a:lnSpc>
                <a:spcPct val="110000"/>
              </a:lnSpc>
              <a:spcBef>
                <a:spcPts val="0"/>
              </a:spcBef>
              <a:buNone/>
            </a:pPr>
            <a:endParaRPr lang="fr-FR" sz="1200" dirty="0" smtClean="0"/>
          </a:p>
          <a:p>
            <a:pPr lvl="1" algn="just">
              <a:lnSpc>
                <a:spcPct val="110000"/>
              </a:lnSpc>
              <a:spcBef>
                <a:spcPts val="0"/>
              </a:spcBef>
            </a:pPr>
            <a:endParaRPr lang="fr-FR" sz="1200" dirty="0"/>
          </a:p>
          <a:p>
            <a:pPr lvl="1" algn="just">
              <a:lnSpc>
                <a:spcPct val="110000"/>
              </a:lnSpc>
              <a:spcBef>
                <a:spcPts val="0"/>
              </a:spcBef>
            </a:pPr>
            <a:r>
              <a:rPr lang="fr-FR" sz="2000" dirty="0" smtClean="0"/>
              <a:t>L’</a:t>
            </a:r>
            <a:r>
              <a:rPr lang="fr-FR" sz="2000" dirty="0" smtClean="0">
                <a:hlinkClick r:id="rId3"/>
              </a:rPr>
              <a:t>observatoire de l’égalité femmes-hommes au ministère de la Culture </a:t>
            </a:r>
            <a:r>
              <a:rPr lang="fr-FR" sz="1100" dirty="0" smtClean="0"/>
              <a:t> </a:t>
            </a:r>
            <a:r>
              <a:rPr lang="fr-FR" sz="2000" dirty="0" smtClean="0"/>
              <a:t>et sa  </a:t>
            </a:r>
            <a:r>
              <a:rPr lang="fr-FR" sz="2000" dirty="0">
                <a:hlinkClick r:id="rId4"/>
              </a:rPr>
              <a:t>feuille de  route  Égalité  </a:t>
            </a:r>
            <a:r>
              <a:rPr lang="fr-FR" sz="2000" dirty="0" smtClean="0">
                <a:hlinkClick r:id="rId4"/>
              </a:rPr>
              <a:t>2019-2022</a:t>
            </a:r>
            <a:endParaRPr lang="fr-FR" sz="2000" dirty="0" smtClean="0"/>
          </a:p>
          <a:p>
            <a:pPr marL="266700" lvl="1" indent="0" algn="just">
              <a:lnSpc>
                <a:spcPct val="110000"/>
              </a:lnSpc>
              <a:spcBef>
                <a:spcPts val="0"/>
              </a:spcBef>
              <a:buNone/>
            </a:pPr>
            <a:endParaRPr lang="fr-FR" sz="2000" dirty="0" smtClean="0"/>
          </a:p>
          <a:p>
            <a:pPr lvl="1" algn="just">
              <a:lnSpc>
                <a:spcPct val="110000"/>
              </a:lnSpc>
              <a:spcBef>
                <a:spcPts val="0"/>
              </a:spcBef>
            </a:pPr>
            <a:endParaRPr lang="fr-FR" sz="1050" dirty="0" smtClean="0"/>
          </a:p>
          <a:p>
            <a:pPr lvl="1" algn="just">
              <a:lnSpc>
                <a:spcPct val="110000"/>
              </a:lnSpc>
              <a:spcBef>
                <a:spcPts val="0"/>
              </a:spcBef>
            </a:pPr>
            <a:r>
              <a:rPr lang="fr-FR" sz="2000" dirty="0"/>
              <a:t>Le </a:t>
            </a:r>
            <a:r>
              <a:rPr lang="fr-FR" sz="2000" dirty="0" smtClean="0"/>
              <a:t>recueil de données « </a:t>
            </a:r>
            <a:r>
              <a:rPr lang="fr-FR" sz="2000" i="1" dirty="0" smtClean="0">
                <a:hlinkClick r:id="rId5"/>
              </a:rPr>
              <a:t>Filles et garçons ; sur le chemin de l’Egalité de l’école à l’enseignement supérieur</a:t>
            </a:r>
            <a:r>
              <a:rPr lang="fr-FR" sz="2000" dirty="0" smtClean="0"/>
              <a:t> » des ministères de l’Education nationale et de l’Enseignement supérieur</a:t>
            </a:r>
            <a:endParaRPr lang="fr-FR" sz="1200" dirty="0"/>
          </a:p>
          <a:p>
            <a:pPr lvl="1" algn="just">
              <a:lnSpc>
                <a:spcPct val="110000"/>
              </a:lnSpc>
              <a:spcBef>
                <a:spcPts val="0"/>
              </a:spcBef>
            </a:pPr>
            <a:endParaRPr lang="fr-FR" sz="2000" dirty="0"/>
          </a:p>
        </p:txBody>
      </p:sp>
      <p:sp>
        <p:nvSpPr>
          <p:cNvPr id="5" name="Espace réservé du numéro de diapositive 4"/>
          <p:cNvSpPr>
            <a:spLocks noGrp="1"/>
          </p:cNvSpPr>
          <p:nvPr>
            <p:ph type="sldNum" sz="quarter" idx="12"/>
          </p:nvPr>
        </p:nvSpPr>
        <p:spPr/>
        <p:txBody>
          <a:bodyPr/>
          <a:lstStyle/>
          <a:p>
            <a:fld id="{624B0786-168C-443E-B8BC-3DB0CD33266E}" type="slidenum">
              <a:rPr lang="fr-FR" smtClean="0"/>
              <a:pPr/>
              <a:t>29</a:t>
            </a:fld>
            <a:endParaRPr lang="fr-FR" dirty="0"/>
          </a:p>
        </p:txBody>
      </p:sp>
    </p:spTree>
    <p:extLst>
      <p:ext uri="{BB962C8B-B14F-4D97-AF65-F5344CB8AC3E}">
        <p14:creationId xmlns:p14="http://schemas.microsoft.com/office/powerpoint/2010/main" val="3011812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2"/>
                </a:solidFill>
              </a:rPr>
              <a:t>Constater</a:t>
            </a:r>
            <a:endParaRPr lang="fr-FR" sz="2400" dirty="0">
              <a:solidFill>
                <a:schemeClr val="accent2"/>
              </a:solidFill>
            </a:endParaRPr>
          </a:p>
        </p:txBody>
      </p:sp>
      <p:sp>
        <p:nvSpPr>
          <p:cNvPr id="13" name="Espace réservé du numéro de diapositive 12"/>
          <p:cNvSpPr>
            <a:spLocks noGrp="1"/>
          </p:cNvSpPr>
          <p:nvPr>
            <p:ph type="sldNum" sz="quarter" idx="12"/>
          </p:nvPr>
        </p:nvSpPr>
        <p:spPr/>
        <p:txBody>
          <a:bodyPr/>
          <a:lstStyle/>
          <a:p>
            <a:fld id="{624B0786-168C-443E-B8BC-3DB0CD33266E}" type="slidenum">
              <a:rPr lang="fr-FR" smtClean="0"/>
              <a:pPr/>
              <a:t>3</a:t>
            </a:fld>
            <a:endParaRPr lang="fr-FR" dirty="0"/>
          </a:p>
        </p:txBody>
      </p:sp>
      <p:sp>
        <p:nvSpPr>
          <p:cNvPr id="5" name="Espace réservé du texte 4"/>
          <p:cNvSpPr>
            <a:spLocks noGrp="1"/>
          </p:cNvSpPr>
          <p:nvPr>
            <p:ph type="body" sz="quarter" idx="14"/>
          </p:nvPr>
        </p:nvSpPr>
        <p:spPr>
          <a:xfrm>
            <a:off x="360363" y="1419225"/>
            <a:ext cx="2636589" cy="158457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buNone/>
            </a:pPr>
            <a:r>
              <a:rPr lang="fr-FR" sz="2800" dirty="0" smtClean="0">
                <a:solidFill>
                  <a:schemeClr val="bg1"/>
                </a:solidFill>
              </a:rPr>
              <a:t>CONSTATER</a:t>
            </a:r>
            <a:endParaRPr lang="fr-FR" sz="2800" dirty="0">
              <a:solidFill>
                <a:schemeClr val="bg1"/>
              </a:solidFill>
            </a:endParaRPr>
          </a:p>
        </p:txBody>
      </p:sp>
      <p:sp>
        <p:nvSpPr>
          <p:cNvPr id="6" name="Flèche droite 5"/>
          <p:cNvSpPr/>
          <p:nvPr/>
        </p:nvSpPr>
        <p:spPr>
          <a:xfrm>
            <a:off x="3212976" y="1563638"/>
            <a:ext cx="864096" cy="4320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Flèche droite 6"/>
          <p:cNvSpPr/>
          <p:nvPr/>
        </p:nvSpPr>
        <p:spPr>
          <a:xfrm>
            <a:off x="3212976" y="2400366"/>
            <a:ext cx="864096" cy="4320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ZoneTexte 7"/>
          <p:cNvSpPr txBox="1"/>
          <p:nvPr/>
        </p:nvSpPr>
        <p:spPr>
          <a:xfrm>
            <a:off x="4365104" y="1419225"/>
            <a:ext cx="1728192" cy="1323439"/>
          </a:xfrm>
          <a:prstGeom prst="rect">
            <a:avLst/>
          </a:prstGeom>
          <a:noFill/>
        </p:spPr>
        <p:txBody>
          <a:bodyPr wrap="square" rtlCol="0">
            <a:spAutoFit/>
          </a:bodyPr>
          <a:lstStyle/>
          <a:p>
            <a:r>
              <a:rPr lang="fr-FR" sz="1600" dirty="0" smtClean="0">
                <a:solidFill>
                  <a:schemeClr val="accent1">
                    <a:lumMod val="50000"/>
                  </a:schemeClr>
                </a:solidFill>
              </a:rPr>
              <a:t>Les stéréotypes et les inégalités</a:t>
            </a:r>
          </a:p>
          <a:p>
            <a:endParaRPr lang="fr-FR" sz="1600" dirty="0" smtClean="0">
              <a:solidFill>
                <a:schemeClr val="accent1">
                  <a:lumMod val="50000"/>
                </a:schemeClr>
              </a:solidFill>
            </a:endParaRPr>
          </a:p>
          <a:p>
            <a:endParaRPr lang="fr-FR" sz="1600" dirty="0">
              <a:solidFill>
                <a:schemeClr val="accent1">
                  <a:lumMod val="50000"/>
                </a:schemeClr>
              </a:solidFill>
            </a:endParaRPr>
          </a:p>
          <a:p>
            <a:r>
              <a:rPr lang="fr-FR" sz="1600" dirty="0" smtClean="0">
                <a:solidFill>
                  <a:schemeClr val="accent1">
                    <a:lumMod val="50000"/>
                  </a:schemeClr>
                </a:solidFill>
              </a:rPr>
              <a:t>Le cadre politique</a:t>
            </a:r>
            <a:endParaRPr lang="fr-FR" sz="1600" dirty="0">
              <a:solidFill>
                <a:schemeClr val="accent1">
                  <a:lumMod val="50000"/>
                </a:schemeClr>
              </a:solidFill>
            </a:endParaRPr>
          </a:p>
        </p:txBody>
      </p:sp>
    </p:spTree>
    <p:extLst>
      <p:ext uri="{BB962C8B-B14F-4D97-AF65-F5344CB8AC3E}">
        <p14:creationId xmlns:p14="http://schemas.microsoft.com/office/powerpoint/2010/main" val="769666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6"/>
                </a:solidFill>
              </a:rPr>
              <a:t>S’outiller </a:t>
            </a:r>
            <a:r>
              <a:rPr lang="fr-FR" sz="2400" dirty="0">
                <a:solidFill>
                  <a:schemeClr val="accent6"/>
                </a:solidFill>
              </a:rPr>
              <a:t>– </a:t>
            </a:r>
            <a:r>
              <a:rPr lang="fr-FR" sz="2400" dirty="0" smtClean="0">
                <a:solidFill>
                  <a:schemeClr val="accent6"/>
                </a:solidFill>
              </a:rPr>
              <a:t>2. la </a:t>
            </a:r>
            <a:r>
              <a:rPr lang="fr-FR" sz="2400" dirty="0">
                <a:solidFill>
                  <a:schemeClr val="accent6"/>
                </a:solidFill>
              </a:rPr>
              <a:t>formation</a:t>
            </a:r>
          </a:p>
        </p:txBody>
      </p:sp>
      <p:sp>
        <p:nvSpPr>
          <p:cNvPr id="4" name="Espace réservé du texte 3"/>
          <p:cNvSpPr>
            <a:spLocks noGrp="1"/>
          </p:cNvSpPr>
          <p:nvPr>
            <p:ph type="body" sz="quarter" idx="14"/>
          </p:nvPr>
        </p:nvSpPr>
        <p:spPr>
          <a:xfrm>
            <a:off x="188640" y="1557236"/>
            <a:ext cx="6480720" cy="3318770"/>
          </a:xfrm>
        </p:spPr>
        <p:txBody>
          <a:bodyPr>
            <a:normAutofit fontScale="25000" lnSpcReduction="20000"/>
          </a:bodyPr>
          <a:lstStyle/>
          <a:p>
            <a:pPr marL="514350" indent="-514350" algn="just">
              <a:buAutoNum type="alphaUcPeriod"/>
            </a:pPr>
            <a:r>
              <a:rPr lang="fr-FR" sz="4800" dirty="0" smtClean="0"/>
              <a:t>Deux référentiels de formation existent d’ores et déjà :</a:t>
            </a:r>
          </a:p>
          <a:p>
            <a:pPr lvl="1" algn="just">
              <a:lnSpc>
                <a:spcPct val="120000"/>
              </a:lnSpc>
              <a:spcBef>
                <a:spcPts val="300"/>
              </a:spcBef>
            </a:pPr>
            <a:r>
              <a:rPr lang="fr-FR" sz="4800" dirty="0">
                <a:hlinkClick r:id="rId2"/>
              </a:rPr>
              <a:t>sur l’égalité professionnelle entre les femmes et les hommes dans la fonction publique de </a:t>
            </a:r>
            <a:r>
              <a:rPr lang="fr-FR" sz="4800" dirty="0" smtClean="0">
                <a:hlinkClick r:id="rId2"/>
              </a:rPr>
              <a:t>2014</a:t>
            </a:r>
            <a:r>
              <a:rPr lang="fr-FR" sz="4800" dirty="0" smtClean="0"/>
              <a:t>. Un nouveau référentiel est attendu pour l’automne 2019 pour les trois versants de la FP.</a:t>
            </a:r>
            <a:endParaRPr lang="fr-FR" sz="4800" dirty="0"/>
          </a:p>
          <a:p>
            <a:pPr lvl="1" algn="just">
              <a:lnSpc>
                <a:spcPct val="120000"/>
              </a:lnSpc>
              <a:spcBef>
                <a:spcPts val="300"/>
              </a:spcBef>
            </a:pPr>
            <a:r>
              <a:rPr lang="fr-FR" sz="4800" dirty="0" smtClean="0">
                <a:hlinkClick r:id="rId3"/>
              </a:rPr>
              <a:t>sur </a:t>
            </a:r>
            <a:r>
              <a:rPr lang="fr-FR" sz="4800" dirty="0">
                <a:hlinkClick r:id="rId3"/>
              </a:rPr>
              <a:t>la prévention et la lutte contre les violences sexistes et sexuelles de 2018 </a:t>
            </a:r>
            <a:endParaRPr lang="fr-FR" sz="4800" dirty="0" smtClean="0"/>
          </a:p>
          <a:p>
            <a:pPr marL="266700" lvl="1" indent="0">
              <a:lnSpc>
                <a:spcPct val="120000"/>
              </a:lnSpc>
              <a:spcBef>
                <a:spcPts val="0"/>
              </a:spcBef>
              <a:buNone/>
            </a:pPr>
            <a:endParaRPr lang="fr-FR" sz="3200" dirty="0"/>
          </a:p>
          <a:p>
            <a:pPr marL="514350" indent="-514350" algn="just">
              <a:lnSpc>
                <a:spcPct val="120000"/>
              </a:lnSpc>
              <a:spcBef>
                <a:spcPts val="300"/>
              </a:spcBef>
              <a:buFont typeface="+mj-lt"/>
              <a:buAutoNum type="alphaUcPeriod"/>
            </a:pPr>
            <a:r>
              <a:rPr lang="fr-FR" sz="4800" dirty="0" smtClean="0"/>
              <a:t>Dans </a:t>
            </a:r>
            <a:r>
              <a:rPr lang="fr-FR" sz="4800" dirty="0"/>
              <a:t>le </a:t>
            </a:r>
            <a:r>
              <a:rPr lang="fr-FR" sz="4800" dirty="0" smtClean="0"/>
              <a:t>cadre </a:t>
            </a:r>
            <a:r>
              <a:rPr lang="fr-FR" sz="4800" dirty="0"/>
              <a:t>d’un marché </a:t>
            </a:r>
            <a:r>
              <a:rPr lang="fr-FR" sz="4800" dirty="0" smtClean="0"/>
              <a:t>interministériel (MEAE, Min. sociaux, Intérieur, Agriculture, Armées et Finances), ouvert </a:t>
            </a:r>
            <a:r>
              <a:rPr lang="fr-FR" sz="4800" dirty="0"/>
              <a:t>en septembre 2019, </a:t>
            </a:r>
            <a:r>
              <a:rPr lang="fr-FR" sz="4800" dirty="0" smtClean="0"/>
              <a:t>des formations à l’Egalité et à la Lutte contre les violences sexistes et sexuelles au travail sont offertes aux agents et hauts-fonctionnaires de la Fonction publique.</a:t>
            </a:r>
          </a:p>
          <a:p>
            <a:pPr marL="514350" indent="-514350" algn="just">
              <a:lnSpc>
                <a:spcPct val="120000"/>
              </a:lnSpc>
              <a:spcBef>
                <a:spcPts val="0"/>
              </a:spcBef>
              <a:buFont typeface="+mj-lt"/>
              <a:buAutoNum type="alphaUcPeriod"/>
            </a:pPr>
            <a:endParaRPr lang="fr-FR" sz="3200" dirty="0" smtClean="0"/>
          </a:p>
          <a:p>
            <a:pPr marL="514350" indent="-514350" algn="just">
              <a:lnSpc>
                <a:spcPct val="120000"/>
              </a:lnSpc>
              <a:spcBef>
                <a:spcPts val="300"/>
              </a:spcBef>
              <a:buFont typeface="+mj-lt"/>
              <a:buAutoNum type="alphaUcPeriod"/>
            </a:pPr>
            <a:r>
              <a:rPr lang="fr-FR" sz="4800" dirty="0" smtClean="0">
                <a:ea typeface="Calibri"/>
                <a:cs typeface="Times New Roman"/>
              </a:rPr>
              <a:t>L’</a:t>
            </a:r>
            <a:r>
              <a:rPr lang="fr-FR" sz="4800" dirty="0" smtClean="0">
                <a:ea typeface="Calibri"/>
                <a:cs typeface="Times New Roman"/>
                <a:hlinkClick r:id="rId4"/>
              </a:rPr>
              <a:t>Accord </a:t>
            </a:r>
            <a:r>
              <a:rPr lang="fr-FR" sz="4800" dirty="0">
                <a:ea typeface="Calibri"/>
                <a:cs typeface="Times New Roman"/>
                <a:hlinkClick r:id="rId4"/>
              </a:rPr>
              <a:t>du 30 novembre 2018 relatif à l'égalité professionnelle entre les femmes et les hommes dans la fonction publique</a:t>
            </a:r>
            <a:r>
              <a:rPr lang="fr-FR" sz="4800" dirty="0">
                <a:ea typeface="Calibri"/>
                <a:cs typeface="Times New Roman"/>
              </a:rPr>
              <a:t> rendra obligatoire, dans la loi </a:t>
            </a:r>
            <a:r>
              <a:rPr lang="fr-FR" sz="4800" dirty="0" smtClean="0">
                <a:ea typeface="Calibri"/>
                <a:cs typeface="Times New Roman"/>
              </a:rPr>
              <a:t>de transformation de la Fonction </a:t>
            </a:r>
            <a:r>
              <a:rPr lang="fr-FR" sz="4800" dirty="0">
                <a:ea typeface="Calibri"/>
                <a:cs typeface="Times New Roman"/>
              </a:rPr>
              <a:t>publique en cours d’examen, pour tout employeur public, l’élaboration d’un plan d’action dédié à l’égalité </a:t>
            </a:r>
            <a:r>
              <a:rPr lang="fr-FR" sz="4800" dirty="0" smtClean="0">
                <a:ea typeface="Calibri"/>
                <a:cs typeface="Times New Roman"/>
              </a:rPr>
              <a:t>professionnelle.</a:t>
            </a:r>
            <a:endParaRPr lang="fr-FR" sz="4800" dirty="0" smtClean="0"/>
          </a:p>
          <a:p>
            <a:pPr marL="514350" indent="-514350" algn="just">
              <a:lnSpc>
                <a:spcPct val="120000"/>
              </a:lnSpc>
              <a:spcBef>
                <a:spcPts val="0"/>
              </a:spcBef>
              <a:buFont typeface="+mj-lt"/>
              <a:buAutoNum type="alphaUcPeriod"/>
            </a:pPr>
            <a:endParaRPr lang="fr-FR" sz="3200" dirty="0" smtClean="0"/>
          </a:p>
          <a:p>
            <a:pPr marL="514350" indent="-514350" algn="just">
              <a:lnSpc>
                <a:spcPct val="120000"/>
              </a:lnSpc>
              <a:spcBef>
                <a:spcPts val="300"/>
              </a:spcBef>
              <a:buFont typeface="Wingdings" panose="05000000000000000000" pitchFamily="2" charset="2"/>
              <a:buAutoNum type="alphaUcPeriod"/>
            </a:pPr>
            <a:r>
              <a:rPr lang="fr-FR" sz="4800" dirty="0" smtClean="0"/>
              <a:t>Une réflexion sera menée sur une ingénierie </a:t>
            </a:r>
            <a:r>
              <a:rPr lang="fr-FR" sz="4800" dirty="0"/>
              <a:t>de formation Égalité qui complètera le socle de formation initiale et </a:t>
            </a:r>
            <a:r>
              <a:rPr lang="fr-FR" sz="4800" dirty="0" smtClean="0"/>
              <a:t>continue.</a:t>
            </a:r>
            <a:endParaRPr lang="fr-FR" sz="4800" dirty="0"/>
          </a:p>
          <a:p>
            <a:pPr marL="514350" indent="-514350" algn="just">
              <a:lnSpc>
                <a:spcPct val="120000"/>
              </a:lnSpc>
              <a:spcBef>
                <a:spcPts val="300"/>
              </a:spcBef>
              <a:buFont typeface="+mj-lt"/>
              <a:buAutoNum type="alphaUcPeriod"/>
            </a:pPr>
            <a:endParaRPr lang="fr-FR" sz="2900" dirty="0" smtClean="0"/>
          </a:p>
          <a:p>
            <a:pPr marL="0" indent="0" algn="just">
              <a:buNone/>
            </a:pPr>
            <a:endParaRPr lang="fr-FR" sz="3500" dirty="0" smtClean="0"/>
          </a:p>
          <a:p>
            <a:pPr lvl="1"/>
            <a:endParaRPr lang="fr-FR" sz="3000" dirty="0"/>
          </a:p>
          <a:p>
            <a:pPr marL="266700" lvl="1" indent="0">
              <a:buNone/>
            </a:pPr>
            <a:endParaRPr lang="fr-FR" sz="3000" dirty="0" smtClean="0"/>
          </a:p>
          <a:p>
            <a:pPr lvl="1"/>
            <a:endParaRPr lang="fr-FR" sz="1600" dirty="0" smtClean="0"/>
          </a:p>
          <a:p>
            <a:pPr marL="49362" lvl="1" indent="0" algn="just">
              <a:buNone/>
            </a:pPr>
            <a:endParaRPr lang="fr-FR" sz="3500" dirty="0"/>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pPr/>
              <a:t>30</a:t>
            </a:fld>
            <a:endParaRPr lang="fr-FR" dirty="0"/>
          </a:p>
        </p:txBody>
      </p:sp>
      <p:sp>
        <p:nvSpPr>
          <p:cNvPr id="3" name="ZoneTexte 2"/>
          <p:cNvSpPr txBox="1"/>
          <p:nvPr/>
        </p:nvSpPr>
        <p:spPr>
          <a:xfrm>
            <a:off x="276963" y="915566"/>
            <a:ext cx="6336704" cy="584775"/>
          </a:xfrm>
          <a:prstGeom prst="rect">
            <a:avLst/>
          </a:prstGeom>
          <a:noFill/>
        </p:spPr>
        <p:txBody>
          <a:bodyPr wrap="square" rtlCol="0">
            <a:spAutoFit/>
          </a:bodyPr>
          <a:lstStyle/>
          <a:p>
            <a:pPr algn="just"/>
            <a:r>
              <a:rPr lang="fr-FR" sz="1600" dirty="0">
                <a:solidFill>
                  <a:schemeClr val="accent1">
                    <a:lumMod val="50000"/>
                  </a:schemeClr>
                </a:solidFill>
              </a:rPr>
              <a:t>La formation des agents publics de </a:t>
            </a:r>
            <a:r>
              <a:rPr lang="fr-FR" sz="1600" dirty="0" smtClean="0">
                <a:solidFill>
                  <a:schemeClr val="accent1">
                    <a:lumMod val="50000"/>
                  </a:schemeClr>
                </a:solidFill>
              </a:rPr>
              <a:t>l’État </a:t>
            </a:r>
            <a:r>
              <a:rPr lang="fr-FR" sz="1600" dirty="0">
                <a:solidFill>
                  <a:schemeClr val="accent1">
                    <a:lumMod val="50000"/>
                  </a:schemeClr>
                </a:solidFill>
              </a:rPr>
              <a:t>est une priorité du gouvernement en matière d’égalité entre les femmes et les hommes.</a:t>
            </a:r>
          </a:p>
        </p:txBody>
      </p:sp>
    </p:spTree>
    <p:extLst>
      <p:ext uri="{BB962C8B-B14F-4D97-AF65-F5344CB8AC3E}">
        <p14:creationId xmlns:p14="http://schemas.microsoft.com/office/powerpoint/2010/main" val="103558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4"/>
                </a:solidFill>
              </a:rPr>
              <a:t>Identifier et évaluer</a:t>
            </a:r>
            <a:endParaRPr lang="fr-FR" sz="2400" dirty="0">
              <a:solidFill>
                <a:schemeClr val="accent4"/>
              </a:solidFill>
            </a:endParaRPr>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31</a:t>
            </a:fld>
            <a:endParaRPr lang="fr-FR" dirty="0"/>
          </a:p>
        </p:txBody>
      </p:sp>
      <p:sp>
        <p:nvSpPr>
          <p:cNvPr id="6" name="Espace réservé du texte 5"/>
          <p:cNvSpPr>
            <a:spLocks noGrp="1"/>
          </p:cNvSpPr>
          <p:nvPr>
            <p:ph type="body" sz="quarter" idx="14"/>
          </p:nvPr>
        </p:nvSpPr>
        <p:spPr>
          <a:xfrm>
            <a:off x="1900378" y="3147814"/>
            <a:ext cx="2736304" cy="15114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fr-FR" sz="2800" dirty="0" smtClean="0">
                <a:solidFill>
                  <a:schemeClr val="bg1"/>
                </a:solidFill>
              </a:rPr>
              <a:t>IDENTIFIER, EVALUER</a:t>
            </a:r>
            <a:endParaRPr lang="fr-FR" sz="2800" dirty="0">
              <a:solidFill>
                <a:schemeClr val="bg1"/>
              </a:solidFill>
            </a:endParaRPr>
          </a:p>
        </p:txBody>
      </p:sp>
      <p:sp>
        <p:nvSpPr>
          <p:cNvPr id="8" name="Flèche vers le haut 7"/>
          <p:cNvSpPr/>
          <p:nvPr/>
        </p:nvSpPr>
        <p:spPr>
          <a:xfrm>
            <a:off x="2116402" y="2283718"/>
            <a:ext cx="360040" cy="72008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Flèche vers le haut 8"/>
          <p:cNvSpPr/>
          <p:nvPr/>
        </p:nvSpPr>
        <p:spPr>
          <a:xfrm>
            <a:off x="3052506" y="2279035"/>
            <a:ext cx="360040" cy="72008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 name="Flèche vers le haut 9"/>
          <p:cNvSpPr/>
          <p:nvPr/>
        </p:nvSpPr>
        <p:spPr>
          <a:xfrm>
            <a:off x="3988610" y="2279035"/>
            <a:ext cx="360040" cy="72008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ZoneTexte 10"/>
          <p:cNvSpPr txBox="1"/>
          <p:nvPr/>
        </p:nvSpPr>
        <p:spPr>
          <a:xfrm rot="1605796">
            <a:off x="3112127" y="1010806"/>
            <a:ext cx="738664" cy="1326902"/>
          </a:xfrm>
          <a:prstGeom prst="rect">
            <a:avLst/>
          </a:prstGeom>
          <a:noFill/>
        </p:spPr>
        <p:txBody>
          <a:bodyPr vert="vert270" wrap="square" rtlCol="0">
            <a:spAutoFit/>
          </a:bodyPr>
          <a:lstStyle/>
          <a:p>
            <a:r>
              <a:rPr lang="fr-FR" sz="1200" dirty="0" smtClean="0">
                <a:solidFill>
                  <a:schemeClr val="accent1">
                    <a:lumMod val="50000"/>
                  </a:schemeClr>
                </a:solidFill>
              </a:rPr>
              <a:t>L’égalité F-H dans les projets / </a:t>
            </a:r>
            <a:r>
              <a:rPr lang="fr-FR" sz="1200" dirty="0">
                <a:solidFill>
                  <a:schemeClr val="accent1">
                    <a:lumMod val="50000"/>
                  </a:schemeClr>
                </a:solidFill>
              </a:rPr>
              <a:t>dispositifs</a:t>
            </a:r>
            <a:r>
              <a:rPr lang="fr-FR" sz="1200" dirty="0" smtClean="0">
                <a:solidFill>
                  <a:schemeClr val="accent1">
                    <a:lumMod val="50000"/>
                  </a:schemeClr>
                </a:solidFill>
              </a:rPr>
              <a:t> financés</a:t>
            </a:r>
          </a:p>
        </p:txBody>
      </p:sp>
      <p:sp>
        <p:nvSpPr>
          <p:cNvPr id="12" name="ZoneTexte 11"/>
          <p:cNvSpPr txBox="1"/>
          <p:nvPr/>
        </p:nvSpPr>
        <p:spPr>
          <a:xfrm rot="1538549">
            <a:off x="2238678" y="1010805"/>
            <a:ext cx="553998" cy="1326902"/>
          </a:xfrm>
          <a:prstGeom prst="rect">
            <a:avLst/>
          </a:prstGeom>
          <a:noFill/>
        </p:spPr>
        <p:txBody>
          <a:bodyPr vert="vert270" wrap="square" rtlCol="0">
            <a:spAutoFit/>
          </a:bodyPr>
          <a:lstStyle/>
          <a:p>
            <a:r>
              <a:rPr lang="fr-FR" sz="1200" dirty="0" smtClean="0">
                <a:solidFill>
                  <a:schemeClr val="accent1">
                    <a:lumMod val="50000"/>
                  </a:schemeClr>
                </a:solidFill>
              </a:rPr>
              <a:t>L’égalité F-H dans  le budget de l’État</a:t>
            </a:r>
          </a:p>
        </p:txBody>
      </p:sp>
      <p:sp>
        <p:nvSpPr>
          <p:cNvPr id="13" name="ZoneTexte 12"/>
          <p:cNvSpPr txBox="1"/>
          <p:nvPr/>
        </p:nvSpPr>
        <p:spPr>
          <a:xfrm rot="1535007">
            <a:off x="4062860" y="1330536"/>
            <a:ext cx="553998" cy="905683"/>
          </a:xfrm>
          <a:prstGeom prst="rect">
            <a:avLst/>
          </a:prstGeom>
          <a:noFill/>
        </p:spPr>
        <p:txBody>
          <a:bodyPr vert="vert270" wrap="square" rtlCol="0">
            <a:spAutoFit/>
          </a:bodyPr>
          <a:lstStyle/>
          <a:p>
            <a:r>
              <a:rPr lang="fr-FR" sz="1200" dirty="0" smtClean="0">
                <a:solidFill>
                  <a:schemeClr val="accent1">
                    <a:lumMod val="50000"/>
                  </a:schemeClr>
                </a:solidFill>
              </a:rPr>
              <a:t>Les rapports d’évaluation</a:t>
            </a:r>
          </a:p>
        </p:txBody>
      </p:sp>
    </p:spTree>
    <p:extLst>
      <p:ext uri="{BB962C8B-B14F-4D97-AF65-F5344CB8AC3E}">
        <p14:creationId xmlns:p14="http://schemas.microsoft.com/office/powerpoint/2010/main" val="3305928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solidFill>
                  <a:schemeClr val="accent4"/>
                </a:solidFill>
              </a:rPr>
              <a:t>Identifier et évaluer </a:t>
            </a:r>
            <a:r>
              <a:rPr lang="fr-FR" sz="2400" dirty="0" smtClean="0">
                <a:solidFill>
                  <a:schemeClr val="accent4"/>
                </a:solidFill>
              </a:rPr>
              <a:t>– 1. dans le budget</a:t>
            </a:r>
            <a:endParaRPr lang="fr-FR" sz="2400" dirty="0">
              <a:solidFill>
                <a:schemeClr val="accent4"/>
              </a:solidFill>
            </a:endParaRPr>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32</a:t>
            </a:fld>
            <a:endParaRPr lang="fr-FR" dirty="0"/>
          </a:p>
        </p:txBody>
      </p:sp>
      <p:sp>
        <p:nvSpPr>
          <p:cNvPr id="4" name="Espace réservé du texte 3"/>
          <p:cNvSpPr>
            <a:spLocks noGrp="1"/>
          </p:cNvSpPr>
          <p:nvPr>
            <p:ph type="body" sz="quarter" idx="13"/>
          </p:nvPr>
        </p:nvSpPr>
        <p:spPr>
          <a:xfrm>
            <a:off x="188640" y="1275606"/>
            <a:ext cx="6426714" cy="864096"/>
          </a:xfrm>
        </p:spPr>
        <p:txBody>
          <a:bodyPr>
            <a:normAutofit fontScale="92500" lnSpcReduction="10000"/>
          </a:bodyPr>
          <a:lstStyle/>
          <a:p>
            <a:pPr algn="just"/>
            <a:r>
              <a:rPr lang="fr-FR" b="1" dirty="0" smtClean="0"/>
              <a:t>La prise en compte de l’égalité femmes-hommes dans le budget passe par l’introduction d’un </a:t>
            </a:r>
            <a:r>
              <a:rPr lang="fr-FR" b="1" dirty="0"/>
              <a:t>objectif dédié </a:t>
            </a:r>
            <a:r>
              <a:rPr lang="fr-FR" b="1" dirty="0" smtClean="0"/>
              <a:t>dans la stratégie de performance des programmes budgétaires (PAP)</a:t>
            </a:r>
            <a:r>
              <a:rPr lang="fr-FR" dirty="0" smtClean="0"/>
              <a:t>.</a:t>
            </a:r>
            <a:endParaRPr lang="fr-FR" dirty="0"/>
          </a:p>
          <a:p>
            <a:endParaRPr lang="fr-FR" dirty="0"/>
          </a:p>
        </p:txBody>
      </p:sp>
      <p:sp>
        <p:nvSpPr>
          <p:cNvPr id="5" name="Espace réservé du texte 4"/>
          <p:cNvSpPr>
            <a:spLocks noGrp="1"/>
          </p:cNvSpPr>
          <p:nvPr>
            <p:ph type="body" sz="quarter" idx="14"/>
          </p:nvPr>
        </p:nvSpPr>
        <p:spPr>
          <a:xfrm>
            <a:off x="116632" y="2283718"/>
            <a:ext cx="6426994" cy="2304256"/>
          </a:xfrm>
        </p:spPr>
        <p:txBody>
          <a:bodyPr>
            <a:normAutofit fontScale="92500"/>
          </a:bodyPr>
          <a:lstStyle/>
          <a:p>
            <a:pPr algn="just">
              <a:lnSpc>
                <a:spcPct val="110000"/>
              </a:lnSpc>
            </a:pPr>
            <a:r>
              <a:rPr lang="fr-FR" dirty="0"/>
              <a:t>Un objectif dédié assurerait que l’égalité femmes-hommes fait partie intégrante de la stratégie </a:t>
            </a:r>
            <a:r>
              <a:rPr lang="fr-FR" dirty="0" smtClean="0"/>
              <a:t>du programme - et donc de la politique ministérielle concernée - et </a:t>
            </a:r>
            <a:r>
              <a:rPr lang="fr-FR" dirty="0"/>
              <a:t>que des crédits peuvent être alloués afin d’atteindre l’objectif fixé et ainsi les rendre visibles.</a:t>
            </a:r>
          </a:p>
          <a:p>
            <a:pPr lvl="1" algn="just">
              <a:lnSpc>
                <a:spcPct val="110000"/>
              </a:lnSpc>
            </a:pPr>
            <a:r>
              <a:rPr lang="fr-FR" dirty="0" smtClean="0"/>
              <a:t>L’objectif dédié serait décliné </a:t>
            </a:r>
            <a:r>
              <a:rPr lang="fr-FR" dirty="0"/>
              <a:t>en </a:t>
            </a:r>
            <a:r>
              <a:rPr lang="fr-FR" dirty="0" smtClean="0"/>
              <a:t>un indicateur. </a:t>
            </a:r>
            <a:r>
              <a:rPr lang="fr-FR" dirty="0"/>
              <a:t>Ceci </a:t>
            </a:r>
            <a:r>
              <a:rPr lang="fr-FR" dirty="0" smtClean="0"/>
              <a:t>permettrait </a:t>
            </a:r>
            <a:r>
              <a:rPr lang="fr-FR" dirty="0"/>
              <a:t>d’évaluer l’état d’avancement </a:t>
            </a:r>
            <a:r>
              <a:rPr lang="fr-FR" dirty="0" smtClean="0"/>
              <a:t>de la réduction des écarts femmes-hommes par </a:t>
            </a:r>
            <a:r>
              <a:rPr lang="fr-FR" dirty="0"/>
              <a:t>rapport à une cible </a:t>
            </a:r>
            <a:r>
              <a:rPr lang="fr-FR" dirty="0" smtClean="0"/>
              <a:t>donnée.</a:t>
            </a:r>
            <a:endParaRPr lang="fr-FR" dirty="0"/>
          </a:p>
          <a:p>
            <a:endParaRPr lang="fr-FR" dirty="0"/>
          </a:p>
        </p:txBody>
      </p:sp>
    </p:spTree>
    <p:extLst>
      <p:ext uri="{BB962C8B-B14F-4D97-AF65-F5344CB8AC3E}">
        <p14:creationId xmlns:p14="http://schemas.microsoft.com/office/powerpoint/2010/main" val="409865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solidFill>
                  <a:schemeClr val="accent4"/>
                </a:solidFill>
              </a:rPr>
              <a:t>Identifier et évaluer – </a:t>
            </a:r>
            <a:r>
              <a:rPr lang="fr-FR" sz="2400" dirty="0" smtClean="0">
                <a:solidFill>
                  <a:schemeClr val="accent4"/>
                </a:solidFill>
              </a:rPr>
              <a:t>1. dans le budget</a:t>
            </a:r>
            <a:endParaRPr lang="fr-FR" sz="2400" dirty="0">
              <a:solidFill>
                <a:schemeClr val="accent4"/>
              </a:solidFill>
            </a:endParaRPr>
          </a:p>
        </p:txBody>
      </p:sp>
      <p:sp>
        <p:nvSpPr>
          <p:cNvPr id="3" name="Espace réservé du texte 2"/>
          <p:cNvSpPr>
            <a:spLocks noGrp="1"/>
          </p:cNvSpPr>
          <p:nvPr>
            <p:ph type="body" sz="quarter" idx="13"/>
          </p:nvPr>
        </p:nvSpPr>
        <p:spPr>
          <a:xfrm>
            <a:off x="188640" y="1059582"/>
            <a:ext cx="6426714" cy="3744416"/>
          </a:xfrm>
        </p:spPr>
        <p:txBody>
          <a:bodyPr>
            <a:normAutofit lnSpcReduction="10000"/>
          </a:bodyPr>
          <a:lstStyle/>
          <a:p>
            <a:pPr algn="just">
              <a:lnSpc>
                <a:spcPct val="120000"/>
              </a:lnSpc>
              <a:spcBef>
                <a:spcPts val="0"/>
              </a:spcBef>
            </a:pPr>
            <a:r>
              <a:rPr lang="fr-FR" sz="1600" b="1" dirty="0" err="1" smtClean="0"/>
              <a:t>Sexuer</a:t>
            </a:r>
            <a:r>
              <a:rPr lang="fr-FR" sz="1600" b="1" dirty="0" smtClean="0"/>
              <a:t> les indicateurs de performance</a:t>
            </a:r>
          </a:p>
          <a:p>
            <a:pPr>
              <a:spcBef>
                <a:spcPts val="0"/>
              </a:spcBef>
            </a:pPr>
            <a:r>
              <a:rPr lang="fr-FR" sz="1600" dirty="0" smtClean="0"/>
              <a:t> </a:t>
            </a:r>
          </a:p>
          <a:p>
            <a:pPr marL="342900" indent="-342900" algn="just">
              <a:lnSpc>
                <a:spcPct val="120000"/>
              </a:lnSpc>
              <a:spcBef>
                <a:spcPts val="0"/>
              </a:spcBef>
              <a:buFont typeface="Wingdings" panose="05000000000000000000" pitchFamily="2" charset="2"/>
              <a:buChar char="ü"/>
            </a:pPr>
            <a:r>
              <a:rPr lang="fr-FR" sz="1600" dirty="0" smtClean="0"/>
              <a:t>La </a:t>
            </a:r>
            <a:r>
              <a:rPr lang="fr-FR" sz="1600" dirty="0" smtClean="0">
                <a:hlinkClick r:id="rId2"/>
              </a:rPr>
              <a:t>circulaire de la Direction du budget en vue des conférences de performance 2020</a:t>
            </a:r>
            <a:r>
              <a:rPr lang="fr-FR" sz="1600" dirty="0" smtClean="0"/>
              <a:t> incite à la création d’un sous-indicateur sexué lorsque l’indicateur vise un public</a:t>
            </a:r>
          </a:p>
          <a:p>
            <a:pPr algn="just">
              <a:lnSpc>
                <a:spcPct val="120000"/>
              </a:lnSpc>
              <a:spcBef>
                <a:spcPts val="0"/>
              </a:spcBef>
            </a:pPr>
            <a:endParaRPr lang="fr-FR" sz="1600" dirty="0" smtClean="0"/>
          </a:p>
          <a:p>
            <a:pPr algn="just">
              <a:lnSpc>
                <a:spcPct val="120000"/>
              </a:lnSpc>
              <a:spcBef>
                <a:spcPts val="0"/>
              </a:spcBef>
            </a:pPr>
            <a:r>
              <a:rPr lang="fr-FR" sz="1600" dirty="0" smtClean="0"/>
              <a:t>Ex. </a:t>
            </a:r>
            <a:r>
              <a:rPr lang="fr-FR" sz="1600" dirty="0"/>
              <a:t>Pour le programme 304, l’objectif 1 est : « </a:t>
            </a:r>
            <a:r>
              <a:rPr lang="fr-FR" sz="1600" i="1" dirty="0"/>
              <a:t>Améliorer l’accès à l’emploi et l’autonomie financière des bénéficiaires du RSA et de la prime d'activité</a:t>
            </a:r>
            <a:r>
              <a:rPr lang="fr-FR" sz="1600" dirty="0"/>
              <a:t> </a:t>
            </a:r>
            <a:r>
              <a:rPr lang="fr-FR" sz="1600" dirty="0" smtClean="0"/>
              <a:t>».</a:t>
            </a:r>
          </a:p>
          <a:p>
            <a:pPr algn="just">
              <a:lnSpc>
                <a:spcPct val="120000"/>
              </a:lnSpc>
              <a:spcBef>
                <a:spcPts val="0"/>
              </a:spcBef>
            </a:pPr>
            <a:endParaRPr lang="fr-FR" sz="1600" dirty="0"/>
          </a:p>
          <a:p>
            <a:pPr algn="just">
              <a:lnSpc>
                <a:spcPct val="120000"/>
              </a:lnSpc>
              <a:spcBef>
                <a:spcPts val="0"/>
              </a:spcBef>
            </a:pPr>
            <a:r>
              <a:rPr lang="fr-FR" sz="1600" dirty="0" smtClean="0"/>
              <a:t>Le sous indicateur « </a:t>
            </a:r>
            <a:r>
              <a:rPr lang="fr-FR" sz="1600" i="1" dirty="0" smtClean="0"/>
              <a:t>Part </a:t>
            </a:r>
            <a:r>
              <a:rPr lang="fr-FR" sz="1600" i="1" dirty="0"/>
              <a:t>des couples allocataires du RSA sans emploi dont au moins un des membres accédant à la prime d’activité est une </a:t>
            </a:r>
            <a:r>
              <a:rPr lang="fr-FR" sz="1600" i="1" dirty="0" smtClean="0"/>
              <a:t>femme</a:t>
            </a:r>
            <a:r>
              <a:rPr lang="fr-FR" sz="1600" dirty="0" smtClean="0"/>
              <a:t> » permet d’évaluer cette politique publique en prenant en compte l’égalité femmes-hommes. </a:t>
            </a:r>
          </a:p>
          <a:p>
            <a:endParaRPr lang="fr-FR" sz="1400" dirty="0" smtClean="0"/>
          </a:p>
          <a:p>
            <a:endParaRPr lang="fr-FR" sz="1400" dirty="0"/>
          </a:p>
          <a:p>
            <a:endParaRPr lang="fr-FR" sz="1400" dirty="0"/>
          </a:p>
        </p:txBody>
      </p:sp>
      <p:sp>
        <p:nvSpPr>
          <p:cNvPr id="5" name="Espace réservé du numéro de diapositive 4"/>
          <p:cNvSpPr>
            <a:spLocks noGrp="1"/>
          </p:cNvSpPr>
          <p:nvPr>
            <p:ph type="sldNum" sz="quarter" idx="12"/>
          </p:nvPr>
        </p:nvSpPr>
        <p:spPr/>
        <p:txBody>
          <a:bodyPr/>
          <a:lstStyle/>
          <a:p>
            <a:fld id="{624B0786-168C-443E-B8BC-3DB0CD33266E}" type="slidenum">
              <a:rPr lang="fr-FR" smtClean="0"/>
              <a:pPr/>
              <a:t>33</a:t>
            </a:fld>
            <a:endParaRPr lang="fr-FR" dirty="0"/>
          </a:p>
        </p:txBody>
      </p:sp>
    </p:spTree>
    <p:extLst>
      <p:ext uri="{BB962C8B-B14F-4D97-AF65-F5344CB8AC3E}">
        <p14:creationId xmlns:p14="http://schemas.microsoft.com/office/powerpoint/2010/main" val="843672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6752" y="241297"/>
            <a:ext cx="5544616" cy="746277"/>
          </a:xfrm>
        </p:spPr>
        <p:txBody>
          <a:bodyPr>
            <a:normAutofit/>
          </a:bodyPr>
          <a:lstStyle/>
          <a:p>
            <a:r>
              <a:rPr lang="fr-FR" sz="2200" dirty="0" smtClean="0">
                <a:solidFill>
                  <a:schemeClr val="accent4"/>
                </a:solidFill>
              </a:rPr>
              <a:t>Identifier et évaluer </a:t>
            </a:r>
            <a:r>
              <a:rPr lang="fr-FR" sz="2200" dirty="0">
                <a:solidFill>
                  <a:schemeClr val="accent4"/>
                </a:solidFill>
              </a:rPr>
              <a:t>- </a:t>
            </a:r>
            <a:r>
              <a:rPr lang="fr-FR" sz="2200" dirty="0" smtClean="0">
                <a:solidFill>
                  <a:schemeClr val="accent4"/>
                </a:solidFill>
              </a:rPr>
              <a:t> 2. dans les dispositifs et projets financés</a:t>
            </a:r>
            <a:endParaRPr lang="fr-FR" sz="2200" dirty="0">
              <a:solidFill>
                <a:schemeClr val="accent4"/>
              </a:solidFill>
            </a:endParaRPr>
          </a:p>
        </p:txBody>
      </p:sp>
      <p:sp>
        <p:nvSpPr>
          <p:cNvPr id="3" name="Espace réservé du texte 2"/>
          <p:cNvSpPr>
            <a:spLocks noGrp="1"/>
          </p:cNvSpPr>
          <p:nvPr>
            <p:ph type="body" sz="quarter" idx="13"/>
          </p:nvPr>
        </p:nvSpPr>
        <p:spPr>
          <a:xfrm>
            <a:off x="188640" y="1059582"/>
            <a:ext cx="6426714" cy="576064"/>
          </a:xfrm>
        </p:spPr>
        <p:txBody>
          <a:bodyPr>
            <a:noAutofit/>
          </a:bodyPr>
          <a:lstStyle/>
          <a:p>
            <a:pPr algn="just">
              <a:lnSpc>
                <a:spcPct val="100000"/>
              </a:lnSpc>
            </a:pPr>
            <a:r>
              <a:rPr lang="fr-FR" sz="1600" b="1" dirty="0" smtClean="0"/>
              <a:t>L’OCDE a mis en place un marqueur permettant de suivre l’affectation des ressources des financeurs visant à promouvoir l’égalité.</a:t>
            </a:r>
            <a:endParaRPr lang="fr-FR" sz="1600" b="1" dirty="0"/>
          </a:p>
        </p:txBody>
      </p:sp>
      <p:sp>
        <p:nvSpPr>
          <p:cNvPr id="4" name="Espace réservé du texte 3"/>
          <p:cNvSpPr>
            <a:spLocks noGrp="1"/>
          </p:cNvSpPr>
          <p:nvPr>
            <p:ph type="body" sz="quarter" idx="14"/>
          </p:nvPr>
        </p:nvSpPr>
        <p:spPr>
          <a:xfrm>
            <a:off x="188640" y="1635646"/>
            <a:ext cx="6426994" cy="3096344"/>
          </a:xfrm>
        </p:spPr>
        <p:txBody>
          <a:bodyPr>
            <a:normAutofit fontScale="85000" lnSpcReduction="20000"/>
          </a:bodyPr>
          <a:lstStyle/>
          <a:p>
            <a:pPr marL="269875" lvl="1" indent="0">
              <a:buNone/>
            </a:pPr>
            <a:r>
              <a:rPr lang="fr-FR" sz="2000" dirty="0" smtClean="0"/>
              <a:t>3 valeurs du marqueur  « genre » :</a:t>
            </a:r>
          </a:p>
          <a:p>
            <a:pPr marL="540000" lvl="3" indent="0" algn="just">
              <a:spcBef>
                <a:spcPts val="300"/>
              </a:spcBef>
              <a:spcAft>
                <a:spcPts val="300"/>
              </a:spcAft>
              <a:buNone/>
            </a:pPr>
            <a:r>
              <a:rPr lang="fr-FR" sz="2000" dirty="0"/>
              <a:t>G-0: Quand l’égalité de genre n’est pas ciblée </a:t>
            </a:r>
            <a:r>
              <a:rPr lang="fr-FR" sz="2000" dirty="0" smtClean="0"/>
              <a:t>;</a:t>
            </a:r>
          </a:p>
          <a:p>
            <a:pPr marL="540000" lvl="3" indent="0" algn="just">
              <a:spcBef>
                <a:spcPts val="300"/>
              </a:spcBef>
              <a:spcAft>
                <a:spcPts val="300"/>
              </a:spcAft>
              <a:buNone/>
            </a:pPr>
            <a:r>
              <a:rPr lang="fr-FR" sz="2000" dirty="0" smtClean="0"/>
              <a:t>G-1</a:t>
            </a:r>
            <a:r>
              <a:rPr lang="fr-FR" sz="2000" dirty="0"/>
              <a:t>: Quand l’égalité de genre est un objectif significatif </a:t>
            </a:r>
            <a:r>
              <a:rPr lang="fr-FR" sz="2000" i="1" dirty="0" smtClean="0"/>
              <a:t>(action qui participe, concoure à l’égalité)</a:t>
            </a:r>
            <a:r>
              <a:rPr lang="fr-FR" sz="2000" dirty="0" smtClean="0"/>
              <a:t> ;</a:t>
            </a:r>
          </a:p>
          <a:p>
            <a:pPr marL="540000" lvl="3" indent="0" algn="just">
              <a:spcBef>
                <a:spcPts val="300"/>
              </a:spcBef>
              <a:spcAft>
                <a:spcPts val="300"/>
              </a:spcAft>
              <a:buNone/>
            </a:pPr>
            <a:r>
              <a:rPr lang="fr-FR" sz="2000" dirty="0" smtClean="0"/>
              <a:t>G-2</a:t>
            </a:r>
            <a:r>
              <a:rPr lang="fr-FR" sz="2000" dirty="0"/>
              <a:t>: Quand l’égalité de genre est l’objectif principal </a:t>
            </a:r>
            <a:r>
              <a:rPr lang="fr-FR" sz="2000" dirty="0" smtClean="0"/>
              <a:t>de l’action </a:t>
            </a:r>
            <a:r>
              <a:rPr lang="fr-FR" sz="2000" i="1" dirty="0" smtClean="0"/>
              <a:t>(action dédiée, exclusive à l’égalité</a:t>
            </a:r>
            <a:r>
              <a:rPr lang="fr-FR" sz="2000" dirty="0" smtClean="0"/>
              <a:t>.</a:t>
            </a:r>
          </a:p>
          <a:p>
            <a:pPr marL="0" indent="0" algn="just">
              <a:lnSpc>
                <a:spcPct val="120000"/>
              </a:lnSpc>
              <a:buNone/>
            </a:pPr>
            <a:r>
              <a:rPr lang="fr-FR" dirty="0" smtClean="0"/>
              <a:t>Ex. Le MEAE utilise ce marqueur « genre » dans sa stratégie pour s’assurer que 50 % de l’aide publique au développement finance des projets marqués soit G-2 soit G-1.</a:t>
            </a:r>
          </a:p>
          <a:p>
            <a:pPr marL="0" indent="0">
              <a:buNone/>
            </a:pPr>
            <a:endParaRPr lang="fr-FR" sz="1300" dirty="0"/>
          </a:p>
          <a:p>
            <a:pPr marL="0" indent="0">
              <a:lnSpc>
                <a:spcPct val="120000"/>
              </a:lnSpc>
              <a:spcBef>
                <a:spcPts val="0"/>
              </a:spcBef>
              <a:buNone/>
            </a:pPr>
            <a:r>
              <a:rPr lang="fr-FR" dirty="0" smtClean="0"/>
              <a:t>Pour en savoir davantage sur l’utilisation de ce marqueur :</a:t>
            </a:r>
          </a:p>
          <a:p>
            <a:pPr marL="0" indent="0">
              <a:lnSpc>
                <a:spcPct val="120000"/>
              </a:lnSpc>
              <a:spcBef>
                <a:spcPts val="0"/>
              </a:spcBef>
              <a:buNone/>
            </a:pPr>
            <a:r>
              <a:rPr lang="fr-FR" sz="1300" dirty="0">
                <a:hlinkClick r:id="rId2"/>
              </a:rPr>
              <a:t>http://gender.careinternationalwikis.org/_</a:t>
            </a:r>
            <a:r>
              <a:rPr lang="fr-FR" sz="1300" dirty="0" smtClean="0">
                <a:hlinkClick r:id="rId2"/>
              </a:rPr>
              <a:t>media/note_explicative_care_le_marqueur_genre.pdf</a:t>
            </a:r>
            <a:endParaRPr lang="fr-FR" sz="1300" dirty="0" smtClean="0"/>
          </a:p>
          <a:p>
            <a:pPr marL="0" indent="0">
              <a:lnSpc>
                <a:spcPct val="120000"/>
              </a:lnSpc>
              <a:spcBef>
                <a:spcPts val="0"/>
              </a:spcBef>
              <a:buNone/>
            </a:pPr>
            <a:r>
              <a:rPr lang="fr-FR" sz="1300" dirty="0">
                <a:hlinkClick r:id="rId3"/>
              </a:rPr>
              <a:t>http://</a:t>
            </a:r>
            <a:r>
              <a:rPr lang="fr-FR" sz="1300" dirty="0" smtClean="0">
                <a:hlinkClick r:id="rId3"/>
              </a:rPr>
              <a:t>www.adequations.org/IMG/pdf/Fiche_utiliser_le_Marqueur_Genre.pdf</a:t>
            </a:r>
            <a:endParaRPr lang="fr-FR" sz="1300" dirty="0" smtClean="0"/>
          </a:p>
          <a:p>
            <a:pPr marL="0" indent="0">
              <a:buNone/>
            </a:pPr>
            <a:endParaRPr lang="fr-FR" b="1" dirty="0"/>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pPr/>
              <a:t>34</a:t>
            </a:fld>
            <a:endParaRPr lang="fr-FR" dirty="0"/>
          </a:p>
        </p:txBody>
      </p:sp>
    </p:spTree>
    <p:extLst>
      <p:ext uri="{BB962C8B-B14F-4D97-AF65-F5344CB8AC3E}">
        <p14:creationId xmlns:p14="http://schemas.microsoft.com/office/powerpoint/2010/main" val="1278022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chemeClr val="accent4"/>
                </a:solidFill>
              </a:rPr>
              <a:t>Identifier et évaluer</a:t>
            </a:r>
            <a:r>
              <a:rPr lang="fr-FR" dirty="0" smtClean="0">
                <a:solidFill>
                  <a:schemeClr val="accent4"/>
                </a:solidFill>
              </a:rPr>
              <a:t> – </a:t>
            </a:r>
            <a:br>
              <a:rPr lang="fr-FR" dirty="0" smtClean="0">
                <a:solidFill>
                  <a:schemeClr val="accent4"/>
                </a:solidFill>
              </a:rPr>
            </a:br>
            <a:r>
              <a:rPr lang="fr-FR" dirty="0">
                <a:solidFill>
                  <a:schemeClr val="accent4"/>
                </a:solidFill>
              </a:rPr>
              <a:t>2</a:t>
            </a:r>
            <a:r>
              <a:rPr lang="fr-FR" dirty="0" smtClean="0">
                <a:solidFill>
                  <a:schemeClr val="accent4"/>
                </a:solidFill>
              </a:rPr>
              <a:t>. Un exemple de bonus </a:t>
            </a:r>
            <a:endParaRPr lang="fr-FR" dirty="0">
              <a:solidFill>
                <a:schemeClr val="accent4"/>
              </a:solidFill>
            </a:endParaRPr>
          </a:p>
        </p:txBody>
      </p:sp>
      <p:sp>
        <p:nvSpPr>
          <p:cNvPr id="3" name="Espace réservé du texte 2"/>
          <p:cNvSpPr>
            <a:spLocks noGrp="1"/>
          </p:cNvSpPr>
          <p:nvPr>
            <p:ph type="body" sz="quarter" idx="13"/>
          </p:nvPr>
        </p:nvSpPr>
        <p:spPr>
          <a:xfrm>
            <a:off x="188640" y="1059582"/>
            <a:ext cx="6426714" cy="1080120"/>
          </a:xfrm>
        </p:spPr>
        <p:txBody>
          <a:bodyPr>
            <a:noAutofit/>
          </a:bodyPr>
          <a:lstStyle/>
          <a:p>
            <a:pPr algn="just"/>
            <a:r>
              <a:rPr lang="fr-FR" sz="1600" b="1" dirty="0"/>
              <a:t>Un bonus financier peut être envisagé pour valoriser les actions permettant de  promouvoir l’égalité femmes – hommes</a:t>
            </a:r>
            <a:r>
              <a:rPr lang="fr-FR" sz="1600" b="1" dirty="0" smtClean="0"/>
              <a:t>.</a:t>
            </a:r>
          </a:p>
          <a:p>
            <a:pPr algn="just"/>
            <a:r>
              <a:rPr lang="fr-FR" sz="1600" dirty="0"/>
              <a:t>Les structures faisant évoluer l’égalité entre les femmes et les hommes </a:t>
            </a:r>
            <a:r>
              <a:rPr lang="fr-FR" sz="1600"/>
              <a:t>bénéficieraient </a:t>
            </a:r>
            <a:r>
              <a:rPr lang="fr-FR" sz="1600" smtClean="0"/>
              <a:t>d’une </a:t>
            </a:r>
            <a:r>
              <a:rPr lang="fr-FR" sz="1600" dirty="0"/>
              <a:t>incitation financière.</a:t>
            </a:r>
          </a:p>
          <a:p>
            <a:pPr algn="just"/>
            <a:endParaRPr lang="fr-FR" sz="1600" dirty="0" smtClean="0"/>
          </a:p>
          <a:p>
            <a:pPr algn="just"/>
            <a:endParaRPr lang="fr-FR" sz="1400" dirty="0" smtClean="0"/>
          </a:p>
        </p:txBody>
      </p:sp>
      <p:sp>
        <p:nvSpPr>
          <p:cNvPr id="4" name="Espace réservé du texte 3"/>
          <p:cNvSpPr>
            <a:spLocks noGrp="1"/>
          </p:cNvSpPr>
          <p:nvPr>
            <p:ph type="body" sz="quarter" idx="14"/>
          </p:nvPr>
        </p:nvSpPr>
        <p:spPr>
          <a:xfrm>
            <a:off x="188640" y="2283718"/>
            <a:ext cx="6426994" cy="2016224"/>
          </a:xfrm>
        </p:spPr>
        <p:txBody>
          <a:bodyPr>
            <a:normAutofit/>
          </a:bodyPr>
          <a:lstStyle/>
          <a:p>
            <a:pPr marL="0" indent="0" algn="just">
              <a:buNone/>
            </a:pPr>
            <a:r>
              <a:rPr lang="fr-FR" sz="1600" dirty="0" smtClean="0"/>
              <a:t>Exemple : le CNC (Centre National du Cinéma) a mis en place un bonus pour les subventions aux équipes de réalisation de films qui assurent une mixité femmes-hommes, en particulier dans les métiers techniques (monteur, cadreur, prise  de son…), soit :</a:t>
            </a:r>
          </a:p>
          <a:p>
            <a:pPr marL="0" indent="0" algn="just">
              <a:buNone/>
            </a:pPr>
            <a:r>
              <a:rPr lang="fr-FR" sz="1600" dirty="0" smtClean="0"/>
              <a:t>15 % supplémentaires si 50 % des postes sont occupés par des femmes au sein de l’équipe du tournage.</a:t>
            </a:r>
          </a:p>
          <a:p>
            <a:pPr algn="just"/>
            <a:r>
              <a:rPr lang="fr-FR" sz="1600" dirty="0" smtClean="0"/>
              <a:t>Depuis le 1</a:t>
            </a:r>
            <a:r>
              <a:rPr lang="fr-FR" sz="1600" baseline="30000" dirty="0" smtClean="0"/>
              <a:t>er</a:t>
            </a:r>
            <a:r>
              <a:rPr lang="fr-FR" sz="1600" dirty="0" smtClean="0"/>
              <a:t> janvier 2019, 11 films sur 42 ont obtenu ce bonus.</a:t>
            </a:r>
            <a:endParaRPr lang="fr-FR" sz="1600" dirty="0"/>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pPr/>
              <a:t>35</a:t>
            </a:fld>
            <a:endParaRPr lang="fr-FR" dirty="0"/>
          </a:p>
        </p:txBody>
      </p:sp>
    </p:spTree>
    <p:extLst>
      <p:ext uri="{BB962C8B-B14F-4D97-AF65-F5344CB8AC3E}">
        <p14:creationId xmlns:p14="http://schemas.microsoft.com/office/powerpoint/2010/main" val="3758600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chemeClr val="accent4"/>
                </a:solidFill>
              </a:rPr>
              <a:t>Identifier et évaluer</a:t>
            </a:r>
            <a:r>
              <a:rPr lang="fr-FR" dirty="0" smtClean="0">
                <a:solidFill>
                  <a:schemeClr val="accent4"/>
                </a:solidFill>
              </a:rPr>
              <a:t> </a:t>
            </a:r>
            <a:r>
              <a:rPr lang="fr-FR" dirty="0">
                <a:solidFill>
                  <a:schemeClr val="accent4"/>
                </a:solidFill>
              </a:rPr>
              <a:t>– </a:t>
            </a:r>
            <a:br>
              <a:rPr lang="fr-FR" dirty="0">
                <a:solidFill>
                  <a:schemeClr val="accent4"/>
                </a:solidFill>
              </a:rPr>
            </a:br>
            <a:r>
              <a:rPr lang="fr-FR" dirty="0">
                <a:solidFill>
                  <a:schemeClr val="accent4"/>
                </a:solidFill>
              </a:rPr>
              <a:t>2</a:t>
            </a:r>
            <a:r>
              <a:rPr lang="fr-FR" dirty="0" smtClean="0">
                <a:solidFill>
                  <a:schemeClr val="accent4"/>
                </a:solidFill>
              </a:rPr>
              <a:t>. l’</a:t>
            </a:r>
            <a:r>
              <a:rPr lang="fr-FR" dirty="0" err="1" smtClean="0">
                <a:solidFill>
                  <a:schemeClr val="accent4"/>
                </a:solidFill>
              </a:rPr>
              <a:t>éga</a:t>
            </a:r>
            <a:r>
              <a:rPr lang="fr-FR" dirty="0" smtClean="0">
                <a:solidFill>
                  <a:schemeClr val="accent4"/>
                </a:solidFill>
              </a:rPr>
              <a:t>-conditionnalité dans les marchés publics</a:t>
            </a:r>
            <a:endParaRPr lang="fr-FR" dirty="0">
              <a:solidFill>
                <a:schemeClr val="accent4"/>
              </a:solidFill>
            </a:endParaRPr>
          </a:p>
        </p:txBody>
      </p:sp>
      <p:sp>
        <p:nvSpPr>
          <p:cNvPr id="3" name="Espace réservé du texte 2"/>
          <p:cNvSpPr>
            <a:spLocks noGrp="1"/>
          </p:cNvSpPr>
          <p:nvPr>
            <p:ph type="body" sz="quarter" idx="13"/>
          </p:nvPr>
        </p:nvSpPr>
        <p:spPr>
          <a:xfrm>
            <a:off x="188640" y="1131590"/>
            <a:ext cx="6552728" cy="3744416"/>
          </a:xfrm>
        </p:spPr>
        <p:txBody>
          <a:bodyPr>
            <a:normAutofit fontScale="92500" lnSpcReduction="20000"/>
          </a:bodyPr>
          <a:lstStyle/>
          <a:p>
            <a:pPr algn="just">
              <a:lnSpc>
                <a:spcPct val="110000"/>
              </a:lnSpc>
            </a:pPr>
            <a:r>
              <a:rPr lang="fr-FR" dirty="0"/>
              <a:t>L’argent public doit non seulement ne pas conforter les stéréotypes de sexe mais au contraire </a:t>
            </a:r>
            <a:r>
              <a:rPr lang="fr-FR" b="1" dirty="0"/>
              <a:t>constituer un levier pour agir contre ces </a:t>
            </a:r>
            <a:r>
              <a:rPr lang="fr-FR" b="1" dirty="0" smtClean="0"/>
              <a:t>derniers.</a:t>
            </a:r>
          </a:p>
          <a:p>
            <a:pPr algn="just">
              <a:lnSpc>
                <a:spcPct val="110000"/>
              </a:lnSpc>
            </a:pPr>
            <a:r>
              <a:rPr lang="fr-FR" dirty="0" smtClean="0"/>
              <a:t>L’argent </a:t>
            </a:r>
            <a:r>
              <a:rPr lang="fr-FR" dirty="0"/>
              <a:t>investi dans toutes les sphères </a:t>
            </a:r>
            <a:r>
              <a:rPr lang="fr-FR" dirty="0" smtClean="0"/>
              <a:t>de l’action </a:t>
            </a:r>
            <a:r>
              <a:rPr lang="fr-FR" dirty="0"/>
              <a:t>publique doit en réalité être également </a:t>
            </a:r>
            <a:r>
              <a:rPr lang="fr-FR" b="1" dirty="0"/>
              <a:t>un moyen </a:t>
            </a:r>
            <a:r>
              <a:rPr lang="fr-FR" b="1" dirty="0" smtClean="0"/>
              <a:t>pour consolider l’égalité entre les femmes et les hommes.</a:t>
            </a:r>
            <a:endParaRPr lang="fr-FR" dirty="0" smtClean="0"/>
          </a:p>
          <a:p>
            <a:pPr algn="just">
              <a:lnSpc>
                <a:spcPct val="110000"/>
              </a:lnSpc>
            </a:pPr>
            <a:r>
              <a:rPr lang="fr-FR" dirty="0" smtClean="0"/>
              <a:t>Sur </a:t>
            </a:r>
            <a:r>
              <a:rPr lang="fr-FR" dirty="0"/>
              <a:t>le même modèle que </a:t>
            </a:r>
            <a:r>
              <a:rPr lang="fr-FR" dirty="0" smtClean="0"/>
              <a:t>l’éco-conditionnalité, </a:t>
            </a:r>
            <a:r>
              <a:rPr lang="fr-FR" b="1" dirty="0"/>
              <a:t>« </a:t>
            </a:r>
            <a:r>
              <a:rPr lang="fr-FR" b="1" i="1" dirty="0" smtClean="0"/>
              <a:t>l’</a:t>
            </a:r>
            <a:r>
              <a:rPr lang="fr-FR" b="1" i="1" dirty="0" err="1" smtClean="0"/>
              <a:t>éga</a:t>
            </a:r>
            <a:r>
              <a:rPr lang="fr-FR" b="1" i="1" dirty="0" smtClean="0"/>
              <a:t>-conditionnalité </a:t>
            </a:r>
            <a:r>
              <a:rPr lang="fr-FR" b="1" dirty="0" smtClean="0"/>
              <a:t>»</a:t>
            </a:r>
            <a:r>
              <a:rPr lang="fr-FR" dirty="0" smtClean="0"/>
              <a:t> </a:t>
            </a:r>
            <a:r>
              <a:rPr lang="fr-FR" dirty="0"/>
              <a:t>en matière d’égalité consiste à rendre </a:t>
            </a:r>
            <a:r>
              <a:rPr lang="fr-FR" dirty="0" smtClean="0"/>
              <a:t>la commande publique auprès des </a:t>
            </a:r>
            <a:r>
              <a:rPr lang="fr-FR" dirty="0"/>
              <a:t>entreprises </a:t>
            </a:r>
            <a:r>
              <a:rPr lang="fr-FR" dirty="0" smtClean="0"/>
              <a:t>conditionnée </a:t>
            </a:r>
            <a:r>
              <a:rPr lang="fr-FR" dirty="0"/>
              <a:t>au respect de leurs obligations légales en matière d’égalité professionnelle ou de </a:t>
            </a:r>
            <a:r>
              <a:rPr lang="fr-FR" dirty="0" smtClean="0"/>
              <a:t>parité (cf. article </a:t>
            </a:r>
            <a:r>
              <a:rPr lang="fr-FR" dirty="0"/>
              <a:t>16 de la loi du 4 août </a:t>
            </a:r>
            <a:r>
              <a:rPr lang="fr-FR" dirty="0" smtClean="0"/>
              <a:t>2014 pour l’égalité réelle entre les femmes et les hommes).</a:t>
            </a:r>
          </a:p>
          <a:p>
            <a:endParaRPr lang="fr-FR" dirty="0"/>
          </a:p>
        </p:txBody>
      </p:sp>
      <p:sp>
        <p:nvSpPr>
          <p:cNvPr id="5" name="Espace réservé du numéro de diapositive 4"/>
          <p:cNvSpPr>
            <a:spLocks noGrp="1"/>
          </p:cNvSpPr>
          <p:nvPr>
            <p:ph type="sldNum" sz="quarter" idx="12"/>
          </p:nvPr>
        </p:nvSpPr>
        <p:spPr/>
        <p:txBody>
          <a:bodyPr/>
          <a:lstStyle/>
          <a:p>
            <a:fld id="{624B0786-168C-443E-B8BC-3DB0CD33266E}" type="slidenum">
              <a:rPr lang="fr-FR" smtClean="0"/>
              <a:pPr/>
              <a:t>36</a:t>
            </a:fld>
            <a:endParaRPr lang="fr-FR" dirty="0"/>
          </a:p>
        </p:txBody>
      </p:sp>
    </p:spTree>
    <p:extLst>
      <p:ext uri="{BB962C8B-B14F-4D97-AF65-F5344CB8AC3E}">
        <p14:creationId xmlns:p14="http://schemas.microsoft.com/office/powerpoint/2010/main" val="2908650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4"/>
                </a:solidFill>
              </a:rPr>
              <a:t>Identifier et </a:t>
            </a:r>
            <a:r>
              <a:rPr lang="fr-FR" dirty="0" smtClean="0">
                <a:solidFill>
                  <a:schemeClr val="accent4"/>
                </a:solidFill>
              </a:rPr>
              <a:t>évaluer – </a:t>
            </a:r>
            <a:r>
              <a:rPr lang="fr-FR" dirty="0">
                <a:solidFill>
                  <a:schemeClr val="accent4"/>
                </a:solidFill>
              </a:rPr>
              <a:t/>
            </a:r>
            <a:br>
              <a:rPr lang="fr-FR" dirty="0">
                <a:solidFill>
                  <a:schemeClr val="accent4"/>
                </a:solidFill>
              </a:rPr>
            </a:br>
            <a:r>
              <a:rPr lang="fr-FR" dirty="0">
                <a:solidFill>
                  <a:schemeClr val="accent4"/>
                </a:solidFill>
              </a:rPr>
              <a:t>2. la prise en compte de l’égalité F-H dans les dispositifs et projets financés</a:t>
            </a:r>
          </a:p>
        </p:txBody>
      </p:sp>
      <p:sp>
        <p:nvSpPr>
          <p:cNvPr id="3" name="Espace réservé du texte 2"/>
          <p:cNvSpPr>
            <a:spLocks noGrp="1"/>
          </p:cNvSpPr>
          <p:nvPr>
            <p:ph type="body" sz="quarter" idx="13"/>
          </p:nvPr>
        </p:nvSpPr>
        <p:spPr>
          <a:xfrm>
            <a:off x="188640" y="987574"/>
            <a:ext cx="6426714" cy="864096"/>
          </a:xfrm>
        </p:spPr>
        <p:txBody>
          <a:bodyPr>
            <a:noAutofit/>
          </a:bodyPr>
          <a:lstStyle/>
          <a:p>
            <a:pPr algn="just">
              <a:lnSpc>
                <a:spcPct val="100000"/>
              </a:lnSpc>
              <a:spcBef>
                <a:spcPts val="0"/>
              </a:spcBef>
            </a:pPr>
            <a:r>
              <a:rPr lang="fr-FR" sz="1600" b="1" dirty="0"/>
              <a:t>Les administrations qui subventionnent des actions devraient pouvoir identifier les projets qui ont un effet direct positif sur l’égalité.</a:t>
            </a:r>
          </a:p>
          <a:p>
            <a:pPr algn="just">
              <a:lnSpc>
                <a:spcPct val="100000"/>
              </a:lnSpc>
              <a:spcBef>
                <a:spcPts val="0"/>
              </a:spcBef>
            </a:pPr>
            <a:r>
              <a:rPr lang="fr-FR" sz="1600" b="1" dirty="0" smtClean="0"/>
              <a:t>Comment faire?</a:t>
            </a:r>
            <a:endParaRPr lang="fr-FR" sz="1600" b="1" dirty="0"/>
          </a:p>
        </p:txBody>
      </p:sp>
      <p:sp>
        <p:nvSpPr>
          <p:cNvPr id="4" name="Espace réservé du texte 3"/>
          <p:cNvSpPr>
            <a:spLocks noGrp="1"/>
          </p:cNvSpPr>
          <p:nvPr>
            <p:ph type="body" sz="quarter" idx="14"/>
          </p:nvPr>
        </p:nvSpPr>
        <p:spPr>
          <a:xfrm>
            <a:off x="332656" y="1851670"/>
            <a:ext cx="6426994" cy="3168352"/>
          </a:xfrm>
        </p:spPr>
        <p:txBody>
          <a:bodyPr>
            <a:normAutofit fontScale="25000" lnSpcReduction="20000"/>
          </a:bodyPr>
          <a:lstStyle/>
          <a:p>
            <a:pPr algn="just"/>
            <a:r>
              <a:rPr lang="fr-FR" sz="5600" dirty="0" smtClean="0"/>
              <a:t>sensibiliser les instructeurs à l’égalité femmes-hommes.</a:t>
            </a:r>
          </a:p>
          <a:p>
            <a:pPr marL="269875" lvl="1" indent="0" algn="just">
              <a:lnSpc>
                <a:spcPct val="120000"/>
              </a:lnSpc>
              <a:spcBef>
                <a:spcPts val="300"/>
              </a:spcBef>
              <a:buNone/>
            </a:pPr>
            <a:r>
              <a:rPr lang="fr-FR" sz="5600" i="1" dirty="0" smtClean="0"/>
              <a:t>Ex. Le CGET a lancé un groupe de travail pour sensibiliser les instructeurs et partenaires à identifier les projets associatifs concourant à l’égalité au sein des contrats de ville.</a:t>
            </a:r>
          </a:p>
          <a:p>
            <a:pPr marL="269875" lvl="1" indent="0" algn="just">
              <a:buNone/>
            </a:pPr>
            <a:endParaRPr lang="fr-FR" sz="3200" dirty="0"/>
          </a:p>
          <a:p>
            <a:pPr algn="just"/>
            <a:r>
              <a:rPr lang="fr-FR" sz="5600" dirty="0" smtClean="0"/>
              <a:t>Préciser  l’enjeu égalité femmes-hommes dans les appels à projet le cas échéant et inviter les porteurs à compléter le CERFA</a:t>
            </a:r>
            <a:endParaRPr lang="fr-FR" sz="5600" dirty="0"/>
          </a:p>
          <a:p>
            <a:pPr algn="just">
              <a:lnSpc>
                <a:spcPct val="120000"/>
              </a:lnSpc>
            </a:pPr>
            <a:r>
              <a:rPr lang="fr-FR" sz="5600" dirty="0" smtClean="0"/>
              <a:t>À terme :</a:t>
            </a:r>
          </a:p>
          <a:p>
            <a:pPr lvl="1" algn="just">
              <a:lnSpc>
                <a:spcPct val="120000"/>
              </a:lnSpc>
            </a:pPr>
            <a:r>
              <a:rPr lang="fr-FR" sz="5600" dirty="0" smtClean="0"/>
              <a:t>Une évolution du document CERFA permettant d’identifier les catégories G-0, G-1 et G-2.</a:t>
            </a:r>
          </a:p>
          <a:p>
            <a:pPr lvl="1" algn="just">
              <a:lnSpc>
                <a:spcPct val="120000"/>
              </a:lnSpc>
            </a:pPr>
            <a:r>
              <a:rPr lang="fr-FR" sz="5600" dirty="0" smtClean="0"/>
              <a:t>Faire évoluer les logiciels informatiques (DAUPHIN/Gis-PRO (P. 147), « Mon Compte Asso »/OSIRIS (P. 163 et Agence du Sport) et CHORUS) pour tracer les projets marqués « Égalité » et évaluer les montants concourant à l’égalité (cf. </a:t>
            </a:r>
            <a:r>
              <a:rPr lang="fr-FR" sz="5600" dirty="0" smtClean="0">
                <a:hlinkClick r:id="rId2"/>
              </a:rPr>
              <a:t>DPT Politique de l’Égalité entre les femmes et les hommes</a:t>
            </a:r>
            <a:r>
              <a:rPr lang="fr-FR" sz="5600" dirty="0" smtClean="0"/>
              <a:t>).</a:t>
            </a:r>
          </a:p>
          <a:p>
            <a:endParaRPr lang="fr-FR" dirty="0"/>
          </a:p>
          <a:p>
            <a:endParaRPr lang="fr-FR" dirty="0"/>
          </a:p>
        </p:txBody>
      </p:sp>
      <p:sp>
        <p:nvSpPr>
          <p:cNvPr id="6" name="Espace réservé du numéro de diapositive 5"/>
          <p:cNvSpPr>
            <a:spLocks noGrp="1"/>
          </p:cNvSpPr>
          <p:nvPr>
            <p:ph type="sldNum" sz="quarter" idx="12"/>
          </p:nvPr>
        </p:nvSpPr>
        <p:spPr>
          <a:xfrm>
            <a:off x="5589239" y="4767264"/>
            <a:ext cx="797273" cy="274637"/>
          </a:xfrm>
        </p:spPr>
        <p:txBody>
          <a:bodyPr/>
          <a:lstStyle/>
          <a:p>
            <a:fld id="{624B0786-168C-443E-B8BC-3DB0CD33266E}" type="slidenum">
              <a:rPr lang="fr-FR" smtClean="0"/>
              <a:pPr/>
              <a:t>37</a:t>
            </a:fld>
            <a:endParaRPr lang="fr-FR" dirty="0"/>
          </a:p>
        </p:txBody>
      </p:sp>
    </p:spTree>
    <p:extLst>
      <p:ext uri="{BB962C8B-B14F-4D97-AF65-F5344CB8AC3E}">
        <p14:creationId xmlns:p14="http://schemas.microsoft.com/office/powerpoint/2010/main" val="30466782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a:solidFill>
                  <a:schemeClr val="accent4"/>
                </a:solidFill>
              </a:rPr>
              <a:t>Identifier et évaluer – 3</a:t>
            </a:r>
            <a:r>
              <a:rPr lang="fr-FR" sz="2400" dirty="0" smtClean="0">
                <a:solidFill>
                  <a:schemeClr val="accent4"/>
                </a:solidFill>
              </a:rPr>
              <a:t>. les rapports d’évaluation</a:t>
            </a:r>
            <a:endParaRPr lang="fr-FR" sz="2400" dirty="0">
              <a:solidFill>
                <a:schemeClr val="accent4"/>
              </a:solidFill>
            </a:endParaRPr>
          </a:p>
        </p:txBody>
      </p:sp>
      <p:sp>
        <p:nvSpPr>
          <p:cNvPr id="5" name="Espace réservé du numéro de diapositive 4"/>
          <p:cNvSpPr>
            <a:spLocks noGrp="1"/>
          </p:cNvSpPr>
          <p:nvPr>
            <p:ph type="sldNum" sz="quarter" idx="12"/>
          </p:nvPr>
        </p:nvSpPr>
        <p:spPr/>
        <p:txBody>
          <a:bodyPr/>
          <a:lstStyle/>
          <a:p>
            <a:fld id="{624B0786-168C-443E-B8BC-3DB0CD33266E}" type="slidenum">
              <a:rPr lang="fr-FR" smtClean="0"/>
              <a:pPr/>
              <a:t>38</a:t>
            </a:fld>
            <a:endParaRPr lang="fr-FR" dirty="0"/>
          </a:p>
        </p:txBody>
      </p:sp>
      <p:sp>
        <p:nvSpPr>
          <p:cNvPr id="4" name="ZoneTexte 3"/>
          <p:cNvSpPr txBox="1"/>
          <p:nvPr/>
        </p:nvSpPr>
        <p:spPr>
          <a:xfrm>
            <a:off x="557681" y="1347614"/>
            <a:ext cx="5688632" cy="3323987"/>
          </a:xfrm>
          <a:prstGeom prst="rect">
            <a:avLst/>
          </a:prstGeom>
          <a:noFill/>
        </p:spPr>
        <p:txBody>
          <a:bodyPr wrap="square" rtlCol="0">
            <a:spAutoFit/>
          </a:bodyPr>
          <a:lstStyle/>
          <a:p>
            <a:endParaRPr lang="fr-FR" dirty="0"/>
          </a:p>
          <a:p>
            <a:r>
              <a:rPr lang="fr-FR" b="1" dirty="0" smtClean="0">
                <a:solidFill>
                  <a:schemeClr val="accent1">
                    <a:lumMod val="50000"/>
                  </a:schemeClr>
                </a:solidFill>
              </a:rPr>
              <a:t>A. </a:t>
            </a:r>
            <a:r>
              <a:rPr lang="fr-FR" b="1" dirty="0">
                <a:solidFill>
                  <a:schemeClr val="accent1">
                    <a:lumMod val="50000"/>
                  </a:schemeClr>
                </a:solidFill>
              </a:rPr>
              <a:t>R</a:t>
            </a:r>
            <a:r>
              <a:rPr lang="fr-FR" b="1" dirty="0" smtClean="0">
                <a:solidFill>
                  <a:schemeClr val="accent1">
                    <a:lumMod val="50000"/>
                  </a:schemeClr>
                </a:solidFill>
              </a:rPr>
              <a:t>apports parlementaires</a:t>
            </a:r>
          </a:p>
          <a:p>
            <a:endParaRPr lang="fr-FR" dirty="0" smtClean="0">
              <a:solidFill>
                <a:schemeClr val="accent1">
                  <a:lumMod val="50000"/>
                </a:schemeClr>
              </a:solidFill>
            </a:endParaRPr>
          </a:p>
          <a:p>
            <a:pPr algn="just"/>
            <a:r>
              <a:rPr lang="fr-FR" dirty="0" smtClean="0">
                <a:solidFill>
                  <a:schemeClr val="accent1">
                    <a:lumMod val="50000"/>
                  </a:schemeClr>
                </a:solidFill>
              </a:rPr>
              <a:t>Exemple : </a:t>
            </a:r>
            <a:r>
              <a:rPr lang="fr-FR" dirty="0">
                <a:solidFill>
                  <a:schemeClr val="accent1">
                    <a:lumMod val="50000"/>
                  </a:schemeClr>
                </a:solidFill>
              </a:rPr>
              <a:t>Rapport 2009 sur « </a:t>
            </a:r>
            <a:r>
              <a:rPr lang="fr-FR" dirty="0">
                <a:solidFill>
                  <a:schemeClr val="accent1">
                    <a:lumMod val="50000"/>
                  </a:schemeClr>
                </a:solidFill>
                <a:hlinkClick r:id="rId2"/>
              </a:rPr>
              <a:t>Le bilan de la prestation d’accueil du jeune enfant</a:t>
            </a:r>
            <a:r>
              <a:rPr lang="fr-FR" dirty="0">
                <a:solidFill>
                  <a:schemeClr val="accent1">
                    <a:lumMod val="50000"/>
                  </a:schemeClr>
                </a:solidFill>
              </a:rPr>
              <a:t> » réalisé par </a:t>
            </a:r>
            <a:r>
              <a:rPr lang="fr-FR" dirty="0" smtClean="0">
                <a:solidFill>
                  <a:schemeClr val="accent1">
                    <a:lumMod val="50000"/>
                  </a:schemeClr>
                </a:solidFill>
              </a:rPr>
              <a:t>la </a:t>
            </a:r>
            <a:r>
              <a:rPr lang="fr-FR" dirty="0">
                <a:solidFill>
                  <a:schemeClr val="accent1">
                    <a:lumMod val="50000"/>
                  </a:schemeClr>
                </a:solidFill>
              </a:rPr>
              <a:t>Mission d’évaluation et de contrôle des lois de financement de la sécurité sociale </a:t>
            </a:r>
            <a:endParaRPr lang="fr-FR" dirty="0" smtClean="0">
              <a:solidFill>
                <a:schemeClr val="accent1">
                  <a:lumMod val="50000"/>
                </a:schemeClr>
              </a:solidFill>
            </a:endParaRPr>
          </a:p>
          <a:p>
            <a:endParaRPr lang="fr-FR" dirty="0" smtClean="0">
              <a:solidFill>
                <a:schemeClr val="accent1">
                  <a:lumMod val="50000"/>
                </a:schemeClr>
              </a:solidFill>
            </a:endParaRPr>
          </a:p>
          <a:p>
            <a:endParaRPr lang="fr-FR" dirty="0">
              <a:solidFill>
                <a:schemeClr val="accent1">
                  <a:lumMod val="50000"/>
                </a:schemeClr>
              </a:solidFill>
            </a:endParaRPr>
          </a:p>
          <a:p>
            <a:r>
              <a:rPr lang="fr-FR" b="1" dirty="0">
                <a:solidFill>
                  <a:schemeClr val="accent1">
                    <a:lumMod val="50000"/>
                  </a:schemeClr>
                </a:solidFill>
              </a:rPr>
              <a:t>B</a:t>
            </a:r>
            <a:r>
              <a:rPr lang="fr-FR" b="1" dirty="0" smtClean="0">
                <a:solidFill>
                  <a:schemeClr val="accent1">
                    <a:lumMod val="50000"/>
                  </a:schemeClr>
                </a:solidFill>
              </a:rPr>
              <a:t>. Etudes et évaluations</a:t>
            </a:r>
          </a:p>
          <a:p>
            <a:endParaRPr lang="fr-FR" b="1" dirty="0">
              <a:solidFill>
                <a:schemeClr val="accent1">
                  <a:lumMod val="50000"/>
                </a:schemeClr>
              </a:solidFill>
            </a:endParaRPr>
          </a:p>
          <a:p>
            <a:pPr algn="just"/>
            <a:r>
              <a:rPr lang="fr-FR" dirty="0" smtClean="0">
                <a:solidFill>
                  <a:schemeClr val="accent1">
                    <a:lumMod val="50000"/>
                  </a:schemeClr>
                </a:solidFill>
              </a:rPr>
              <a:t>Exemple : Rapport 2018 sur l’ « </a:t>
            </a:r>
            <a:r>
              <a:rPr lang="fr-FR" dirty="0" smtClean="0">
                <a:solidFill>
                  <a:schemeClr val="accent1">
                    <a:lumMod val="50000"/>
                  </a:schemeClr>
                </a:solidFill>
                <a:hlinkClick r:id="rId3"/>
              </a:rPr>
              <a:t>Evaluation du congé paternité</a:t>
            </a:r>
            <a:r>
              <a:rPr lang="fr-FR" dirty="0" smtClean="0">
                <a:solidFill>
                  <a:schemeClr val="accent1">
                    <a:lumMod val="50000"/>
                  </a:schemeClr>
                </a:solidFill>
              </a:rPr>
              <a:t> » réalisé par l’Inspection générale des affaires sociales </a:t>
            </a:r>
          </a:p>
          <a:p>
            <a:endParaRPr lang="fr-FR" dirty="0"/>
          </a:p>
          <a:p>
            <a:endParaRPr lang="fr-FR" dirty="0"/>
          </a:p>
        </p:txBody>
      </p:sp>
      <p:sp>
        <p:nvSpPr>
          <p:cNvPr id="6" name="Espace réservé du texte 5"/>
          <p:cNvSpPr>
            <a:spLocks noGrp="1"/>
          </p:cNvSpPr>
          <p:nvPr>
            <p:ph type="body" sz="quarter" idx="13"/>
          </p:nvPr>
        </p:nvSpPr>
        <p:spPr>
          <a:xfrm>
            <a:off x="260648" y="987698"/>
            <a:ext cx="6426714" cy="431800"/>
          </a:xfrm>
        </p:spPr>
        <p:txBody>
          <a:bodyPr/>
          <a:lstStyle/>
          <a:p>
            <a:pPr algn="ctr"/>
            <a:r>
              <a:rPr lang="fr-FR" dirty="0" smtClean="0">
                <a:solidFill>
                  <a:srgbClr val="FF0000"/>
                </a:solidFill>
              </a:rPr>
              <a:t>L’évaluation ex post</a:t>
            </a:r>
            <a:endParaRPr lang="fr-FR" dirty="0">
              <a:solidFill>
                <a:srgbClr val="FF0000"/>
              </a:solidFill>
            </a:endParaRPr>
          </a:p>
        </p:txBody>
      </p:sp>
    </p:spTree>
    <p:extLst>
      <p:ext uri="{BB962C8B-B14F-4D97-AF65-F5344CB8AC3E}">
        <p14:creationId xmlns:p14="http://schemas.microsoft.com/office/powerpoint/2010/main" val="510308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Merci</a:t>
            </a:r>
            <a:endParaRPr lang="fr-FR" sz="2400" dirty="0"/>
          </a:p>
        </p:txBody>
      </p:sp>
      <p:sp>
        <p:nvSpPr>
          <p:cNvPr id="3" name="Espace réservé du numéro de diapositive 2"/>
          <p:cNvSpPr>
            <a:spLocks noGrp="1"/>
          </p:cNvSpPr>
          <p:nvPr>
            <p:ph type="sldNum" sz="quarter" idx="12"/>
          </p:nvPr>
        </p:nvSpPr>
        <p:spPr/>
        <p:txBody>
          <a:bodyPr/>
          <a:lstStyle/>
          <a:p>
            <a:fld id="{624B0786-168C-443E-B8BC-3DB0CD33266E}" type="slidenum">
              <a:rPr lang="fr-FR" smtClean="0"/>
              <a:pPr/>
              <a:t>39</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608" y="987574"/>
            <a:ext cx="2818376" cy="374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57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2"/>
                </a:solidFill>
              </a:rPr>
              <a:t>Constater – 1. les stéréotypes</a:t>
            </a:r>
            <a:endParaRPr lang="fr-FR" sz="2400" dirty="0">
              <a:solidFill>
                <a:schemeClr val="accent2"/>
              </a:solidFill>
            </a:endParaRPr>
          </a:p>
        </p:txBody>
      </p:sp>
      <p:sp>
        <p:nvSpPr>
          <p:cNvPr id="3" name="Espace réservé du texte 2"/>
          <p:cNvSpPr>
            <a:spLocks noGrp="1"/>
          </p:cNvSpPr>
          <p:nvPr>
            <p:ph type="body" sz="quarter" idx="13"/>
          </p:nvPr>
        </p:nvSpPr>
        <p:spPr>
          <a:xfrm>
            <a:off x="188640" y="1059582"/>
            <a:ext cx="6426714" cy="360040"/>
          </a:xfrm>
        </p:spPr>
        <p:txBody>
          <a:bodyPr>
            <a:normAutofit lnSpcReduction="10000"/>
          </a:bodyPr>
          <a:lstStyle/>
          <a:p>
            <a:r>
              <a:rPr lang="fr-FR" dirty="0" smtClean="0"/>
              <a:t>Les stéréotypes sexistes et de genre sont encore présents </a:t>
            </a:r>
            <a:endParaRPr lang="fr-FR" dirty="0"/>
          </a:p>
        </p:txBody>
      </p:sp>
      <p:sp>
        <p:nvSpPr>
          <p:cNvPr id="4" name="Espace réservé du texte 3"/>
          <p:cNvSpPr>
            <a:spLocks noGrp="1"/>
          </p:cNvSpPr>
          <p:nvPr>
            <p:ph type="body" sz="quarter" idx="14"/>
          </p:nvPr>
        </p:nvSpPr>
        <p:spPr>
          <a:xfrm>
            <a:off x="188640" y="1491383"/>
            <a:ext cx="6426994" cy="288280"/>
          </a:xfrm>
        </p:spPr>
        <p:txBody>
          <a:bodyPr>
            <a:normAutofit fontScale="92500" lnSpcReduction="20000"/>
          </a:bodyPr>
          <a:lstStyle/>
          <a:p>
            <a:r>
              <a:rPr lang="fr-FR" dirty="0" smtClean="0"/>
              <a:t>Dans les vêtements pour bébé (2011)</a:t>
            </a: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contrast="40000"/>
                    </a14:imgEffect>
                  </a14:imgLayer>
                </a14:imgProps>
              </a:ext>
            </a:extLst>
          </a:blip>
          <a:srcRect/>
          <a:stretch>
            <a:fillRect/>
          </a:stretch>
        </p:blipFill>
        <p:spPr bwMode="auto">
          <a:xfrm>
            <a:off x="1135536" y="1923182"/>
            <a:ext cx="3835961" cy="28808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lstStyle/>
          <a:p>
            <a:fld id="{624B0786-168C-443E-B8BC-3DB0CD33266E}" type="slidenum">
              <a:rPr lang="fr-FR" smtClean="0"/>
              <a:pPr/>
              <a:t>4</a:t>
            </a:fld>
            <a:endParaRPr lang="fr-FR" dirty="0"/>
          </a:p>
        </p:txBody>
      </p:sp>
    </p:spTree>
    <p:extLst>
      <p:ext uri="{BB962C8B-B14F-4D97-AF65-F5344CB8AC3E}">
        <p14:creationId xmlns:p14="http://schemas.microsoft.com/office/powerpoint/2010/main" val="528367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2"/>
                </a:solidFill>
              </a:rPr>
              <a:t>Constater – 1. les stéréotypes</a:t>
            </a:r>
            <a:endParaRPr lang="fr-FR" sz="2400" dirty="0">
              <a:solidFill>
                <a:schemeClr val="accent2"/>
              </a:solidFill>
            </a:endParaRPr>
          </a:p>
        </p:txBody>
      </p:sp>
      <p:sp>
        <p:nvSpPr>
          <p:cNvPr id="3" name="Espace réservé du texte 2"/>
          <p:cNvSpPr>
            <a:spLocks noGrp="1"/>
          </p:cNvSpPr>
          <p:nvPr>
            <p:ph type="body" sz="quarter" idx="13"/>
          </p:nvPr>
        </p:nvSpPr>
        <p:spPr>
          <a:xfrm>
            <a:off x="116632" y="965180"/>
            <a:ext cx="6426714" cy="382434"/>
          </a:xfrm>
        </p:spPr>
        <p:txBody>
          <a:bodyPr/>
          <a:lstStyle/>
          <a:p>
            <a:pPr marL="342900" indent="-342900">
              <a:buFont typeface="Wingdings" panose="05000000000000000000" pitchFamily="2" charset="2"/>
              <a:buChar char="Ø"/>
            </a:pPr>
            <a:r>
              <a:rPr lang="fr-FR" dirty="0" smtClean="0"/>
              <a:t>Au sein de la fonction publique… (2011)</a:t>
            </a:r>
            <a:endParaRPr lang="fr-FR"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324" y="1347615"/>
            <a:ext cx="2530693" cy="35791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016" y="1347615"/>
            <a:ext cx="2520432" cy="35791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Espace réservé du numéro de diapositive 6"/>
          <p:cNvSpPr>
            <a:spLocks noGrp="1"/>
          </p:cNvSpPr>
          <p:nvPr>
            <p:ph type="sldNum" sz="quarter" idx="12"/>
          </p:nvPr>
        </p:nvSpPr>
        <p:spPr/>
        <p:txBody>
          <a:bodyPr/>
          <a:lstStyle/>
          <a:p>
            <a:fld id="{624B0786-168C-443E-B8BC-3DB0CD33266E}" type="slidenum">
              <a:rPr lang="fr-FR" smtClean="0"/>
              <a:pPr/>
              <a:t>5</a:t>
            </a:fld>
            <a:endParaRPr lang="fr-FR" dirty="0"/>
          </a:p>
        </p:txBody>
      </p:sp>
    </p:spTree>
    <p:extLst>
      <p:ext uri="{BB962C8B-B14F-4D97-AF65-F5344CB8AC3E}">
        <p14:creationId xmlns:p14="http://schemas.microsoft.com/office/powerpoint/2010/main" val="1638366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2"/>
                </a:solidFill>
              </a:rPr>
              <a:t>Constater – 1. les stéréotypes</a:t>
            </a:r>
            <a:endParaRPr lang="fr-FR" sz="2400" dirty="0">
              <a:solidFill>
                <a:schemeClr val="accent2"/>
              </a:solidFill>
            </a:endParaRPr>
          </a:p>
        </p:txBody>
      </p:sp>
      <p:pic>
        <p:nvPicPr>
          <p:cNvPr id="5" name="Imag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1395441"/>
            <a:ext cx="6858000" cy="3429000"/>
          </a:xfrm>
          <a:prstGeom prst="rect">
            <a:avLst/>
          </a:prstGeom>
        </p:spPr>
      </p:pic>
      <p:sp>
        <p:nvSpPr>
          <p:cNvPr id="3" name="Espace réservé du texte 2"/>
          <p:cNvSpPr>
            <a:spLocks noGrp="1"/>
          </p:cNvSpPr>
          <p:nvPr>
            <p:ph type="body" sz="quarter" idx="13"/>
          </p:nvPr>
        </p:nvSpPr>
        <p:spPr>
          <a:xfrm>
            <a:off x="0" y="942934"/>
            <a:ext cx="6426714" cy="332672"/>
          </a:xfrm>
        </p:spPr>
        <p:txBody>
          <a:bodyPr>
            <a:normAutofit fontScale="92500" lnSpcReduction="10000"/>
          </a:bodyPr>
          <a:lstStyle/>
          <a:p>
            <a:pPr marL="342900" indent="-342900">
              <a:buFont typeface="Wingdings" panose="05000000000000000000" pitchFamily="2" charset="2"/>
              <a:buChar char="Ø"/>
            </a:pPr>
            <a:r>
              <a:rPr lang="fr-FR" dirty="0" smtClean="0"/>
              <a:t>Dans les jouets… (publicité de 2015)</a:t>
            </a:r>
            <a:endParaRPr lang="fr-FR" dirty="0"/>
          </a:p>
        </p:txBody>
      </p:sp>
      <p:sp>
        <p:nvSpPr>
          <p:cNvPr id="6" name="Espace réservé du numéro de diapositive 5"/>
          <p:cNvSpPr>
            <a:spLocks noGrp="1"/>
          </p:cNvSpPr>
          <p:nvPr>
            <p:ph type="sldNum" sz="quarter" idx="12"/>
          </p:nvPr>
        </p:nvSpPr>
        <p:spPr/>
        <p:txBody>
          <a:bodyPr/>
          <a:lstStyle/>
          <a:p>
            <a:fld id="{624B0786-168C-443E-B8BC-3DB0CD33266E}" type="slidenum">
              <a:rPr lang="fr-FR" smtClean="0"/>
              <a:pPr/>
              <a:t>6</a:t>
            </a:fld>
            <a:endParaRPr lang="fr-FR" dirty="0"/>
          </a:p>
        </p:txBody>
      </p:sp>
    </p:spTree>
    <p:extLst>
      <p:ext uri="{BB962C8B-B14F-4D97-AF65-F5344CB8AC3E}">
        <p14:creationId xmlns:p14="http://schemas.microsoft.com/office/powerpoint/2010/main" val="230416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2"/>
                </a:solidFill>
              </a:rPr>
              <a:t>Constater – 1. les stéréotypes</a:t>
            </a:r>
            <a:endParaRPr lang="fr-FR" sz="2400" dirty="0">
              <a:solidFill>
                <a:schemeClr val="accent2"/>
              </a:solidFill>
            </a:endParaRPr>
          </a:p>
        </p:txBody>
      </p:sp>
      <p:sp>
        <p:nvSpPr>
          <p:cNvPr id="3" name="Espace réservé du texte 2"/>
          <p:cNvSpPr>
            <a:spLocks noGrp="1"/>
          </p:cNvSpPr>
          <p:nvPr>
            <p:ph type="body" sz="quarter" idx="13"/>
          </p:nvPr>
        </p:nvSpPr>
        <p:spPr>
          <a:xfrm>
            <a:off x="225980" y="1111791"/>
            <a:ext cx="6426714" cy="431800"/>
          </a:xfrm>
        </p:spPr>
        <p:txBody>
          <a:bodyPr/>
          <a:lstStyle/>
          <a:p>
            <a:pPr marL="342900" indent="-342900">
              <a:buFont typeface="Wingdings" panose="05000000000000000000" pitchFamily="2" charset="2"/>
              <a:buChar char="Ø"/>
            </a:pPr>
            <a:r>
              <a:rPr lang="fr-FR" dirty="0" smtClean="0"/>
              <a:t>Dans l’orientation scolaire… (2018)</a:t>
            </a:r>
            <a:endParaRPr lang="fr-FR" dirty="0"/>
          </a:p>
        </p:txBody>
      </p:sp>
      <p:pic>
        <p:nvPicPr>
          <p:cNvPr id="5" name="Image 4"/>
          <p:cNvPicPr>
            <a:picLocks noChangeAspect="1"/>
          </p:cNvPicPr>
          <p:nvPr/>
        </p:nvPicPr>
        <p:blipFill>
          <a:blip r:embed="rId2"/>
          <a:stretch>
            <a:fillRect/>
          </a:stretch>
        </p:blipFill>
        <p:spPr>
          <a:xfrm>
            <a:off x="20674" y="1707654"/>
            <a:ext cx="6837326" cy="2569468"/>
          </a:xfrm>
          <a:prstGeom prst="rect">
            <a:avLst/>
          </a:prstGeom>
        </p:spPr>
      </p:pic>
      <p:sp>
        <p:nvSpPr>
          <p:cNvPr id="6" name="Espace réservé du numéro de diapositive 5"/>
          <p:cNvSpPr>
            <a:spLocks noGrp="1"/>
          </p:cNvSpPr>
          <p:nvPr>
            <p:ph type="sldNum" sz="quarter" idx="12"/>
          </p:nvPr>
        </p:nvSpPr>
        <p:spPr/>
        <p:txBody>
          <a:bodyPr/>
          <a:lstStyle/>
          <a:p>
            <a:fld id="{624B0786-168C-443E-B8BC-3DB0CD33266E}" type="slidenum">
              <a:rPr lang="fr-FR" smtClean="0"/>
              <a:pPr/>
              <a:t>7</a:t>
            </a:fld>
            <a:endParaRPr lang="fr-FR" dirty="0"/>
          </a:p>
        </p:txBody>
      </p:sp>
    </p:spTree>
    <p:extLst>
      <p:ext uri="{BB962C8B-B14F-4D97-AF65-F5344CB8AC3E}">
        <p14:creationId xmlns:p14="http://schemas.microsoft.com/office/powerpoint/2010/main" val="1128355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2"/>
                </a:solidFill>
              </a:rPr>
              <a:t>Constater – 1. les inégalités</a:t>
            </a:r>
            <a:endParaRPr lang="fr-FR" sz="2400" dirty="0">
              <a:solidFill>
                <a:schemeClr val="accent2"/>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20" y="946813"/>
            <a:ext cx="5328591" cy="394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numéro de diapositive 5"/>
          <p:cNvSpPr>
            <a:spLocks noGrp="1"/>
          </p:cNvSpPr>
          <p:nvPr>
            <p:ph type="sldNum" sz="quarter" idx="12"/>
          </p:nvPr>
        </p:nvSpPr>
        <p:spPr>
          <a:xfrm>
            <a:off x="4869160" y="4829810"/>
            <a:ext cx="1543050" cy="274637"/>
          </a:xfrm>
        </p:spPr>
        <p:txBody>
          <a:bodyPr/>
          <a:lstStyle/>
          <a:p>
            <a:fld id="{624B0786-168C-443E-B8BC-3DB0CD33266E}" type="slidenum">
              <a:rPr lang="fr-FR" smtClean="0"/>
              <a:pPr/>
              <a:t>8</a:t>
            </a:fld>
            <a:endParaRPr lang="fr-FR" dirty="0"/>
          </a:p>
        </p:txBody>
      </p:sp>
      <p:sp>
        <p:nvSpPr>
          <p:cNvPr id="3" name="ZoneTexte 2"/>
          <p:cNvSpPr txBox="1"/>
          <p:nvPr/>
        </p:nvSpPr>
        <p:spPr>
          <a:xfrm>
            <a:off x="1556792" y="4893728"/>
            <a:ext cx="4176464" cy="246221"/>
          </a:xfrm>
          <a:prstGeom prst="rect">
            <a:avLst/>
          </a:prstGeom>
          <a:noFill/>
        </p:spPr>
        <p:txBody>
          <a:bodyPr wrap="square" rtlCol="0">
            <a:spAutoFit/>
          </a:bodyPr>
          <a:lstStyle/>
          <a:p>
            <a:pPr algn="ctr"/>
            <a:r>
              <a:rPr lang="fr-FR" sz="1000" dirty="0" smtClean="0"/>
              <a:t>Source :  </a:t>
            </a:r>
            <a:r>
              <a:rPr lang="fr-FR" sz="1000" i="1" dirty="0" smtClean="0"/>
              <a:t>Vers l’Egalité réelle entre les femmes et les hommes</a:t>
            </a:r>
            <a:r>
              <a:rPr lang="fr-FR" sz="1000" dirty="0" smtClean="0"/>
              <a:t> –Chiffres-clés</a:t>
            </a:r>
            <a:endParaRPr lang="fr-FR" sz="1000" dirty="0"/>
          </a:p>
        </p:txBody>
      </p:sp>
    </p:spTree>
    <p:extLst>
      <p:ext uri="{BB962C8B-B14F-4D97-AF65-F5344CB8AC3E}">
        <p14:creationId xmlns:p14="http://schemas.microsoft.com/office/powerpoint/2010/main" val="4271064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2"/>
                </a:solidFill>
              </a:rPr>
              <a:t>Constater </a:t>
            </a:r>
            <a:r>
              <a:rPr lang="fr-FR" sz="2400" dirty="0">
                <a:solidFill>
                  <a:schemeClr val="accent2"/>
                </a:solidFill>
              </a:rPr>
              <a:t>– </a:t>
            </a:r>
            <a:r>
              <a:rPr lang="fr-FR" sz="2400" dirty="0" smtClean="0">
                <a:solidFill>
                  <a:schemeClr val="accent2"/>
                </a:solidFill>
              </a:rPr>
              <a:t>1. les </a:t>
            </a:r>
            <a:r>
              <a:rPr lang="fr-FR" sz="2400" dirty="0">
                <a:solidFill>
                  <a:schemeClr val="accent2"/>
                </a:solidFill>
              </a:rPr>
              <a:t>inégalités</a:t>
            </a:r>
          </a:p>
        </p:txBody>
      </p:sp>
      <p:sp>
        <p:nvSpPr>
          <p:cNvPr id="3" name="Espace réservé du texte 2"/>
          <p:cNvSpPr>
            <a:spLocks noGrp="1"/>
          </p:cNvSpPr>
          <p:nvPr>
            <p:ph type="body" sz="quarter" idx="13"/>
          </p:nvPr>
        </p:nvSpPr>
        <p:spPr>
          <a:xfrm>
            <a:off x="404664" y="964983"/>
            <a:ext cx="6192688" cy="432048"/>
          </a:xfrm>
        </p:spPr>
        <p:txBody>
          <a:bodyPr>
            <a:noAutofit/>
          </a:bodyPr>
          <a:lstStyle/>
          <a:p>
            <a:pPr algn="ctr"/>
            <a:r>
              <a:rPr lang="fr-FR" sz="1400" dirty="0" smtClean="0">
                <a:hlinkClick r:id="rId2"/>
              </a:rPr>
              <a:t>Un guide édité par la SE chargé de l’égalité entre les femmes et les hommes</a:t>
            </a:r>
            <a:endParaRPr lang="fr-FR" sz="14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170" y="1483683"/>
            <a:ext cx="2464585" cy="3196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12" y="1469219"/>
            <a:ext cx="2482647" cy="3196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624B0786-168C-443E-B8BC-3DB0CD33266E}" type="slidenum">
              <a:rPr lang="fr-FR" smtClean="0"/>
              <a:pPr/>
              <a:t>9</a:t>
            </a:fld>
            <a:endParaRPr lang="fr-FR" dirty="0"/>
          </a:p>
        </p:txBody>
      </p:sp>
    </p:spTree>
    <p:extLst>
      <p:ext uri="{BB962C8B-B14F-4D97-AF65-F5344CB8AC3E}">
        <p14:creationId xmlns:p14="http://schemas.microsoft.com/office/powerpoint/2010/main" val="828817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sque4-3.potx" id="{5F2CA5C5-48BC-43CA-A549-CBF411A26B08}" vid="{BEEF8970-EA39-4E54-8CC8-23188DE0410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72AA0F92859EE4594278565A2F9D485" ma:contentTypeVersion="1" ma:contentTypeDescription="Crée un document." ma:contentTypeScope="" ma:versionID="adcbefc22f32a14909badfb12a55e035">
  <xsd:schema xmlns:xsd="http://www.w3.org/2001/XMLSchema" xmlns:xs="http://www.w3.org/2001/XMLSchema" xmlns:p="http://schemas.microsoft.com/office/2006/metadata/properties" xmlns:ns1="http://schemas.microsoft.com/sharepoint/v3" xmlns:ns2="7b4e5cf4-0fc5-48ee-950b-8270790171f4" xmlns:ns3="b32341d6-14b2-4b22-901d-0aa52c75c38b" targetNamespace="http://schemas.microsoft.com/office/2006/metadata/properties" ma:root="true" ma:fieldsID="8dbb0b79e82d6b17599e5deccd21f468" ns1:_="" ns2:_="" ns3:_="">
    <xsd:import namespace="http://schemas.microsoft.com/sharepoint/v3"/>
    <xsd:import namespace="7b4e5cf4-0fc5-48ee-950b-8270790171f4"/>
    <xsd:import namespace="b32341d6-14b2-4b22-901d-0aa52c75c38b"/>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2341d6-14b2-4b22-901d-0aa52c75c38b"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ACo_NiveauDeConfidentialiteTaxHTField0 xmlns="b32341d6-14b2-4b22-901d-0aa52c75c38b">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StartDate xmlns="http://schemas.microsoft.com/sharepoint/v3" xsi:nil="true"/>
    <PublishingExpirationDate xmlns="http://schemas.microsoft.com/sharepoint/v3" xsi:nil="true"/>
    <_dlc_DocId xmlns="7b4e5cf4-0fc5-48ee-950b-8270790171f4">CXYRD2YVEM74-4743-208</_dlc_DocId>
    <TaxCatchAll xmlns="7b4e5cf4-0fc5-48ee-950b-8270790171f4">
      <Value>1</Value>
    </TaxCatchAll>
    <_dlc_DocIdUrl xmlns="7b4e5cf4-0fc5-48ee-950b-8270790171f4">
      <Url>https://paco.intranet.social.gouv.fr/sante/dgcs/15/130/_layouts/15/DocIdRedir.aspx?ID=CXYRD2YVEM74-4743-208</Url>
      <Description>CXYRD2YVEM74-4743-208</Description>
    </_dlc_DocIdUrl>
  </documentManagement>
</p:properties>
</file>

<file path=customXml/itemProps1.xml><?xml version="1.0" encoding="utf-8"?>
<ds:datastoreItem xmlns:ds="http://schemas.openxmlformats.org/officeDocument/2006/customXml" ds:itemID="{8874C107-7EAD-487D-9173-444E05540B5C}">
  <ds:schemaRefs>
    <ds:schemaRef ds:uri="http://schemas.microsoft.com/sharepoint/v3/contenttype/forms"/>
  </ds:schemaRefs>
</ds:datastoreItem>
</file>

<file path=customXml/itemProps2.xml><?xml version="1.0" encoding="utf-8"?>
<ds:datastoreItem xmlns:ds="http://schemas.openxmlformats.org/officeDocument/2006/customXml" ds:itemID="{53B9A80A-97FF-4B41-A667-FBE242050DB2}">
  <ds:schemaRefs>
    <ds:schemaRef ds:uri="http://schemas.microsoft.com/sharepoint/events"/>
  </ds:schemaRefs>
</ds:datastoreItem>
</file>

<file path=customXml/itemProps3.xml><?xml version="1.0" encoding="utf-8"?>
<ds:datastoreItem xmlns:ds="http://schemas.openxmlformats.org/officeDocument/2006/customXml" ds:itemID="{AFAC67D7-3F6E-495B-BE4E-BB188AFE5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b32341d6-14b2-4b22-901d-0aa52c75c3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32A0DA-3062-4710-9806-DB60903DFC37}">
  <ds:schemaRefs>
    <ds:schemaRef ds:uri="7b4e5cf4-0fc5-48ee-950b-8270790171f4"/>
    <ds:schemaRef ds:uri="http://schemas.openxmlformats.org/package/2006/metadata/core-propertie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purl.org/dc/dcmitype/"/>
    <ds:schemaRef ds:uri="b32341d6-14b2-4b22-901d-0aa52c75c38b"/>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11506</TotalTime>
  <Words>2516</Words>
  <Application>Microsoft Office PowerPoint</Application>
  <PresentationFormat>Personnalisé</PresentationFormat>
  <Paragraphs>300</Paragraphs>
  <Slides>39</Slides>
  <Notes>1</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Conception personnalisée</vt:lpstr>
      <vt:lpstr>Sensibilisation aux enjeux de l’égalité entre les femmes et les hommes</vt:lpstr>
      <vt:lpstr>Sommaire</vt:lpstr>
      <vt:lpstr>Constater</vt:lpstr>
      <vt:lpstr>Constater – 1. les stéréotypes</vt:lpstr>
      <vt:lpstr>Constater – 1. les stéréotypes</vt:lpstr>
      <vt:lpstr>Constater – 1. les stéréotypes</vt:lpstr>
      <vt:lpstr>Constater – 1. les stéréotypes</vt:lpstr>
      <vt:lpstr>Constater – 1. les inégalités</vt:lpstr>
      <vt:lpstr>Constater – 1. les inégalités</vt:lpstr>
      <vt:lpstr>Constater – 1. les inégalités</vt:lpstr>
      <vt:lpstr>Constater – 1. les inégalités</vt:lpstr>
      <vt:lpstr>Constater – 2. le cadre politique pour remédier aux inégalités</vt:lpstr>
      <vt:lpstr>Constater – 2. un cadre politique international</vt:lpstr>
      <vt:lpstr>Constater – 2. un cadre politique national</vt:lpstr>
      <vt:lpstr>S’interroger</vt:lpstr>
      <vt:lpstr>S’interroger – 1. les objectifs de la politique publique de l’Égalité</vt:lpstr>
      <vt:lpstr>S’interroger – 2. un enjeu juridique </vt:lpstr>
      <vt:lpstr>S’interroger – 3. un enjeu budgétaire</vt:lpstr>
      <vt:lpstr>S’interroger – 3. un enjeu budgétaire</vt:lpstr>
      <vt:lpstr>S’interroger – 4. comment faire ?</vt:lpstr>
      <vt:lpstr>S’interroger – 4. comment faire?  Exemple 1</vt:lpstr>
      <vt:lpstr>S’interroger – 4. comment faire? Exemple 2</vt:lpstr>
      <vt:lpstr>S’interroger – 4. comment faire? Exemple 3</vt:lpstr>
      <vt:lpstr>S’interroger – 4. comment faire?  Exemple 4 </vt:lpstr>
      <vt:lpstr>S’interroger – 4. comment faire? Exemple 5</vt:lpstr>
      <vt:lpstr>S’interroger – 4. comment faire? Exemple 6</vt:lpstr>
      <vt:lpstr>S’outiller</vt:lpstr>
      <vt:lpstr>S’outiller – 1. des statistiques sexuées et un observatoire dédié</vt:lpstr>
      <vt:lpstr>S’outiller – 1. des exemples</vt:lpstr>
      <vt:lpstr>S’outiller – 2. la formation</vt:lpstr>
      <vt:lpstr>Identifier et évaluer</vt:lpstr>
      <vt:lpstr>Identifier et évaluer – 1. dans le budget</vt:lpstr>
      <vt:lpstr>Identifier et évaluer – 1. dans le budget</vt:lpstr>
      <vt:lpstr>Identifier et évaluer -  2. dans les dispositifs et projets financés</vt:lpstr>
      <vt:lpstr>Identifier et évaluer –  2. Un exemple de bonus </vt:lpstr>
      <vt:lpstr>Identifier et évaluer –  2. l’éga-conditionnalité dans les marchés publics</vt:lpstr>
      <vt:lpstr>Identifier et évaluer –  2. la prise en compte de l’égalité F-H dans les dispositifs et projets financés</vt:lpstr>
      <vt:lpstr>Identifier et évaluer – 3. les rapports d’évaluation</vt:lpstr>
      <vt:lpstr>Merci</vt:lpstr>
    </vt:vector>
  </TitlesOfParts>
  <Company>PPT/DSI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Sensibilisation aux enjeux de l’égalité entre les femmes et les hommes</dc:title>
  <dc:creator>GROPPO, Charlotte (DGCS/SERVICE DES DROITS DES FEMMES ET DE L'EGALITE/B1 AV)</dc:creator>
  <cp:lastModifiedBy>PIOU Soazig</cp:lastModifiedBy>
  <cp:revision>174</cp:revision>
  <cp:lastPrinted>2019-07-17T14:00:41Z</cp:lastPrinted>
  <dcterms:created xsi:type="dcterms:W3CDTF">2019-05-15T07:55:59Z</dcterms:created>
  <dcterms:modified xsi:type="dcterms:W3CDTF">2019-07-17T15:24:39Z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Co_NiveauDeConfidentialite">
    <vt:lpwstr>1;#Public|43a73bf0-6fa9-439e-9f01-0c858cc75030</vt:lpwstr>
  </property>
  <property fmtid="{D5CDD505-2E9C-101B-9397-08002B2CF9AE}" pid="3" name="ContentTypeId">
    <vt:lpwstr>0x010100572AA0F92859EE4594278565A2F9D485</vt:lpwstr>
  </property>
  <property fmtid="{D5CDD505-2E9C-101B-9397-08002B2CF9AE}" pid="4" name="_dlc_DocIdItemGuid">
    <vt:lpwstr>066d6156-0be4-4544-9c20-6a6ebe6f58f4</vt:lpwstr>
  </property>
</Properties>
</file>