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0"/>
  </p:notesMasterIdLst>
  <p:sldIdLst>
    <p:sldId id="288" r:id="rId5"/>
    <p:sldId id="402" r:id="rId6"/>
    <p:sldId id="415" r:id="rId7"/>
    <p:sldId id="403" r:id="rId8"/>
    <p:sldId id="404" r:id="rId9"/>
    <p:sldId id="405" r:id="rId10"/>
    <p:sldId id="406" r:id="rId11"/>
    <p:sldId id="409" r:id="rId12"/>
    <p:sldId id="410" r:id="rId13"/>
    <p:sldId id="411" r:id="rId14"/>
    <p:sldId id="413" r:id="rId15"/>
    <p:sldId id="407" r:id="rId16"/>
    <p:sldId id="412" r:id="rId17"/>
    <p:sldId id="414" r:id="rId18"/>
    <p:sldId id="416" r:id="rId19"/>
  </p:sldIdLst>
  <p:sldSz cx="9144000" cy="5143500" type="screen16x9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HAPELAIN Melanie" initials="CM" lastIdx="1" clrIdx="0">
    <p:extLst>
      <p:ext uri="{19B8F6BF-5375-455C-9EA6-DF929625EA0E}">
        <p15:presenceInfo xmlns:p15="http://schemas.microsoft.com/office/powerpoint/2012/main" userId="S-1-5-21-2168302598-1863713828-21486192-10381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CD7E3"/>
    <a:srgbClr val="D6E7E5"/>
    <a:srgbClr val="8064A2"/>
    <a:srgbClr val="5EAFA6"/>
    <a:srgbClr val="8C73AB"/>
    <a:srgbClr val="E1E9D6"/>
    <a:srgbClr val="9BBB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2833802-FEF1-4C79-8D5D-14CF1EAF98D9}" styleName="Style léger 2 - Accentuation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45" autoAdjust="0"/>
    <p:restoredTop sz="80258" autoAdjust="0"/>
  </p:normalViewPr>
  <p:slideViewPr>
    <p:cSldViewPr snapToGrid="0" snapToObjects="1">
      <p:cViewPr varScale="1">
        <p:scale>
          <a:sx n="78" d="100"/>
          <a:sy n="78" d="100"/>
        </p:scale>
        <p:origin x="1206" y="66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commentAuthors" Target="commentAuthor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6654792-380A-4CFC-B725-5FC60CB8D905}" type="doc">
      <dgm:prSet loTypeId="urn:microsoft.com/office/officeart/2005/8/layout/cycle6" loCatId="cycle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fr-FR"/>
        </a:p>
      </dgm:t>
    </dgm:pt>
    <dgm:pt modelId="{9478384D-5415-4F31-BB5B-5FE609A1B6D8}">
      <dgm:prSet phldrT="[Texte]" custT="1"/>
      <dgm:spPr/>
      <dgm:t>
        <a:bodyPr/>
        <a:lstStyle/>
        <a:p>
          <a:r>
            <a:rPr lang="fr-FR" sz="1400" b="1" dirty="0" smtClean="0">
              <a:latin typeface="Arial" panose="020B0604020202020204" pitchFamily="34" charset="0"/>
              <a:cs typeface="Arial" panose="020B0604020202020204" pitchFamily="34" charset="0"/>
            </a:rPr>
            <a:t>réhabilitation durable</a:t>
          </a:r>
          <a:r>
            <a:rPr lang="fr-FR" sz="14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fr-FR" sz="1200" dirty="0" smtClean="0">
              <a:latin typeface="Arial" panose="020B0604020202020204" pitchFamily="34" charset="0"/>
              <a:cs typeface="Arial" panose="020B0604020202020204" pitchFamily="34" charset="0"/>
            </a:rPr>
            <a:t>des « maisons 1930 »</a:t>
          </a:r>
          <a:endParaRPr lang="fr-FR" sz="1200" dirty="0"/>
        </a:p>
      </dgm:t>
    </dgm:pt>
    <dgm:pt modelId="{0FC250A5-0101-4111-B9CD-81AA75646E69}" type="parTrans" cxnId="{8980197C-664E-4AB3-8072-E1B6ADAA01F4}">
      <dgm:prSet/>
      <dgm:spPr/>
      <dgm:t>
        <a:bodyPr/>
        <a:lstStyle/>
        <a:p>
          <a:endParaRPr lang="fr-FR"/>
        </a:p>
      </dgm:t>
    </dgm:pt>
    <dgm:pt modelId="{78118DB7-9FF1-4857-9924-C0016549E3DD}" type="sibTrans" cxnId="{8980197C-664E-4AB3-8072-E1B6ADAA01F4}">
      <dgm:prSet/>
      <dgm:spPr/>
      <dgm:t>
        <a:bodyPr/>
        <a:lstStyle/>
        <a:p>
          <a:endParaRPr lang="fr-FR"/>
        </a:p>
      </dgm:t>
    </dgm:pt>
    <dgm:pt modelId="{994B0692-F80B-4E05-95EB-F2CC52E34E76}">
      <dgm:prSet phldrT="[Texte]" custT="1"/>
      <dgm:spPr/>
      <dgm:t>
        <a:bodyPr/>
        <a:lstStyle/>
        <a:p>
          <a:r>
            <a:rPr lang="fr-FR" sz="1400" b="1" dirty="0" smtClean="0">
              <a:latin typeface="Arial" panose="020B0604020202020204" pitchFamily="34" charset="0"/>
              <a:cs typeface="Arial" panose="020B0604020202020204" pitchFamily="34" charset="0"/>
            </a:rPr>
            <a:t>modèle énergétique </a:t>
          </a:r>
          <a:r>
            <a:rPr lang="fr-FR" sz="1200" b="0" dirty="0" smtClean="0">
              <a:latin typeface="Arial" panose="020B0604020202020204" pitchFamily="34" charset="0"/>
              <a:cs typeface="Arial" panose="020B0604020202020204" pitchFamily="34" charset="0"/>
            </a:rPr>
            <a:t>plus sobre &amp; collectif</a:t>
          </a:r>
          <a:endParaRPr lang="fr-FR" sz="1200" b="0" dirty="0"/>
        </a:p>
      </dgm:t>
    </dgm:pt>
    <dgm:pt modelId="{981031A9-67C4-43A0-AEAB-BC1D74B1C306}" type="parTrans" cxnId="{E2ACFD93-B226-4B2B-99C6-AD05027ADD2B}">
      <dgm:prSet/>
      <dgm:spPr/>
      <dgm:t>
        <a:bodyPr/>
        <a:lstStyle/>
        <a:p>
          <a:endParaRPr lang="fr-FR"/>
        </a:p>
      </dgm:t>
    </dgm:pt>
    <dgm:pt modelId="{6307936B-2E0E-482C-BD2D-0B52C6C23141}" type="sibTrans" cxnId="{E2ACFD93-B226-4B2B-99C6-AD05027ADD2B}">
      <dgm:prSet/>
      <dgm:spPr/>
      <dgm:t>
        <a:bodyPr/>
        <a:lstStyle/>
        <a:p>
          <a:endParaRPr lang="fr-FR"/>
        </a:p>
      </dgm:t>
    </dgm:pt>
    <dgm:pt modelId="{2A75E4E9-D660-4579-8EAD-4E1A818650FE}">
      <dgm:prSet phldrT="[Texte]" custT="1"/>
      <dgm:spPr/>
      <dgm:t>
        <a:bodyPr/>
        <a:lstStyle/>
        <a:p>
          <a:r>
            <a:rPr lang="fr-FR" sz="1400" b="1" dirty="0" smtClean="0">
              <a:latin typeface="Arial" panose="020B0604020202020204" pitchFamily="34" charset="0"/>
              <a:cs typeface="Arial" panose="020B0604020202020204" pitchFamily="34" charset="0"/>
            </a:rPr>
            <a:t>Gouvernance agile et inclusive</a:t>
          </a:r>
          <a:endParaRPr lang="fr-FR" sz="1400" dirty="0"/>
        </a:p>
      </dgm:t>
    </dgm:pt>
    <dgm:pt modelId="{7765BAFB-AE35-4DBB-BC14-8FB8E5BB1E20}" type="parTrans" cxnId="{A4CBF2E5-CD01-46F4-A41A-6C307DA1C30E}">
      <dgm:prSet/>
      <dgm:spPr/>
      <dgm:t>
        <a:bodyPr/>
        <a:lstStyle/>
        <a:p>
          <a:endParaRPr lang="fr-FR"/>
        </a:p>
      </dgm:t>
    </dgm:pt>
    <dgm:pt modelId="{56CEF7EE-1C94-4ADF-9C40-4D927AC398EB}" type="sibTrans" cxnId="{A4CBF2E5-CD01-46F4-A41A-6C307DA1C30E}">
      <dgm:prSet/>
      <dgm:spPr/>
      <dgm:t>
        <a:bodyPr/>
        <a:lstStyle/>
        <a:p>
          <a:endParaRPr lang="fr-FR"/>
        </a:p>
      </dgm:t>
    </dgm:pt>
    <dgm:pt modelId="{C3224870-606E-4895-AF26-8DF52CA7220A}">
      <dgm:prSet phldrT="[Texte]" custT="1"/>
      <dgm:spPr/>
      <dgm:t>
        <a:bodyPr/>
        <a:lstStyle/>
        <a:p>
          <a:r>
            <a:rPr lang="fr-FR" sz="1400" b="1" dirty="0" smtClean="0">
              <a:latin typeface="Arial" panose="020B0604020202020204" pitchFamily="34" charset="0"/>
              <a:cs typeface="Arial" panose="020B0604020202020204" pitchFamily="34" charset="0"/>
            </a:rPr>
            <a:t>mobilité active  </a:t>
          </a:r>
        </a:p>
        <a:p>
          <a:r>
            <a:rPr lang="fr-FR" sz="1200" b="0" dirty="0" smtClean="0">
              <a:latin typeface="Arial" panose="020B0604020202020204" pitchFamily="34" charset="0"/>
              <a:cs typeface="Arial" panose="020B0604020202020204" pitchFamily="34" charset="0"/>
            </a:rPr>
            <a:t>- 50% de la place de la voiture</a:t>
          </a:r>
          <a:endParaRPr lang="fr-FR" sz="1200" b="0" dirty="0"/>
        </a:p>
      </dgm:t>
    </dgm:pt>
    <dgm:pt modelId="{E24DBF90-0CBE-4A38-84DF-5DC2F8A65EDA}" type="parTrans" cxnId="{4E518B92-094B-4144-BCBC-E70E625AD5DB}">
      <dgm:prSet/>
      <dgm:spPr/>
      <dgm:t>
        <a:bodyPr/>
        <a:lstStyle/>
        <a:p>
          <a:endParaRPr lang="fr-FR"/>
        </a:p>
      </dgm:t>
    </dgm:pt>
    <dgm:pt modelId="{30AFA145-05BA-4B6F-A817-4D7C3765E211}" type="sibTrans" cxnId="{4E518B92-094B-4144-BCBC-E70E625AD5DB}">
      <dgm:prSet/>
      <dgm:spPr/>
      <dgm:t>
        <a:bodyPr/>
        <a:lstStyle/>
        <a:p>
          <a:endParaRPr lang="fr-FR"/>
        </a:p>
      </dgm:t>
    </dgm:pt>
    <dgm:pt modelId="{3508E155-4936-455B-839C-75EDB1D9F77C}">
      <dgm:prSet phldrT="[Texte]" custT="1"/>
      <dgm:spPr/>
      <dgm:t>
        <a:bodyPr/>
        <a:lstStyle/>
        <a:p>
          <a:r>
            <a:rPr lang="fr-FR" sz="1400" b="1" dirty="0" smtClean="0">
              <a:latin typeface="Arial" panose="020B0604020202020204" pitchFamily="34" charset="0"/>
              <a:cs typeface="Arial" panose="020B0604020202020204" pitchFamily="34" charset="0"/>
            </a:rPr>
            <a:t>réemploi </a:t>
          </a:r>
          <a:r>
            <a:rPr lang="fr-FR" sz="1200" b="0" dirty="0" smtClean="0">
              <a:latin typeface="Arial" panose="020B0604020202020204" pitchFamily="34" charset="0"/>
              <a:cs typeface="Arial" panose="020B0604020202020204" pitchFamily="34" charset="0"/>
            </a:rPr>
            <a:t>à l’échelle du quartier &amp; du NPRU</a:t>
          </a:r>
          <a:endParaRPr lang="fr-FR" sz="1200" b="0" dirty="0"/>
        </a:p>
      </dgm:t>
    </dgm:pt>
    <dgm:pt modelId="{B50E9B0E-CC3A-4E5B-975D-3420B6F1D707}" type="sibTrans" cxnId="{D98D26C7-1B00-46AC-8708-A503ACD2FBBC}">
      <dgm:prSet/>
      <dgm:spPr/>
      <dgm:t>
        <a:bodyPr/>
        <a:lstStyle/>
        <a:p>
          <a:endParaRPr lang="fr-FR"/>
        </a:p>
      </dgm:t>
    </dgm:pt>
    <dgm:pt modelId="{5B79C660-8029-4D2A-B7BD-B99508856757}" type="parTrans" cxnId="{D98D26C7-1B00-46AC-8708-A503ACD2FBBC}">
      <dgm:prSet/>
      <dgm:spPr/>
      <dgm:t>
        <a:bodyPr/>
        <a:lstStyle/>
        <a:p>
          <a:endParaRPr lang="fr-FR"/>
        </a:p>
      </dgm:t>
    </dgm:pt>
    <dgm:pt modelId="{46752EFC-001A-4AF4-B230-031F411F7C3C}">
      <dgm:prSet phldrT="[Texte]" custT="1"/>
      <dgm:spPr/>
      <dgm:t>
        <a:bodyPr/>
        <a:lstStyle/>
        <a:p>
          <a:r>
            <a:rPr lang="fr-FR" sz="1400" b="1" dirty="0" smtClean="0">
              <a:latin typeface="Arial" panose="020B0604020202020204" pitchFamily="34" charset="0"/>
              <a:cs typeface="Arial" panose="020B0604020202020204" pitchFamily="34" charset="0"/>
            </a:rPr>
            <a:t>Espaces communs </a:t>
          </a:r>
          <a:r>
            <a:rPr lang="fr-FR" sz="1400" b="0" dirty="0" smtClean="0">
              <a:latin typeface="Arial" panose="020B0604020202020204" pitchFamily="34" charset="0"/>
              <a:cs typeface="Arial" panose="020B0604020202020204" pitchFamily="34" charset="0"/>
            </a:rPr>
            <a:t>et modes de gestion </a:t>
          </a:r>
          <a:endParaRPr lang="fr-FR" sz="1400" b="0" dirty="0"/>
        </a:p>
      </dgm:t>
    </dgm:pt>
    <dgm:pt modelId="{6853CBCE-C34B-4867-AB1E-C9D2C4E864A3}" type="parTrans" cxnId="{77F6375E-B5C5-44DA-BCE0-68A7FF99D52F}">
      <dgm:prSet/>
      <dgm:spPr/>
      <dgm:t>
        <a:bodyPr/>
        <a:lstStyle/>
        <a:p>
          <a:endParaRPr lang="fr-FR"/>
        </a:p>
      </dgm:t>
    </dgm:pt>
    <dgm:pt modelId="{E0DF5102-E4FA-4FA5-97EA-1A1460B3D717}" type="sibTrans" cxnId="{77F6375E-B5C5-44DA-BCE0-68A7FF99D52F}">
      <dgm:prSet/>
      <dgm:spPr/>
      <dgm:t>
        <a:bodyPr/>
        <a:lstStyle/>
        <a:p>
          <a:endParaRPr lang="fr-FR"/>
        </a:p>
      </dgm:t>
    </dgm:pt>
    <dgm:pt modelId="{3924B2B2-6BCA-4168-AD2A-E3AC6C0AB39C}" type="pres">
      <dgm:prSet presAssocID="{96654792-380A-4CFC-B725-5FC60CB8D905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23EEB10D-CED5-46F3-86CE-E7F3594C5978}" type="pres">
      <dgm:prSet presAssocID="{9478384D-5415-4F31-BB5B-5FE609A1B6D8}" presName="node" presStyleLbl="node1" presStyleIdx="0" presStyleCnt="6" custScaleX="165791" custScaleY="102025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9C052E0C-31CC-4122-AAF9-58DCD8BE7EF0}" type="pres">
      <dgm:prSet presAssocID="{9478384D-5415-4F31-BB5B-5FE609A1B6D8}" presName="spNode" presStyleCnt="0"/>
      <dgm:spPr/>
    </dgm:pt>
    <dgm:pt modelId="{C6404C78-20E4-44C3-837E-1E8A743650C6}" type="pres">
      <dgm:prSet presAssocID="{78118DB7-9FF1-4857-9924-C0016549E3DD}" presName="sibTrans" presStyleLbl="sibTrans1D1" presStyleIdx="0" presStyleCnt="6"/>
      <dgm:spPr/>
      <dgm:t>
        <a:bodyPr/>
        <a:lstStyle/>
        <a:p>
          <a:endParaRPr lang="fr-FR"/>
        </a:p>
      </dgm:t>
    </dgm:pt>
    <dgm:pt modelId="{E953F648-9003-4D41-A0F0-C19B2346B19A}" type="pres">
      <dgm:prSet presAssocID="{994B0692-F80B-4E05-95EB-F2CC52E34E76}" presName="node" presStyleLbl="node1" presStyleIdx="1" presStyleCnt="6" custScaleX="165791" custScaleY="102025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0BC1F5D1-DEB2-40B1-BD13-E34D108421BF}" type="pres">
      <dgm:prSet presAssocID="{994B0692-F80B-4E05-95EB-F2CC52E34E76}" presName="spNode" presStyleCnt="0"/>
      <dgm:spPr/>
    </dgm:pt>
    <dgm:pt modelId="{58921786-B584-44E0-9DD9-A28BEC8C4039}" type="pres">
      <dgm:prSet presAssocID="{6307936B-2E0E-482C-BD2D-0B52C6C23141}" presName="sibTrans" presStyleLbl="sibTrans1D1" presStyleIdx="1" presStyleCnt="6"/>
      <dgm:spPr/>
      <dgm:t>
        <a:bodyPr/>
        <a:lstStyle/>
        <a:p>
          <a:endParaRPr lang="fr-FR"/>
        </a:p>
      </dgm:t>
    </dgm:pt>
    <dgm:pt modelId="{E6F598E4-57D5-44C5-9983-0AC8294DF0F3}" type="pres">
      <dgm:prSet presAssocID="{46752EFC-001A-4AF4-B230-031F411F7C3C}" presName="node" presStyleLbl="node1" presStyleIdx="2" presStyleCnt="6" custScaleX="165791" custScaleY="102025" custRadScaleRad="98187" custRadScaleInc="9951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A5E781B0-06EF-490E-AE53-808459F93571}" type="pres">
      <dgm:prSet presAssocID="{46752EFC-001A-4AF4-B230-031F411F7C3C}" presName="spNode" presStyleCnt="0"/>
      <dgm:spPr/>
    </dgm:pt>
    <dgm:pt modelId="{BCC1EEB5-B7B1-4A18-A6A7-EB4ED6875FBC}" type="pres">
      <dgm:prSet presAssocID="{E0DF5102-E4FA-4FA5-97EA-1A1460B3D717}" presName="sibTrans" presStyleLbl="sibTrans1D1" presStyleIdx="2" presStyleCnt="6"/>
      <dgm:spPr/>
      <dgm:t>
        <a:bodyPr/>
        <a:lstStyle/>
        <a:p>
          <a:endParaRPr lang="fr-FR"/>
        </a:p>
      </dgm:t>
    </dgm:pt>
    <dgm:pt modelId="{B30609AA-AD36-4D79-A4FD-5B73DE9E01E5}" type="pres">
      <dgm:prSet presAssocID="{2A75E4E9-D660-4579-8EAD-4E1A818650FE}" presName="node" presStyleLbl="node1" presStyleIdx="3" presStyleCnt="6" custScaleX="165791" custScaleY="102025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82B75DF0-A974-4A22-A5E4-C0D6BFFDC98D}" type="pres">
      <dgm:prSet presAssocID="{2A75E4E9-D660-4579-8EAD-4E1A818650FE}" presName="spNode" presStyleCnt="0"/>
      <dgm:spPr/>
    </dgm:pt>
    <dgm:pt modelId="{38C68CFC-3655-418E-B48C-245E92B69289}" type="pres">
      <dgm:prSet presAssocID="{56CEF7EE-1C94-4ADF-9C40-4D927AC398EB}" presName="sibTrans" presStyleLbl="sibTrans1D1" presStyleIdx="3" presStyleCnt="6"/>
      <dgm:spPr/>
      <dgm:t>
        <a:bodyPr/>
        <a:lstStyle/>
        <a:p>
          <a:endParaRPr lang="fr-FR"/>
        </a:p>
      </dgm:t>
    </dgm:pt>
    <dgm:pt modelId="{D3E422FA-3BBC-4D86-9B36-7554997A980D}" type="pres">
      <dgm:prSet presAssocID="{3508E155-4936-455B-839C-75EDB1D9F77C}" presName="node" presStyleLbl="node1" presStyleIdx="4" presStyleCnt="6" custScaleX="165791" custScaleY="102025" custRadScaleRad="98187" custRadScaleInc="9951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1CABDE83-6120-457C-95BC-CF5BDB949FAD}" type="pres">
      <dgm:prSet presAssocID="{3508E155-4936-455B-839C-75EDB1D9F77C}" presName="spNode" presStyleCnt="0"/>
      <dgm:spPr/>
    </dgm:pt>
    <dgm:pt modelId="{33EE6B2A-7F45-4964-9A4D-48D298220B17}" type="pres">
      <dgm:prSet presAssocID="{B50E9B0E-CC3A-4E5B-975D-3420B6F1D707}" presName="sibTrans" presStyleLbl="sibTrans1D1" presStyleIdx="4" presStyleCnt="6"/>
      <dgm:spPr/>
      <dgm:t>
        <a:bodyPr/>
        <a:lstStyle/>
        <a:p>
          <a:endParaRPr lang="fr-FR"/>
        </a:p>
      </dgm:t>
    </dgm:pt>
    <dgm:pt modelId="{8FD5E862-E56F-4ADE-913E-9D0E7623B9F3}" type="pres">
      <dgm:prSet presAssocID="{C3224870-606E-4895-AF26-8DF52CA7220A}" presName="node" presStyleLbl="node1" presStyleIdx="5" presStyleCnt="6" custScaleX="165791" custScaleY="102025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D4288A31-A38A-429C-92FB-718D201A75DF}" type="pres">
      <dgm:prSet presAssocID="{C3224870-606E-4895-AF26-8DF52CA7220A}" presName="spNode" presStyleCnt="0"/>
      <dgm:spPr/>
    </dgm:pt>
    <dgm:pt modelId="{F0906C81-7D03-4BFB-B4E8-CC7DD3DAAF28}" type="pres">
      <dgm:prSet presAssocID="{30AFA145-05BA-4B6F-A817-4D7C3765E211}" presName="sibTrans" presStyleLbl="sibTrans1D1" presStyleIdx="5" presStyleCnt="6"/>
      <dgm:spPr/>
      <dgm:t>
        <a:bodyPr/>
        <a:lstStyle/>
        <a:p>
          <a:endParaRPr lang="fr-FR"/>
        </a:p>
      </dgm:t>
    </dgm:pt>
  </dgm:ptLst>
  <dgm:cxnLst>
    <dgm:cxn modelId="{D98D26C7-1B00-46AC-8708-A503ACD2FBBC}" srcId="{96654792-380A-4CFC-B725-5FC60CB8D905}" destId="{3508E155-4936-455B-839C-75EDB1D9F77C}" srcOrd="4" destOrd="0" parTransId="{5B79C660-8029-4D2A-B7BD-B99508856757}" sibTransId="{B50E9B0E-CC3A-4E5B-975D-3420B6F1D707}"/>
    <dgm:cxn modelId="{399F22E4-89BB-411A-B8E9-9EFA0A7D88BF}" type="presOf" srcId="{3508E155-4936-455B-839C-75EDB1D9F77C}" destId="{D3E422FA-3BBC-4D86-9B36-7554997A980D}" srcOrd="0" destOrd="0" presId="urn:microsoft.com/office/officeart/2005/8/layout/cycle6"/>
    <dgm:cxn modelId="{1429D9BC-E80B-449B-BEAF-D2877EA62023}" type="presOf" srcId="{E0DF5102-E4FA-4FA5-97EA-1A1460B3D717}" destId="{BCC1EEB5-B7B1-4A18-A6A7-EB4ED6875FBC}" srcOrd="0" destOrd="0" presId="urn:microsoft.com/office/officeart/2005/8/layout/cycle6"/>
    <dgm:cxn modelId="{E2ACFD93-B226-4B2B-99C6-AD05027ADD2B}" srcId="{96654792-380A-4CFC-B725-5FC60CB8D905}" destId="{994B0692-F80B-4E05-95EB-F2CC52E34E76}" srcOrd="1" destOrd="0" parTransId="{981031A9-67C4-43A0-AEAB-BC1D74B1C306}" sibTransId="{6307936B-2E0E-482C-BD2D-0B52C6C23141}"/>
    <dgm:cxn modelId="{8980197C-664E-4AB3-8072-E1B6ADAA01F4}" srcId="{96654792-380A-4CFC-B725-5FC60CB8D905}" destId="{9478384D-5415-4F31-BB5B-5FE609A1B6D8}" srcOrd="0" destOrd="0" parTransId="{0FC250A5-0101-4111-B9CD-81AA75646E69}" sibTransId="{78118DB7-9FF1-4857-9924-C0016549E3DD}"/>
    <dgm:cxn modelId="{77F6375E-B5C5-44DA-BCE0-68A7FF99D52F}" srcId="{96654792-380A-4CFC-B725-5FC60CB8D905}" destId="{46752EFC-001A-4AF4-B230-031F411F7C3C}" srcOrd="2" destOrd="0" parTransId="{6853CBCE-C34B-4867-AB1E-C9D2C4E864A3}" sibTransId="{E0DF5102-E4FA-4FA5-97EA-1A1460B3D717}"/>
    <dgm:cxn modelId="{5E7008CE-F296-4351-8A1E-6D25090F9186}" type="presOf" srcId="{6307936B-2E0E-482C-BD2D-0B52C6C23141}" destId="{58921786-B584-44E0-9DD9-A28BEC8C4039}" srcOrd="0" destOrd="0" presId="urn:microsoft.com/office/officeart/2005/8/layout/cycle6"/>
    <dgm:cxn modelId="{A4CBF2E5-CD01-46F4-A41A-6C307DA1C30E}" srcId="{96654792-380A-4CFC-B725-5FC60CB8D905}" destId="{2A75E4E9-D660-4579-8EAD-4E1A818650FE}" srcOrd="3" destOrd="0" parTransId="{7765BAFB-AE35-4DBB-BC14-8FB8E5BB1E20}" sibTransId="{56CEF7EE-1C94-4ADF-9C40-4D927AC398EB}"/>
    <dgm:cxn modelId="{B41CB06D-28A7-4319-9B74-1F1CFE23E7B7}" type="presOf" srcId="{994B0692-F80B-4E05-95EB-F2CC52E34E76}" destId="{E953F648-9003-4D41-A0F0-C19B2346B19A}" srcOrd="0" destOrd="0" presId="urn:microsoft.com/office/officeart/2005/8/layout/cycle6"/>
    <dgm:cxn modelId="{4E518B92-094B-4144-BCBC-E70E625AD5DB}" srcId="{96654792-380A-4CFC-B725-5FC60CB8D905}" destId="{C3224870-606E-4895-AF26-8DF52CA7220A}" srcOrd="5" destOrd="0" parTransId="{E24DBF90-0CBE-4A38-84DF-5DC2F8A65EDA}" sibTransId="{30AFA145-05BA-4B6F-A817-4D7C3765E211}"/>
    <dgm:cxn modelId="{D5CD34E6-BEC2-4B7B-A502-0BFB51E97D14}" type="presOf" srcId="{30AFA145-05BA-4B6F-A817-4D7C3765E211}" destId="{F0906C81-7D03-4BFB-B4E8-CC7DD3DAAF28}" srcOrd="0" destOrd="0" presId="urn:microsoft.com/office/officeart/2005/8/layout/cycle6"/>
    <dgm:cxn modelId="{EE0EA3C0-F223-4EDE-8DEE-6C50DE49EFC7}" type="presOf" srcId="{9478384D-5415-4F31-BB5B-5FE609A1B6D8}" destId="{23EEB10D-CED5-46F3-86CE-E7F3594C5978}" srcOrd="0" destOrd="0" presId="urn:microsoft.com/office/officeart/2005/8/layout/cycle6"/>
    <dgm:cxn modelId="{7A37EB98-2165-41F6-AD1A-CCDD124DD98A}" type="presOf" srcId="{C3224870-606E-4895-AF26-8DF52CA7220A}" destId="{8FD5E862-E56F-4ADE-913E-9D0E7623B9F3}" srcOrd="0" destOrd="0" presId="urn:microsoft.com/office/officeart/2005/8/layout/cycle6"/>
    <dgm:cxn modelId="{7F80C6AB-D8A9-47CF-BF41-448A2A0DD372}" type="presOf" srcId="{2A75E4E9-D660-4579-8EAD-4E1A818650FE}" destId="{B30609AA-AD36-4D79-A4FD-5B73DE9E01E5}" srcOrd="0" destOrd="0" presId="urn:microsoft.com/office/officeart/2005/8/layout/cycle6"/>
    <dgm:cxn modelId="{8C28BB1F-B31B-4940-8DE5-8967ADE380F9}" type="presOf" srcId="{96654792-380A-4CFC-B725-5FC60CB8D905}" destId="{3924B2B2-6BCA-4168-AD2A-E3AC6C0AB39C}" srcOrd="0" destOrd="0" presId="urn:microsoft.com/office/officeart/2005/8/layout/cycle6"/>
    <dgm:cxn modelId="{FC8055DA-8DE4-4973-9CC4-A7870F792BB4}" type="presOf" srcId="{78118DB7-9FF1-4857-9924-C0016549E3DD}" destId="{C6404C78-20E4-44C3-837E-1E8A743650C6}" srcOrd="0" destOrd="0" presId="urn:microsoft.com/office/officeart/2005/8/layout/cycle6"/>
    <dgm:cxn modelId="{AD7B22C7-5C08-4CD2-976E-06A500DB5886}" type="presOf" srcId="{56CEF7EE-1C94-4ADF-9C40-4D927AC398EB}" destId="{38C68CFC-3655-418E-B48C-245E92B69289}" srcOrd="0" destOrd="0" presId="urn:microsoft.com/office/officeart/2005/8/layout/cycle6"/>
    <dgm:cxn modelId="{4514274E-AA29-4F23-A02E-3170E20AA684}" type="presOf" srcId="{B50E9B0E-CC3A-4E5B-975D-3420B6F1D707}" destId="{33EE6B2A-7F45-4964-9A4D-48D298220B17}" srcOrd="0" destOrd="0" presId="urn:microsoft.com/office/officeart/2005/8/layout/cycle6"/>
    <dgm:cxn modelId="{55EC0CE7-7D92-4FAE-A13C-1A5CB058F09A}" type="presOf" srcId="{46752EFC-001A-4AF4-B230-031F411F7C3C}" destId="{E6F598E4-57D5-44C5-9983-0AC8294DF0F3}" srcOrd="0" destOrd="0" presId="urn:microsoft.com/office/officeart/2005/8/layout/cycle6"/>
    <dgm:cxn modelId="{3ADB1556-CDA8-4318-A478-AF747C86184D}" type="presParOf" srcId="{3924B2B2-6BCA-4168-AD2A-E3AC6C0AB39C}" destId="{23EEB10D-CED5-46F3-86CE-E7F3594C5978}" srcOrd="0" destOrd="0" presId="urn:microsoft.com/office/officeart/2005/8/layout/cycle6"/>
    <dgm:cxn modelId="{55DB5804-0C76-491F-9EF1-01D5D8D2C221}" type="presParOf" srcId="{3924B2B2-6BCA-4168-AD2A-E3AC6C0AB39C}" destId="{9C052E0C-31CC-4122-AAF9-58DCD8BE7EF0}" srcOrd="1" destOrd="0" presId="urn:microsoft.com/office/officeart/2005/8/layout/cycle6"/>
    <dgm:cxn modelId="{E3434D0D-9288-4E93-B385-B964AC4F1D21}" type="presParOf" srcId="{3924B2B2-6BCA-4168-AD2A-E3AC6C0AB39C}" destId="{C6404C78-20E4-44C3-837E-1E8A743650C6}" srcOrd="2" destOrd="0" presId="urn:microsoft.com/office/officeart/2005/8/layout/cycle6"/>
    <dgm:cxn modelId="{1862E59E-695E-432B-8FC5-A48EED55ABB9}" type="presParOf" srcId="{3924B2B2-6BCA-4168-AD2A-E3AC6C0AB39C}" destId="{E953F648-9003-4D41-A0F0-C19B2346B19A}" srcOrd="3" destOrd="0" presId="urn:microsoft.com/office/officeart/2005/8/layout/cycle6"/>
    <dgm:cxn modelId="{2EA36337-E538-4C0A-9577-B1DC454A2C4A}" type="presParOf" srcId="{3924B2B2-6BCA-4168-AD2A-E3AC6C0AB39C}" destId="{0BC1F5D1-DEB2-40B1-BD13-E34D108421BF}" srcOrd="4" destOrd="0" presId="urn:microsoft.com/office/officeart/2005/8/layout/cycle6"/>
    <dgm:cxn modelId="{97071266-767D-4B5F-B725-78C9BF7497AC}" type="presParOf" srcId="{3924B2B2-6BCA-4168-AD2A-E3AC6C0AB39C}" destId="{58921786-B584-44E0-9DD9-A28BEC8C4039}" srcOrd="5" destOrd="0" presId="urn:microsoft.com/office/officeart/2005/8/layout/cycle6"/>
    <dgm:cxn modelId="{757814FA-F71C-4549-935D-76B9894ED7E0}" type="presParOf" srcId="{3924B2B2-6BCA-4168-AD2A-E3AC6C0AB39C}" destId="{E6F598E4-57D5-44C5-9983-0AC8294DF0F3}" srcOrd="6" destOrd="0" presId="urn:microsoft.com/office/officeart/2005/8/layout/cycle6"/>
    <dgm:cxn modelId="{554E23D3-6CB1-4559-965E-DF233ACAC363}" type="presParOf" srcId="{3924B2B2-6BCA-4168-AD2A-E3AC6C0AB39C}" destId="{A5E781B0-06EF-490E-AE53-808459F93571}" srcOrd="7" destOrd="0" presId="urn:microsoft.com/office/officeart/2005/8/layout/cycle6"/>
    <dgm:cxn modelId="{F0097599-AA1C-4E57-AE92-42FB1E542C2E}" type="presParOf" srcId="{3924B2B2-6BCA-4168-AD2A-E3AC6C0AB39C}" destId="{BCC1EEB5-B7B1-4A18-A6A7-EB4ED6875FBC}" srcOrd="8" destOrd="0" presId="urn:microsoft.com/office/officeart/2005/8/layout/cycle6"/>
    <dgm:cxn modelId="{C0D940D8-BEA0-4630-8449-179CB828205A}" type="presParOf" srcId="{3924B2B2-6BCA-4168-AD2A-E3AC6C0AB39C}" destId="{B30609AA-AD36-4D79-A4FD-5B73DE9E01E5}" srcOrd="9" destOrd="0" presId="urn:microsoft.com/office/officeart/2005/8/layout/cycle6"/>
    <dgm:cxn modelId="{EA56AB43-C612-430C-8524-0E280121E2E4}" type="presParOf" srcId="{3924B2B2-6BCA-4168-AD2A-E3AC6C0AB39C}" destId="{82B75DF0-A974-4A22-A5E4-C0D6BFFDC98D}" srcOrd="10" destOrd="0" presId="urn:microsoft.com/office/officeart/2005/8/layout/cycle6"/>
    <dgm:cxn modelId="{11D38704-06B5-454A-802E-3540DDA19BA2}" type="presParOf" srcId="{3924B2B2-6BCA-4168-AD2A-E3AC6C0AB39C}" destId="{38C68CFC-3655-418E-B48C-245E92B69289}" srcOrd="11" destOrd="0" presId="urn:microsoft.com/office/officeart/2005/8/layout/cycle6"/>
    <dgm:cxn modelId="{6A8C4914-E998-45CD-8A95-7E344AE8313F}" type="presParOf" srcId="{3924B2B2-6BCA-4168-AD2A-E3AC6C0AB39C}" destId="{D3E422FA-3BBC-4D86-9B36-7554997A980D}" srcOrd="12" destOrd="0" presId="urn:microsoft.com/office/officeart/2005/8/layout/cycle6"/>
    <dgm:cxn modelId="{507C1C5D-3C7B-489D-965C-D631507EE06F}" type="presParOf" srcId="{3924B2B2-6BCA-4168-AD2A-E3AC6C0AB39C}" destId="{1CABDE83-6120-457C-95BC-CF5BDB949FAD}" srcOrd="13" destOrd="0" presId="urn:microsoft.com/office/officeart/2005/8/layout/cycle6"/>
    <dgm:cxn modelId="{04031109-8285-4FAA-B34A-DF6A4E7A09F5}" type="presParOf" srcId="{3924B2B2-6BCA-4168-AD2A-E3AC6C0AB39C}" destId="{33EE6B2A-7F45-4964-9A4D-48D298220B17}" srcOrd="14" destOrd="0" presId="urn:microsoft.com/office/officeart/2005/8/layout/cycle6"/>
    <dgm:cxn modelId="{61DE7A41-BF15-49EF-9C5A-9C5E645795B3}" type="presParOf" srcId="{3924B2B2-6BCA-4168-AD2A-E3AC6C0AB39C}" destId="{8FD5E862-E56F-4ADE-913E-9D0E7623B9F3}" srcOrd="15" destOrd="0" presId="urn:microsoft.com/office/officeart/2005/8/layout/cycle6"/>
    <dgm:cxn modelId="{CA9BE022-2861-4F0B-91FF-90BAE127E629}" type="presParOf" srcId="{3924B2B2-6BCA-4168-AD2A-E3AC6C0AB39C}" destId="{D4288A31-A38A-429C-92FB-718D201A75DF}" srcOrd="16" destOrd="0" presId="urn:microsoft.com/office/officeart/2005/8/layout/cycle6"/>
    <dgm:cxn modelId="{4555F56F-15DC-4B77-85FD-93DFB1496F96}" type="presParOf" srcId="{3924B2B2-6BCA-4168-AD2A-E3AC6C0AB39C}" destId="{F0906C81-7D03-4BFB-B4E8-CC7DD3DAAF28}" srcOrd="17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3EEB10D-CED5-46F3-86CE-E7F3594C5978}">
      <dsp:nvSpPr>
        <dsp:cNvPr id="0" name=""/>
        <dsp:cNvSpPr/>
      </dsp:nvSpPr>
      <dsp:spPr>
        <a:xfrm>
          <a:off x="1742512" y="-5345"/>
          <a:ext cx="1619999" cy="647998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4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réhabilitation durable</a:t>
          </a:r>
          <a:r>
            <a:rPr lang="fr-FR" sz="1400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fr-FR" sz="1200" kern="1200" dirty="0" smtClean="0">
              <a:latin typeface="Arial" panose="020B0604020202020204" pitchFamily="34" charset="0"/>
              <a:cs typeface="Arial" panose="020B0604020202020204" pitchFamily="34" charset="0"/>
            </a:rPr>
            <a:t>des « maisons 1930 »</a:t>
          </a:r>
          <a:endParaRPr lang="fr-FR" sz="1200" kern="1200" dirty="0"/>
        </a:p>
      </dsp:txBody>
      <dsp:txXfrm>
        <a:off x="1774145" y="26288"/>
        <a:ext cx="1556733" cy="584732"/>
      </dsp:txXfrm>
    </dsp:sp>
    <dsp:sp modelId="{C6404C78-20E4-44C3-837E-1E8A743650C6}">
      <dsp:nvSpPr>
        <dsp:cNvPr id="0" name=""/>
        <dsp:cNvSpPr/>
      </dsp:nvSpPr>
      <dsp:spPr>
        <a:xfrm>
          <a:off x="1054368" y="318653"/>
          <a:ext cx="2996287" cy="2996287"/>
        </a:xfrm>
        <a:custGeom>
          <a:avLst/>
          <a:gdLst/>
          <a:ahLst/>
          <a:cxnLst/>
          <a:rect l="0" t="0" r="0" b="0"/>
          <a:pathLst>
            <a:path>
              <a:moveTo>
                <a:pt x="2310672" y="239480"/>
              </a:moveTo>
              <a:arcTo wR="1498143" hR="1498143" stAng="18170653" swAng="677616"/>
            </a:path>
          </a:pathLst>
        </a:custGeom>
        <a:noFill/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953F648-9003-4D41-A0F0-C19B2346B19A}">
      <dsp:nvSpPr>
        <dsp:cNvPr id="0" name=""/>
        <dsp:cNvSpPr/>
      </dsp:nvSpPr>
      <dsp:spPr>
        <a:xfrm>
          <a:off x="3039942" y="743725"/>
          <a:ext cx="1619999" cy="647998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4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modèle énergétique </a:t>
          </a:r>
          <a:r>
            <a:rPr lang="fr-FR" sz="1200" b="0" kern="1200" dirty="0" smtClean="0">
              <a:latin typeface="Arial" panose="020B0604020202020204" pitchFamily="34" charset="0"/>
              <a:cs typeface="Arial" panose="020B0604020202020204" pitchFamily="34" charset="0"/>
            </a:rPr>
            <a:t>plus sobre &amp; collectif</a:t>
          </a:r>
          <a:endParaRPr lang="fr-FR" sz="1200" b="0" kern="1200" dirty="0"/>
        </a:p>
      </dsp:txBody>
      <dsp:txXfrm>
        <a:off x="3071575" y="775358"/>
        <a:ext cx="1556733" cy="584732"/>
      </dsp:txXfrm>
    </dsp:sp>
    <dsp:sp modelId="{58921786-B584-44E0-9DD9-A28BEC8C4039}">
      <dsp:nvSpPr>
        <dsp:cNvPr id="0" name=""/>
        <dsp:cNvSpPr/>
      </dsp:nvSpPr>
      <dsp:spPr>
        <a:xfrm>
          <a:off x="1041457" y="272295"/>
          <a:ext cx="2996287" cy="2996287"/>
        </a:xfrm>
        <a:custGeom>
          <a:avLst/>
          <a:gdLst/>
          <a:ahLst/>
          <a:cxnLst/>
          <a:rect l="0" t="0" r="0" b="0"/>
          <a:pathLst>
            <a:path>
              <a:moveTo>
                <a:pt x="2949832" y="1127960"/>
              </a:moveTo>
              <a:arcTo wR="1498143" hR="1498143" stAng="20741660" swAng="2011908"/>
            </a:path>
          </a:pathLst>
        </a:custGeom>
        <a:noFill/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6F598E4-57D5-44C5-9983-0AC8294DF0F3}">
      <dsp:nvSpPr>
        <dsp:cNvPr id="0" name=""/>
        <dsp:cNvSpPr/>
      </dsp:nvSpPr>
      <dsp:spPr>
        <a:xfrm>
          <a:off x="2990109" y="2272086"/>
          <a:ext cx="1619999" cy="647998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4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Espaces communs </a:t>
          </a:r>
          <a:r>
            <a:rPr lang="fr-FR" sz="1400" b="0" kern="1200" dirty="0" smtClean="0">
              <a:latin typeface="Arial" panose="020B0604020202020204" pitchFamily="34" charset="0"/>
              <a:cs typeface="Arial" panose="020B0604020202020204" pitchFamily="34" charset="0"/>
            </a:rPr>
            <a:t>et modes de gestion </a:t>
          </a:r>
          <a:endParaRPr lang="fr-FR" sz="1400" b="0" kern="1200" dirty="0"/>
        </a:p>
      </dsp:txBody>
      <dsp:txXfrm>
        <a:off x="3021742" y="2303719"/>
        <a:ext cx="1556733" cy="584732"/>
      </dsp:txXfrm>
    </dsp:sp>
    <dsp:sp modelId="{BCC1EEB5-B7B1-4A18-A6A7-EB4ED6875FBC}">
      <dsp:nvSpPr>
        <dsp:cNvPr id="0" name=""/>
        <dsp:cNvSpPr/>
      </dsp:nvSpPr>
      <dsp:spPr>
        <a:xfrm>
          <a:off x="909162" y="424814"/>
          <a:ext cx="2996287" cy="2996287"/>
        </a:xfrm>
        <a:custGeom>
          <a:avLst/>
          <a:gdLst/>
          <a:ahLst/>
          <a:cxnLst/>
          <a:rect l="0" t="0" r="0" b="0"/>
          <a:pathLst>
            <a:path>
              <a:moveTo>
                <a:pt x="2614748" y="2496957"/>
              </a:moveTo>
              <a:arcTo wR="1498143" hR="1498143" stAng="2508776" swAng="509279"/>
            </a:path>
          </a:pathLst>
        </a:custGeom>
        <a:noFill/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30609AA-AD36-4D79-A4FD-5B73DE9E01E5}">
      <dsp:nvSpPr>
        <dsp:cNvPr id="0" name=""/>
        <dsp:cNvSpPr/>
      </dsp:nvSpPr>
      <dsp:spPr>
        <a:xfrm>
          <a:off x="1742512" y="2990941"/>
          <a:ext cx="1619999" cy="647998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4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Gouvernance agile et inclusive</a:t>
          </a:r>
          <a:endParaRPr lang="fr-FR" sz="1400" kern="1200" dirty="0"/>
        </a:p>
      </dsp:txBody>
      <dsp:txXfrm>
        <a:off x="1774145" y="3022574"/>
        <a:ext cx="1556733" cy="584732"/>
      </dsp:txXfrm>
    </dsp:sp>
    <dsp:sp modelId="{38C68CFC-3655-418E-B48C-245E92B69289}">
      <dsp:nvSpPr>
        <dsp:cNvPr id="0" name=""/>
        <dsp:cNvSpPr/>
      </dsp:nvSpPr>
      <dsp:spPr>
        <a:xfrm>
          <a:off x="1148943" y="384717"/>
          <a:ext cx="2996287" cy="2996287"/>
        </a:xfrm>
        <a:custGeom>
          <a:avLst/>
          <a:gdLst/>
          <a:ahLst/>
          <a:cxnLst/>
          <a:rect l="0" t="0" r="0" b="0"/>
          <a:pathLst>
            <a:path>
              <a:moveTo>
                <a:pt x="590750" y="2690231"/>
              </a:moveTo>
              <a:arcTo wR="1498143" hR="1498143" stAng="7636660" swAng="797677"/>
            </a:path>
          </a:pathLst>
        </a:custGeom>
        <a:noFill/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3E422FA-3BBC-4D86-9B36-7554997A980D}">
      <dsp:nvSpPr>
        <dsp:cNvPr id="0" name=""/>
        <dsp:cNvSpPr/>
      </dsp:nvSpPr>
      <dsp:spPr>
        <a:xfrm>
          <a:off x="443829" y="2183604"/>
          <a:ext cx="1619999" cy="647998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4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réemploi </a:t>
          </a:r>
          <a:r>
            <a:rPr lang="fr-FR" sz="1200" b="0" kern="1200" dirty="0" smtClean="0">
              <a:latin typeface="Arial" panose="020B0604020202020204" pitchFamily="34" charset="0"/>
              <a:cs typeface="Arial" panose="020B0604020202020204" pitchFamily="34" charset="0"/>
            </a:rPr>
            <a:t>à l’échelle du quartier &amp; du NPRU</a:t>
          </a:r>
          <a:endParaRPr lang="fr-FR" sz="1200" b="0" kern="1200" dirty="0"/>
        </a:p>
      </dsp:txBody>
      <dsp:txXfrm>
        <a:off x="475462" y="2215237"/>
        <a:ext cx="1556733" cy="584732"/>
      </dsp:txXfrm>
    </dsp:sp>
    <dsp:sp modelId="{33EE6B2A-7F45-4964-9A4D-48D298220B17}">
      <dsp:nvSpPr>
        <dsp:cNvPr id="0" name=""/>
        <dsp:cNvSpPr/>
      </dsp:nvSpPr>
      <dsp:spPr>
        <a:xfrm>
          <a:off x="1068519" y="267517"/>
          <a:ext cx="2996287" cy="2996287"/>
        </a:xfrm>
        <a:custGeom>
          <a:avLst/>
          <a:gdLst/>
          <a:ahLst/>
          <a:cxnLst/>
          <a:rect l="0" t="0" r="0" b="0"/>
          <a:pathLst>
            <a:path>
              <a:moveTo>
                <a:pt x="57289" y="1908475"/>
              </a:moveTo>
              <a:arcTo wR="1498143" hR="1498143" stAng="9846234" swAng="1802824"/>
            </a:path>
          </a:pathLst>
        </a:custGeom>
        <a:noFill/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FD5E862-E56F-4ADE-913E-9D0E7623B9F3}">
      <dsp:nvSpPr>
        <dsp:cNvPr id="0" name=""/>
        <dsp:cNvSpPr/>
      </dsp:nvSpPr>
      <dsp:spPr>
        <a:xfrm>
          <a:off x="445081" y="743725"/>
          <a:ext cx="1619999" cy="647998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4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mobilité active  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200" b="0" kern="1200" dirty="0" smtClean="0">
              <a:latin typeface="Arial" panose="020B0604020202020204" pitchFamily="34" charset="0"/>
              <a:cs typeface="Arial" panose="020B0604020202020204" pitchFamily="34" charset="0"/>
            </a:rPr>
            <a:t>- 50% de la place de la voiture</a:t>
          </a:r>
          <a:endParaRPr lang="fr-FR" sz="1200" b="0" kern="1200" dirty="0"/>
        </a:p>
      </dsp:txBody>
      <dsp:txXfrm>
        <a:off x="476714" y="775358"/>
        <a:ext cx="1556733" cy="584732"/>
      </dsp:txXfrm>
    </dsp:sp>
    <dsp:sp modelId="{F0906C81-7D03-4BFB-B4E8-CC7DD3DAAF28}">
      <dsp:nvSpPr>
        <dsp:cNvPr id="0" name=""/>
        <dsp:cNvSpPr/>
      </dsp:nvSpPr>
      <dsp:spPr>
        <a:xfrm>
          <a:off x="1054368" y="318653"/>
          <a:ext cx="2996287" cy="2996287"/>
        </a:xfrm>
        <a:custGeom>
          <a:avLst/>
          <a:gdLst/>
          <a:ahLst/>
          <a:cxnLst/>
          <a:rect l="0" t="0" r="0" b="0"/>
          <a:pathLst>
            <a:path>
              <a:moveTo>
                <a:pt x="454856" y="422975"/>
              </a:moveTo>
              <a:arcTo wR="1498143" hR="1498143" stAng="13551731" swAng="677616"/>
            </a:path>
          </a:pathLst>
        </a:custGeom>
        <a:noFill/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418CC1-87CB-4AC1-A536-8E25DAE6DE06}" type="datetimeFigureOut">
              <a:rPr lang="fr-FR" smtClean="0"/>
              <a:t>22/01/2024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0A305A-12AF-49F9-8191-602C36EE7CE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896753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altLang="fr-FR" sz="14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L'ambition du projet et sa programmation</a:t>
            </a: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altLang="fr-FR" sz="14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Les enjeux de mobilité et les premières orientations </a:t>
            </a: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altLang="fr-FR" sz="14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La mise en œuvre : </a:t>
            </a:r>
          </a:p>
          <a:p>
            <a:pPr marL="742950" lvl="1" indent="-285750" defTabSz="9144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fr-FR" altLang="fr-FR" sz="14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quels sont les compétences, service, acteurs qui sont associés à la démarche</a:t>
            </a:r>
          </a:p>
          <a:p>
            <a:pPr marL="742950" lvl="1" indent="-285750" defTabSz="9144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fr-FR" altLang="fr-FR" sz="14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la place de la concertation et la participation des habitants dans le projet</a:t>
            </a:r>
            <a:endParaRPr lang="fr-FR" altLang="fr-FR" sz="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baseline="0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0A305A-12AF-49F9-8191-602C36EE7CE6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414764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Quartier préservé du trafic structurant</a:t>
            </a:r>
            <a:r>
              <a:rPr lang="fr-FR" baseline="0" dirty="0" smtClean="0"/>
              <a:t>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0A305A-12AF-49F9-8191-602C36EE7CE6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943030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3" indent="0">
              <a:buFont typeface="Wingdings" panose="05000000000000000000" pitchFamily="2" charset="2"/>
              <a:buNone/>
              <a:tabLst>
                <a:tab pos="360363" algn="l"/>
              </a:tabLst>
            </a:pPr>
            <a:r>
              <a:rPr lang="fr-FR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Repenser les aménagements pour apaiser le quartier : filtres modaux,</a:t>
            </a:r>
            <a:r>
              <a:rPr lang="fr-FR" sz="1400" b="1" baseline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suppression de stationnement, </a:t>
            </a:r>
            <a:endParaRPr lang="fr-FR" sz="1400" b="1" dirty="0" smtClean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0A305A-12AF-49F9-8191-602C36EE7CE6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443529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0A305A-12AF-49F9-8191-602C36EE7CE6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7603030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Préciser la typologie</a:t>
            </a:r>
            <a:r>
              <a:rPr lang="fr-FR" baseline="0" dirty="0" smtClean="0"/>
              <a:t> d’innovation – pas que techno, mais aussi </a:t>
            </a:r>
            <a:r>
              <a:rPr lang="fr-FR" baseline="0" dirty="0" err="1" smtClean="0"/>
              <a:t>process</a:t>
            </a:r>
            <a:r>
              <a:rPr lang="fr-FR" baseline="0" dirty="0" smtClean="0"/>
              <a:t>,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0A305A-12AF-49F9-8191-602C36EE7CE6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1799584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Préciser la typologie</a:t>
            </a:r>
            <a:r>
              <a:rPr lang="fr-FR" baseline="0" dirty="0" smtClean="0"/>
              <a:t> d’innovation – pas que techno, mais aussi </a:t>
            </a:r>
            <a:r>
              <a:rPr lang="fr-FR" baseline="0" dirty="0" err="1" smtClean="0"/>
              <a:t>process</a:t>
            </a:r>
            <a:r>
              <a:rPr lang="fr-FR" baseline="0" dirty="0" smtClean="0"/>
              <a:t>,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0A305A-12AF-49F9-8191-602C36EE7CE6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2733973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baseline="0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0A305A-12AF-49F9-8191-602C36EE7CE6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581264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 smtClean="0">
                <a:latin typeface="Segoe UI" panose="020B0502040204020203" pitchFamily="34" charset="0"/>
              </a:rPr>
              <a:t>La lutte contre la précarité énergétique, l’agriculture urbaine, la nature en ville pour lutter contre les îlots de chaleur, les enjeux de mobilités durables et accessibles sont autant de sujets à développer pour les habitants des quartiers prioritaires.</a:t>
            </a:r>
          </a:p>
          <a:p>
            <a:endParaRPr lang="fr-FR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PCAET,</a:t>
            </a:r>
            <a:r>
              <a:rPr lang="fr-FR" sz="1200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PLH3, plans de déplacements et mobilités… </a:t>
            </a:r>
            <a:endParaRPr lang="fr-FR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0A305A-12AF-49F9-8191-602C36EE7CE6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742321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 baseline="0" dirty="0" smtClean="0"/>
              <a:t>Chiffres socio éco : </a:t>
            </a:r>
          </a:p>
          <a:p>
            <a:r>
              <a:rPr lang="fr-FR" sz="1200" baseline="0" dirty="0" smtClean="0"/>
              <a:t>Lille : taux de pauvreté – 25% // Taux de chômage : 19%</a:t>
            </a:r>
          </a:p>
          <a:p>
            <a:r>
              <a:rPr lang="fr-FR" sz="1200" baseline="0" dirty="0" smtClean="0"/>
              <a:t>MEL : taux de pauvreté : 19% // taux de chômage : 17% </a:t>
            </a:r>
          </a:p>
          <a:p>
            <a:endParaRPr lang="fr-FR" sz="1200" baseline="0" dirty="0" smtClean="0"/>
          </a:p>
          <a:p>
            <a:r>
              <a:rPr lang="fr-FR" sz="1200" baseline="0" dirty="0" smtClean="0"/>
              <a:t>582 logements privés – 40 logements sociaux au sein d’un IRIS comprenant 2 2 18 habitants (2015) </a:t>
            </a:r>
          </a:p>
          <a:p>
            <a:r>
              <a:rPr lang="fr-FR" sz="1200" baseline="0" dirty="0" err="1" smtClean="0"/>
              <a:t>Bati</a:t>
            </a:r>
            <a:r>
              <a:rPr lang="fr-FR" sz="1200" baseline="0" dirty="0" smtClean="0"/>
              <a:t> très dégradé, </a:t>
            </a:r>
            <a:r>
              <a:rPr lang="fr-FR" sz="1200" baseline="0" dirty="0" err="1" smtClean="0"/>
              <a:t>surdivisé</a:t>
            </a:r>
            <a:r>
              <a:rPr lang="fr-FR" sz="1200" baseline="0" dirty="0" smtClean="0"/>
              <a:t>, vacances // isolation du quartiers / retournée sur lui-même en raison des franges des boulevards </a:t>
            </a:r>
          </a:p>
          <a:p>
            <a:endParaRPr lang="fr-FR" sz="1200" baseline="0" dirty="0" smtClean="0"/>
          </a:p>
          <a:p>
            <a:r>
              <a:rPr lang="fr-FR" sz="1200" baseline="0" dirty="0" smtClean="0"/>
              <a:t>Aussi des atouts : Transports en commun notamment et équipements de tout type à proximité </a:t>
            </a:r>
          </a:p>
          <a:p>
            <a:endParaRPr lang="fr-FR" sz="1200" baseline="0" dirty="0" smtClean="0"/>
          </a:p>
          <a:p>
            <a:pPr marL="742950" lvl="1" indent="-285750" algn="just"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fr-F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Création d’un espace vert de proximité sur emprise démolie de la résidence Van </a:t>
            </a:r>
            <a:r>
              <a:rPr lang="fr-FR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Hende</a:t>
            </a:r>
            <a:endParaRPr lang="fr-FR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 algn="just"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fr-F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Requalification de la rue d’Iéna</a:t>
            </a:r>
          </a:p>
          <a:p>
            <a:pPr marL="742950" lvl="1" indent="-285750" algn="just"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fr-FR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Acquisition de 66 biens (39 réhabilitations et 27 démolitions) </a:t>
            </a:r>
          </a:p>
          <a:p>
            <a:pPr marL="742950" lvl="1" indent="-285750" algn="just"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fr-FR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Accompagnement des propriétaires à la rénovation des logements :</a:t>
            </a:r>
          </a:p>
          <a:p>
            <a:pPr marL="1200150" lvl="2" indent="-285750" algn="just"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fr-F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OPAH-RU avec un volet « copropriétés dégradées » : 5 ans, lancement été 2023</a:t>
            </a:r>
          </a:p>
          <a:p>
            <a:pPr marL="1200150" lvl="2" indent="-285750" algn="just"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fr-F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POPAC : 3 ans, lancement été 2023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0A305A-12AF-49F9-8191-602C36EE7CE6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025583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baseline="0" dirty="0" smtClean="0"/>
              <a:t>Triple constats : </a:t>
            </a:r>
          </a:p>
          <a:p>
            <a:pPr marL="628650" lvl="1" indent="-171450">
              <a:buFontTx/>
              <a:buChar char="-"/>
            </a:pPr>
            <a:r>
              <a:rPr lang="fr-FR" baseline="0" dirty="0" smtClean="0"/>
              <a:t>challenge d’intervenir sur la ville ancienne dégradée tout en répondant aux impératifs de transition écologique pour tous </a:t>
            </a:r>
          </a:p>
          <a:p>
            <a:pPr marL="628650" lvl="1" indent="-171450">
              <a:buFontTx/>
              <a:buChar char="-"/>
            </a:pPr>
            <a:r>
              <a:rPr lang="fr-FR" baseline="0" dirty="0" smtClean="0"/>
              <a:t>Renouvellement urbain doit devenir le paradigme du développement également pour limiter notre impacts </a:t>
            </a:r>
          </a:p>
          <a:p>
            <a:pPr marL="628650" lvl="1" indent="-171450">
              <a:buFontTx/>
              <a:buChar char="-"/>
            </a:pPr>
            <a:r>
              <a:rPr lang="fr-FR" baseline="0" dirty="0" smtClean="0"/>
              <a:t>les </a:t>
            </a:r>
            <a:r>
              <a:rPr lang="fr-FR" baseline="0" dirty="0" err="1" smtClean="0"/>
              <a:t>démontrateurs</a:t>
            </a:r>
            <a:r>
              <a:rPr lang="fr-FR" baseline="0" dirty="0" smtClean="0"/>
              <a:t> de haute performance sont déployés sur des sites en friche, après démolition et reconstruction </a:t>
            </a:r>
          </a:p>
          <a:p>
            <a:pPr marL="457200" lvl="1" indent="0">
              <a:buFontTx/>
              <a:buNone/>
            </a:pPr>
            <a:endParaRPr lang="fr-FR" baseline="0" dirty="0" smtClean="0"/>
          </a:p>
          <a:p>
            <a:r>
              <a:rPr lang="fr-FR" dirty="0" smtClean="0"/>
              <a:t>Candidature</a:t>
            </a:r>
            <a:r>
              <a:rPr lang="fr-FR" baseline="0" dirty="0" smtClean="0"/>
              <a:t> à l’AMI Démonstrateur Ville Durable de la Banque des Territoires en 2021 </a:t>
            </a:r>
          </a:p>
          <a:p>
            <a:r>
              <a:rPr lang="fr-FR" baseline="0" dirty="0" smtClean="0"/>
              <a:t>Conventionnement phase 1 pour 460 000 € de subvention </a:t>
            </a:r>
          </a:p>
          <a:p>
            <a:r>
              <a:rPr lang="fr-FR" baseline="0" dirty="0" smtClean="0"/>
              <a:t>Conventionnement potentielle sur la phase 2 pour 9,5 millions d’euros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0A305A-12AF-49F9-8191-602C36EE7CE6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192945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Approche systémique</a:t>
            </a:r>
            <a:r>
              <a:rPr lang="fr-FR" baseline="0" dirty="0" smtClean="0"/>
              <a:t> </a:t>
            </a:r>
          </a:p>
          <a:p>
            <a:r>
              <a:rPr lang="fr-FR" baseline="0" dirty="0" smtClean="0"/>
              <a:t>Ne pas parler ici des outils financés mais des axes de travail </a:t>
            </a:r>
          </a:p>
          <a:p>
            <a:endParaRPr lang="fr-FR" baseline="0" dirty="0" smtClean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0A305A-12AF-49F9-8191-602C36EE7CE6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533787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Expliquer</a:t>
            </a:r>
            <a:r>
              <a:rPr lang="fr-FR" baseline="0" dirty="0" smtClean="0"/>
              <a:t> à l’oral en insistant sur le volet innovant du projet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0A305A-12AF-49F9-8191-602C36EE7CE6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119416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076325" lvl="5" indent="0">
              <a:buFont typeface="Arial" panose="020B0604020202020204" pitchFamily="34" charset="0"/>
              <a:buNone/>
            </a:pPr>
            <a:r>
              <a:rPr lang="fr-FR" sz="1200" kern="0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Il s’agira d’identifier</a:t>
            </a:r>
            <a:r>
              <a:rPr lang="fr-FR" sz="1200" b="1" kern="0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 les solutions individuelles et collectives </a:t>
            </a:r>
            <a:r>
              <a:rPr lang="fr-FR" sz="1200" b="1" kern="0" dirty="0" err="1" smtClean="0">
                <a:latin typeface="Arial" panose="020B0604020202020204" pitchFamily="34" charset="0"/>
                <a:ea typeface="Times New Roman" panose="02020603050405020304" pitchFamily="18" charset="0"/>
              </a:rPr>
              <a:t>déployables</a:t>
            </a:r>
            <a:r>
              <a:rPr lang="fr-FR" sz="1200" b="1" kern="0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 à court, moyen et long termes </a:t>
            </a:r>
            <a:r>
              <a:rPr lang="fr-FR" sz="1200" kern="50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ainsi que </a:t>
            </a:r>
            <a:r>
              <a:rPr lang="fr-FR" sz="1200" b="1" kern="50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leurs prérequis, leurs modalités de mise en œuvre et leurs conditions de réussite</a:t>
            </a:r>
            <a:r>
              <a:rPr lang="fr-FR" sz="1200" kern="50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 (modèle économique et juridique notamment). </a:t>
            </a:r>
            <a:endParaRPr lang="fr-FR" sz="1200" dirty="0" smtClean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076325" lvl="5" indent="0">
              <a:buFont typeface="Arial" panose="020B0604020202020204" pitchFamily="34" charset="0"/>
              <a:buNone/>
            </a:pPr>
            <a:endParaRPr lang="fr-FR" sz="1200" dirty="0" smtClean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076325" lvl="5" indent="0">
              <a:buFont typeface="Arial" panose="020B0604020202020204" pitchFamily="34" charset="0"/>
              <a:buNone/>
            </a:pPr>
            <a:endParaRPr lang="fr-FR" sz="1200" dirty="0" smtClean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076325" lvl="5" indent="0">
              <a:buFont typeface="Arial" panose="020B0604020202020204" pitchFamily="34" charset="0"/>
              <a:buNone/>
            </a:pPr>
            <a:r>
              <a:rPr lang="fr-FR" sz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Piétons : </a:t>
            </a:r>
          </a:p>
          <a:p>
            <a:pPr marL="1362075" lvl="5" indent="-285750">
              <a:buFont typeface="Arial" panose="020B0604020202020204" pitchFamily="34" charset="0"/>
              <a:buChar char="•"/>
            </a:pPr>
            <a:r>
              <a:rPr lang="fr-FR" sz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 boulevards de Metz et Montebello constituent des barrières à franchir </a:t>
            </a:r>
          </a:p>
          <a:p>
            <a:pPr marL="1371600" lvl="5" indent="-295275">
              <a:buFont typeface="Arial" panose="020B0604020202020204" pitchFamily="34" charset="0"/>
              <a:buChar char="•"/>
            </a:pPr>
            <a:r>
              <a:rPr lang="fr-FR" sz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Trottoirs quasi-inexistants ou encombrés sur certaines franges </a:t>
            </a:r>
          </a:p>
          <a:p>
            <a:pPr marL="1371600" lvl="5" indent="-295275">
              <a:buFont typeface="Arial" panose="020B0604020202020204" pitchFamily="34" charset="0"/>
              <a:buChar char="•"/>
            </a:pPr>
            <a:r>
              <a:rPr lang="fr-FR" sz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Modes pénalisé dans le partage de l’espace public </a:t>
            </a:r>
          </a:p>
          <a:p>
            <a:pPr marL="161925" lvl="4" indent="0">
              <a:buFont typeface="Wingdings" panose="05000000000000000000" pitchFamily="2" charset="2"/>
              <a:buNone/>
            </a:pPr>
            <a:endParaRPr lang="fr-FR" sz="1400" dirty="0" smtClean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47675" lvl="4" indent="-285750">
              <a:buFont typeface="Wingdings" panose="05000000000000000000" pitchFamily="2" charset="2"/>
              <a:buChar char="§"/>
            </a:pPr>
            <a:endParaRPr lang="fr-FR" sz="1400" dirty="0" smtClean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47675" lvl="4" indent="-285750">
              <a:buFont typeface="Wingdings" panose="05000000000000000000" pitchFamily="2" charset="2"/>
              <a:buChar char="§"/>
            </a:pPr>
            <a:endParaRPr lang="fr-FR" sz="1400" dirty="0" smtClean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0A305A-12AF-49F9-8191-602C36EE7CE6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307009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61925" lvl="4" indent="0">
              <a:buFont typeface="Wingdings" panose="05000000000000000000" pitchFamily="2" charset="2"/>
              <a:buNone/>
            </a:pPr>
            <a:r>
              <a:rPr lang="fr-FR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Future borne</a:t>
            </a:r>
            <a:r>
              <a:rPr lang="fr-FR" sz="1400" baseline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VAE à proximité </a:t>
            </a:r>
            <a:endParaRPr lang="fr-FR" sz="1400" dirty="0" smtClean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1925" lvl="4" indent="0">
              <a:buFont typeface="Wingdings" panose="05000000000000000000" pitchFamily="2" charset="2"/>
              <a:buNone/>
            </a:pPr>
            <a:r>
              <a:rPr lang="fr-FR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Stationnement</a:t>
            </a:r>
            <a:r>
              <a:rPr lang="fr-FR" sz="1400" baseline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sous dimensionné – impossibilité d’absorber l’offre résidentielle dans les logements, offre en libre accès sous utilisée – stationnement résidentiel fortement </a:t>
            </a:r>
            <a:r>
              <a:rPr lang="fr-FR" sz="1400" baseline="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utlisé</a:t>
            </a:r>
            <a:r>
              <a:rPr lang="fr-FR" sz="1400" baseline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fr-FR" sz="1400" dirty="0" smtClean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47675" lvl="4" indent="-285750">
              <a:buFont typeface="Wingdings" panose="05000000000000000000" pitchFamily="2" charset="2"/>
              <a:buChar char="§"/>
            </a:pPr>
            <a:endParaRPr lang="fr-FR" sz="1400" dirty="0" smtClean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47675" lvl="4" indent="-285750">
              <a:buFont typeface="Wingdings" panose="05000000000000000000" pitchFamily="2" charset="2"/>
              <a:buChar char="§"/>
            </a:pPr>
            <a:endParaRPr lang="fr-FR" sz="1400" dirty="0" smtClean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0A305A-12AF-49F9-8191-602C36EE7CE6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723758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47675" lvl="4" indent="-285750">
              <a:buFont typeface="Wingdings" panose="05000000000000000000" pitchFamily="2" charset="2"/>
              <a:buChar char="§"/>
            </a:pPr>
            <a:endParaRPr lang="fr-FR" sz="1400" dirty="0" smtClean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0A305A-12AF-49F9-8191-602C36EE7CE6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577190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58ECC-BD1D-3E40-9DC0-1F5193C16E59}" type="datetimeFigureOut">
              <a:rPr lang="fr-FR" smtClean="0"/>
              <a:t>22/01/2024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BADAB-5E4A-DF4E-85DC-542A88CE7A7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187147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58ECC-BD1D-3E40-9DC0-1F5193C16E59}" type="datetimeFigureOut">
              <a:rPr lang="fr-FR" smtClean="0"/>
              <a:t>22/01/2024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BADAB-5E4A-DF4E-85DC-542A88CE7A7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346139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58ECC-BD1D-3E40-9DC0-1F5193C16E59}" type="datetimeFigureOut">
              <a:rPr lang="fr-FR" smtClean="0"/>
              <a:t>22/01/2024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BADAB-5E4A-DF4E-85DC-542A88CE7A7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703861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58ECC-BD1D-3E40-9DC0-1F5193C16E59}" type="datetimeFigureOut">
              <a:rPr lang="fr-FR" smtClean="0"/>
              <a:t>22/01/2024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BADAB-5E4A-DF4E-85DC-542A88CE7A7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889715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58ECC-BD1D-3E40-9DC0-1F5193C16E59}" type="datetimeFigureOut">
              <a:rPr lang="fr-FR" smtClean="0"/>
              <a:t>22/01/2024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BADAB-5E4A-DF4E-85DC-542A88CE7A76}" type="slidenum">
              <a:rPr lang="fr-FR" smtClean="0"/>
              <a:t>‹N°›</a:t>
            </a:fld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7C224631-7762-4DC9-97B4-FE053C5349E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4097" y="4688239"/>
            <a:ext cx="769903" cy="407734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485A6B3E-C28B-49E9-8636-7D2393C35A7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0972" y="4721063"/>
            <a:ext cx="372850" cy="365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461" y="4827813"/>
            <a:ext cx="1002791" cy="204243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A6097765-B532-4769-B1A0-02A02D6D02E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061" y="4714870"/>
            <a:ext cx="476379" cy="381103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9236" y="4826383"/>
            <a:ext cx="1002791" cy="204243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A6097765-B532-4769-B1A0-02A02D6D02E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5836" y="4713440"/>
            <a:ext cx="476379" cy="381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435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58ECC-BD1D-3E40-9DC0-1F5193C16E59}" type="datetimeFigureOut">
              <a:rPr lang="fr-FR" smtClean="0"/>
              <a:t>22/01/2024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BADAB-5E4A-DF4E-85DC-542A88CE7A76}" type="slidenum">
              <a:rPr lang="fr-FR" smtClean="0"/>
              <a:t>‹N°›</a:t>
            </a:fld>
            <a:endParaRPr lang="fr-FR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7C224631-7762-4DC9-97B4-FE053C5349E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1848" y="4714870"/>
            <a:ext cx="769903" cy="407734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485A6B3E-C28B-49E9-8636-7D2393C35A7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723" y="4747694"/>
            <a:ext cx="372850" cy="365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age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3135" y="4853014"/>
            <a:ext cx="1002791" cy="204243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A6097765-B532-4769-B1A0-02A02D6D02E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9735" y="4740071"/>
            <a:ext cx="476379" cy="381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7585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58ECC-BD1D-3E40-9DC0-1F5193C16E59}" type="datetimeFigureOut">
              <a:rPr lang="fr-FR" smtClean="0"/>
              <a:t>22/01/2024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BADAB-5E4A-DF4E-85DC-542A88CE7A76}" type="slidenum">
              <a:rPr lang="fr-FR" smtClean="0"/>
              <a:t>‹N°›</a:t>
            </a:fld>
            <a:endParaRPr lang="fr-FR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7C224631-7762-4DC9-97B4-FE053C5349E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4097" y="4680618"/>
            <a:ext cx="769903" cy="407734"/>
          </a:xfrm>
          <a:prstGeom prst="rect">
            <a:avLst/>
          </a:prstGeom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485A6B3E-C28B-49E9-8636-7D2393C35A7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0972" y="4713442"/>
            <a:ext cx="372850" cy="365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Image 1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384" y="4818762"/>
            <a:ext cx="1002791" cy="204243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A6097765-B532-4769-B1A0-02A02D6D02E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1984" y="4705819"/>
            <a:ext cx="476379" cy="381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7694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58ECC-BD1D-3E40-9DC0-1F5193C16E59}" type="datetimeFigureOut">
              <a:rPr lang="fr-FR" smtClean="0"/>
              <a:t>22/01/2024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BADAB-5E4A-DF4E-85DC-542A88CE7A76}" type="slidenum">
              <a:rPr lang="fr-FR" smtClean="0"/>
              <a:t>‹N°›</a:t>
            </a:fld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7C224631-7762-4DC9-97B4-FE053C5349E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1848" y="4707249"/>
            <a:ext cx="769903" cy="407734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485A6B3E-C28B-49E9-8636-7D2393C35A7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723" y="4740073"/>
            <a:ext cx="372850" cy="365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 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461" y="4827813"/>
            <a:ext cx="1002791" cy="204243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A6097765-B532-4769-B1A0-02A02D6D02E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061" y="4714870"/>
            <a:ext cx="476379" cy="381103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3927" y="4837772"/>
            <a:ext cx="1002791" cy="204243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A6097765-B532-4769-B1A0-02A02D6D02E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0527" y="4724829"/>
            <a:ext cx="476379" cy="381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2530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58ECC-BD1D-3E40-9DC0-1F5193C16E59}" type="datetimeFigureOut">
              <a:rPr lang="fr-FR" smtClean="0"/>
              <a:t>22/01/2024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BADAB-5E4A-DF4E-85DC-542A88CE7A76}" type="slidenum">
              <a:rPr lang="fr-FR" smtClean="0"/>
              <a:t>‹N°›</a:t>
            </a:fld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7C224631-7762-4DC9-97B4-FE053C5349E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1848" y="4714870"/>
            <a:ext cx="769903" cy="407734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485A6B3E-C28B-49E9-8636-7D2393C35A7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723" y="4747694"/>
            <a:ext cx="372850" cy="365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 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3135" y="4853014"/>
            <a:ext cx="1002791" cy="204243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A6097765-B532-4769-B1A0-02A02D6D02E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9735" y="4740071"/>
            <a:ext cx="476379" cy="381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5977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58ECC-BD1D-3E40-9DC0-1F5193C16E59}" type="datetimeFigureOut">
              <a:rPr lang="fr-FR" smtClean="0"/>
              <a:t>22/01/2024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BADAB-5E4A-DF4E-85DC-542A88CE7A76}" type="slidenum">
              <a:rPr lang="fr-FR" smtClean="0"/>
              <a:t>‹N°›</a:t>
            </a:fld>
            <a:endParaRPr lang="fr-FR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7C224631-7762-4DC9-97B4-FE053C5349E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1848" y="4680618"/>
            <a:ext cx="769903" cy="407734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485A6B3E-C28B-49E9-8636-7D2393C35A7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723" y="4713442"/>
            <a:ext cx="372850" cy="365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age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3135" y="4818762"/>
            <a:ext cx="1002791" cy="204243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A6097765-B532-4769-B1A0-02A02D6D02E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9735" y="4705819"/>
            <a:ext cx="476379" cy="381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833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Cliquez sur l'icône pour ajouter une image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58ECC-BD1D-3E40-9DC0-1F5193C16E59}" type="datetimeFigureOut">
              <a:rPr lang="fr-FR" smtClean="0"/>
              <a:t>22/01/2024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BADAB-5E4A-DF4E-85DC-542A88CE7A7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042388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758ECC-BD1D-3E40-9DC0-1F5193C16E59}" type="datetimeFigureOut">
              <a:rPr lang="fr-FR" smtClean="0"/>
              <a:t>22/01/2024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CBADAB-5E4A-DF4E-85DC-542A88CE7A7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62041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5.jpeg"/><Relationship Id="rId7" Type="http://schemas.openxmlformats.org/officeDocument/2006/relationships/image" Target="../media/image2.jpeg"/><Relationship Id="rId12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jpeg"/><Relationship Id="rId11" Type="http://schemas.openxmlformats.org/officeDocument/2006/relationships/image" Target="../media/image10.jpeg"/><Relationship Id="rId5" Type="http://schemas.openxmlformats.org/officeDocument/2006/relationships/image" Target="../media/image7.png"/><Relationship Id="rId10" Type="http://schemas.openxmlformats.org/officeDocument/2006/relationships/image" Target="../media/image9.png"/><Relationship Id="rId4" Type="http://schemas.openxmlformats.org/officeDocument/2006/relationships/image" Target="../media/image6.jpeg"/><Relationship Id="rId9" Type="http://schemas.openxmlformats.org/officeDocument/2006/relationships/image" Target="../media/image8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image" Target="../media/image11.emf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0.jpeg"/><Relationship Id="rId10" Type="http://schemas.openxmlformats.org/officeDocument/2006/relationships/image" Target="../media/image2.jpeg"/><Relationship Id="rId4" Type="http://schemas.openxmlformats.org/officeDocument/2006/relationships/image" Target="../media/image9.png"/><Relationship Id="rId9" Type="http://schemas.openxmlformats.org/officeDocument/2006/relationships/image" Target="../media/image4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image" Target="../media/image11.emf"/><Relationship Id="rId7" Type="http://schemas.openxmlformats.org/officeDocument/2006/relationships/image" Target="../media/image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10.jpeg"/><Relationship Id="rId4" Type="http://schemas.openxmlformats.org/officeDocument/2006/relationships/image" Target="../media/image9.png"/><Relationship Id="rId9" Type="http://schemas.openxmlformats.org/officeDocument/2006/relationships/image" Target="../media/image2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1.emf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openxmlformats.org/officeDocument/2006/relationships/image" Target="../media/image2.jpeg"/><Relationship Id="rId5" Type="http://schemas.openxmlformats.org/officeDocument/2006/relationships/image" Target="../media/image10.jpeg"/><Relationship Id="rId10" Type="http://schemas.openxmlformats.org/officeDocument/2006/relationships/image" Target="../media/image4.jpeg"/><Relationship Id="rId4" Type="http://schemas.openxmlformats.org/officeDocument/2006/relationships/image" Target="../media/image9.png"/><Relationship Id="rId9" Type="http://schemas.openxmlformats.org/officeDocument/2006/relationships/image" Target="../media/image1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image" Target="../media/image11.emf"/><Relationship Id="rId7" Type="http://schemas.openxmlformats.org/officeDocument/2006/relationships/image" Target="../media/image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11" Type="http://schemas.openxmlformats.org/officeDocument/2006/relationships/image" Target="../media/image24.jpeg"/><Relationship Id="rId5" Type="http://schemas.openxmlformats.org/officeDocument/2006/relationships/image" Target="../media/image10.jpeg"/><Relationship Id="rId10" Type="http://schemas.openxmlformats.org/officeDocument/2006/relationships/image" Target="../media/image23.jpeg"/><Relationship Id="rId4" Type="http://schemas.openxmlformats.org/officeDocument/2006/relationships/image" Target="../media/image9.png"/><Relationship Id="rId9" Type="http://schemas.openxmlformats.org/officeDocument/2006/relationships/image" Target="../media/image2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image" Target="../media/image11.emf"/><Relationship Id="rId7" Type="http://schemas.openxmlformats.org/officeDocument/2006/relationships/image" Target="../media/image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10.jpeg"/><Relationship Id="rId4" Type="http://schemas.openxmlformats.org/officeDocument/2006/relationships/image" Target="../media/image9.png"/><Relationship Id="rId9" Type="http://schemas.openxmlformats.org/officeDocument/2006/relationships/image" Target="../media/image2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5.jpeg"/><Relationship Id="rId7" Type="http://schemas.openxmlformats.org/officeDocument/2006/relationships/image" Target="../media/image2.jpeg"/><Relationship Id="rId12" Type="http://schemas.openxmlformats.org/officeDocument/2006/relationships/image" Target="../media/image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jpeg"/><Relationship Id="rId11" Type="http://schemas.openxmlformats.org/officeDocument/2006/relationships/image" Target="../media/image10.jpeg"/><Relationship Id="rId5" Type="http://schemas.openxmlformats.org/officeDocument/2006/relationships/image" Target="../media/image7.png"/><Relationship Id="rId10" Type="http://schemas.openxmlformats.org/officeDocument/2006/relationships/image" Target="../media/image9.png"/><Relationship Id="rId4" Type="http://schemas.openxmlformats.org/officeDocument/2006/relationships/image" Target="../media/image6.jpeg"/><Relationship Id="rId9" Type="http://schemas.openxmlformats.org/officeDocument/2006/relationships/image" Target="../media/image8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12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emf"/><Relationship Id="rId5" Type="http://schemas.openxmlformats.org/officeDocument/2006/relationships/image" Target="../media/image4.jpe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1.emf"/><Relationship Id="rId7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jpeg"/><Relationship Id="rId5" Type="http://schemas.openxmlformats.org/officeDocument/2006/relationships/image" Target="../media/image10.jpeg"/><Relationship Id="rId4" Type="http://schemas.openxmlformats.org/officeDocument/2006/relationships/image" Target="../media/image9.png"/><Relationship Id="rId9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13" Type="http://schemas.openxmlformats.org/officeDocument/2006/relationships/image" Target="../media/image3.png"/><Relationship Id="rId3" Type="http://schemas.openxmlformats.org/officeDocument/2006/relationships/image" Target="../media/image11.emf"/><Relationship Id="rId7" Type="http://schemas.openxmlformats.org/officeDocument/2006/relationships/diagramLayout" Target="../diagrams/layout1.xml"/><Relationship Id="rId12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1.xml"/><Relationship Id="rId11" Type="http://schemas.openxmlformats.org/officeDocument/2006/relationships/image" Target="../media/image1.jpeg"/><Relationship Id="rId5" Type="http://schemas.openxmlformats.org/officeDocument/2006/relationships/image" Target="../media/image10.jpeg"/><Relationship Id="rId10" Type="http://schemas.microsoft.com/office/2007/relationships/diagramDrawing" Target="../diagrams/drawing1.xml"/><Relationship Id="rId4" Type="http://schemas.openxmlformats.org/officeDocument/2006/relationships/image" Target="../media/image9.png"/><Relationship Id="rId9" Type="http://schemas.openxmlformats.org/officeDocument/2006/relationships/diagramColors" Target="../diagrams/colors1.xml"/><Relationship Id="rId1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4.jpeg"/><Relationship Id="rId3" Type="http://schemas.openxmlformats.org/officeDocument/2006/relationships/image" Target="../media/image11.emf"/><Relationship Id="rId7" Type="http://schemas.openxmlformats.org/officeDocument/2006/relationships/image" Target="../media/image5.jpeg"/><Relationship Id="rId12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11" Type="http://schemas.openxmlformats.org/officeDocument/2006/relationships/image" Target="../media/image2.jpeg"/><Relationship Id="rId5" Type="http://schemas.openxmlformats.org/officeDocument/2006/relationships/image" Target="../media/image10.jpeg"/><Relationship Id="rId10" Type="http://schemas.openxmlformats.org/officeDocument/2006/relationships/image" Target="../media/image1.jpeg"/><Relationship Id="rId4" Type="http://schemas.openxmlformats.org/officeDocument/2006/relationships/image" Target="../media/image9.png"/><Relationship Id="rId9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image" Target="../media/image11.emf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0.jpeg"/><Relationship Id="rId10" Type="http://schemas.openxmlformats.org/officeDocument/2006/relationships/image" Target="../media/image2.jpeg"/><Relationship Id="rId4" Type="http://schemas.openxmlformats.org/officeDocument/2006/relationships/image" Target="../media/image9.png"/><Relationship Id="rId9" Type="http://schemas.openxmlformats.org/officeDocument/2006/relationships/image" Target="../media/image1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1.emf"/><Relationship Id="rId7" Type="http://schemas.openxmlformats.org/officeDocument/2006/relationships/image" Target="../media/image18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image" Target="../media/image2.jpeg"/><Relationship Id="rId5" Type="http://schemas.openxmlformats.org/officeDocument/2006/relationships/image" Target="../media/image10.jpeg"/><Relationship Id="rId10" Type="http://schemas.openxmlformats.org/officeDocument/2006/relationships/image" Target="../media/image4.jpeg"/><Relationship Id="rId4" Type="http://schemas.openxmlformats.org/officeDocument/2006/relationships/image" Target="../media/image9.png"/><Relationship Id="rId9" Type="http://schemas.openxmlformats.org/officeDocument/2006/relationships/image" Target="../media/image1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image" Target="../media/image11.emf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emf"/><Relationship Id="rId5" Type="http://schemas.openxmlformats.org/officeDocument/2006/relationships/image" Target="../media/image10.jpeg"/><Relationship Id="rId10" Type="http://schemas.openxmlformats.org/officeDocument/2006/relationships/image" Target="../media/image2.jpeg"/><Relationship Id="rId4" Type="http://schemas.openxmlformats.org/officeDocument/2006/relationships/image" Target="../media/image9.png"/><Relationship Id="rId9" Type="http://schemas.openxmlformats.org/officeDocument/2006/relationships/image" Target="../media/image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152" y="0"/>
            <a:ext cx="6772428" cy="5143500"/>
          </a:xfrm>
          <a:prstGeom prst="re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2232156" y="2396055"/>
            <a:ext cx="480251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solidFill>
                  <a:schemeClr val="bg1"/>
                </a:solidFill>
                <a:latin typeface="Arial"/>
                <a:cs typeface="Arial"/>
              </a:rPr>
              <a:t>Démonstrateur Ville Durable </a:t>
            </a:r>
            <a:endParaRPr lang="fr-FR" sz="2000" b="1" dirty="0" smtClean="0">
              <a:solidFill>
                <a:schemeClr val="bg1"/>
              </a:solidFill>
              <a:latin typeface="Arial"/>
              <a:cs typeface="Arial"/>
            </a:endParaRPr>
          </a:p>
          <a:p>
            <a:pPr algn="ctr"/>
            <a:endParaRPr lang="fr-FR" sz="2000" b="1" dirty="0" smtClean="0">
              <a:solidFill>
                <a:schemeClr val="bg1"/>
              </a:solidFill>
              <a:latin typeface="Arial"/>
              <a:cs typeface="Arial"/>
            </a:endParaRPr>
          </a:p>
          <a:p>
            <a:pPr algn="ctr"/>
            <a:r>
              <a:rPr lang="fr-FR" sz="2000" b="1" dirty="0" smtClean="0">
                <a:solidFill>
                  <a:schemeClr val="bg1"/>
                </a:solidFill>
                <a:latin typeface="Arial"/>
                <a:cs typeface="Arial"/>
              </a:rPr>
              <a:t>Iéna-Mexico</a:t>
            </a:r>
            <a:endParaRPr lang="fr-FR" sz="2400" b="1" dirty="0">
              <a:solidFill>
                <a:schemeClr val="bg1"/>
              </a:solidFill>
              <a:latin typeface="Arial"/>
              <a:cs typeface="Arial"/>
            </a:endParaRPr>
          </a:p>
          <a:p>
            <a:pPr algn="ctr"/>
            <a:r>
              <a:rPr lang="fr-FR" b="1" dirty="0" smtClean="0">
                <a:solidFill>
                  <a:schemeClr val="bg1"/>
                </a:solidFill>
                <a:latin typeface="Arial"/>
                <a:cs typeface="Arial"/>
              </a:rPr>
              <a:t>un </a:t>
            </a:r>
            <a:r>
              <a:rPr lang="fr-FR" b="1" dirty="0">
                <a:solidFill>
                  <a:schemeClr val="bg1"/>
                </a:solidFill>
                <a:latin typeface="Arial"/>
                <a:cs typeface="Arial"/>
              </a:rPr>
              <a:t>quartier d’habitat ancien à santé positive et bas </a:t>
            </a:r>
            <a:r>
              <a:rPr lang="fr-FR" b="1" dirty="0" smtClean="0">
                <a:solidFill>
                  <a:schemeClr val="bg1"/>
                </a:solidFill>
                <a:latin typeface="Arial"/>
                <a:cs typeface="Arial"/>
              </a:rPr>
              <a:t>carbone</a:t>
            </a:r>
          </a:p>
        </p:txBody>
      </p:sp>
      <p:pic>
        <p:nvPicPr>
          <p:cNvPr id="8" name="Image 7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261" y="3441487"/>
            <a:ext cx="2214000" cy="14760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73475836-C8AA-438B-B8C6-839A6024B21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261" y="128916"/>
            <a:ext cx="2214541" cy="1476000"/>
          </a:xfrm>
          <a:prstGeom prst="rect">
            <a:avLst/>
          </a:prstGeom>
        </p:spPr>
      </p:pic>
      <p:pic>
        <p:nvPicPr>
          <p:cNvPr id="10" name="Image 9"/>
          <p:cNvPicPr>
            <a:picLocks/>
          </p:cNvPicPr>
          <p:nvPr/>
        </p:nvPicPr>
        <p:blipFill rotWithShape="1">
          <a:blip r:embed="rId5"/>
          <a:srcRect t="7432"/>
          <a:stretch/>
        </p:blipFill>
        <p:spPr>
          <a:xfrm>
            <a:off x="145261" y="1800444"/>
            <a:ext cx="2214000" cy="147600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7C224631-7762-4DC9-97B4-FE053C5349E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1540" y="599043"/>
            <a:ext cx="1149112" cy="608560"/>
          </a:xfrm>
          <a:prstGeom prst="rect">
            <a:avLst/>
          </a:prstGeom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485A6B3E-C28B-49E9-8636-7D2393C35A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9417" y="453587"/>
            <a:ext cx="916661" cy="899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1579" y="1448127"/>
            <a:ext cx="1729806" cy="352317"/>
          </a:xfrm>
          <a:prstGeom prst="rect">
            <a:avLst/>
          </a:prstGeom>
        </p:spPr>
      </p:pic>
      <p:pic>
        <p:nvPicPr>
          <p:cNvPr id="14" name="Image 13" descr="SLIDE0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4732" y="3322263"/>
            <a:ext cx="2285800" cy="1286905"/>
          </a:xfrm>
          <a:prstGeom prst="rect">
            <a:avLst/>
          </a:prstGeom>
        </p:spPr>
      </p:pic>
      <p:pic>
        <p:nvPicPr>
          <p:cNvPr id="1026" name="Image 3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3016" y="4306563"/>
            <a:ext cx="697119" cy="698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Image 5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8516" y="4287411"/>
            <a:ext cx="1028411" cy="507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A6097765-B532-4769-B1A0-02A02D6D02E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5362" y="1879117"/>
            <a:ext cx="964540" cy="77163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352746" y="390073"/>
            <a:ext cx="444789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400" b="1" i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Mobilités durables et usages de l'espace public dans les nouveaux Contrats de ville : quelles perspectives ?</a:t>
            </a:r>
            <a:endParaRPr lang="fr-FR" sz="140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155477" y="4732821"/>
            <a:ext cx="140775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1400" dirty="0">
                <a:solidFill>
                  <a:schemeClr val="bg1"/>
                </a:solidFill>
                <a:latin typeface="Arial"/>
                <a:cs typeface="Arial"/>
              </a:rPr>
              <a:t>23 janvier 2024</a:t>
            </a:r>
          </a:p>
        </p:txBody>
      </p:sp>
      <p:sp>
        <p:nvSpPr>
          <p:cNvPr id="6" name="Rectangle 5"/>
          <p:cNvSpPr/>
          <p:nvPr/>
        </p:nvSpPr>
        <p:spPr>
          <a:xfrm>
            <a:off x="2483370" y="1407132"/>
            <a:ext cx="417398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200" i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Etape</a:t>
            </a:r>
            <a:r>
              <a:rPr lang="fr-FR" sz="120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3 - Réaliser </a:t>
            </a:r>
            <a:endParaRPr lang="fr-FR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2901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Image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0453" y="370031"/>
            <a:ext cx="612000" cy="195841"/>
          </a:xfrm>
          <a:prstGeom prst="rect">
            <a:avLst/>
          </a:prstGeom>
        </p:spPr>
      </p:pic>
      <p:pic>
        <p:nvPicPr>
          <p:cNvPr id="27" name="Image 3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8113" y="246564"/>
            <a:ext cx="442037" cy="442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Imag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9650" y="246564"/>
            <a:ext cx="888960" cy="438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ZoneTexte 18"/>
          <p:cNvSpPr txBox="1"/>
          <p:nvPr/>
        </p:nvSpPr>
        <p:spPr>
          <a:xfrm>
            <a:off x="231547" y="208205"/>
            <a:ext cx="71577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mobilité / </a:t>
            </a:r>
            <a:r>
              <a:rPr lang="fr-FR" sz="1600" b="1" dirty="0" smtClean="0">
                <a:latin typeface="Arial"/>
                <a:cs typeface="Arial"/>
              </a:rPr>
              <a:t>Diagnostic et enjeux </a:t>
            </a:r>
            <a:endParaRPr lang="fr-FR" sz="1600" b="1" dirty="0">
              <a:latin typeface="Arial"/>
              <a:cs typeface="Arial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31547" y="1119224"/>
            <a:ext cx="5164145" cy="11233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 indent="-295275"/>
            <a:r>
              <a:rPr lang="fr-FR" sz="1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Libérer l’espace public de la voiture individuelle </a:t>
            </a:r>
            <a:r>
              <a:rPr lang="fr-FR" sz="1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fr-FR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lvl="2" indent="-295275" algn="just"/>
            <a:r>
              <a:rPr lang="fr-FR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Mise en place du stationnement </a:t>
            </a:r>
            <a:r>
              <a:rPr lang="fr-FR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payant depuis </a:t>
            </a:r>
            <a:r>
              <a:rPr lang="fr-FR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juin </a:t>
            </a:r>
            <a:r>
              <a:rPr lang="fr-FR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</a:t>
            </a:r>
          </a:p>
          <a:p>
            <a:pPr marL="0" lvl="2" indent="-295275" algn="just"/>
            <a:endParaRPr lang="fr-FR" sz="900" dirty="0" smtClean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2" indent="-295275" algn="just"/>
            <a:r>
              <a:rPr lang="fr-FR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Principe de stationnement au plus proche du logement, essentiellement de longue durée </a:t>
            </a:r>
            <a:endParaRPr lang="fr-FR" sz="14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31546" y="2369261"/>
            <a:ext cx="547757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9875" lvl="3" indent="-269875">
              <a:buFont typeface="Wingdings" panose="05000000000000000000" pitchFamily="2" charset="2"/>
              <a:buChar char="Ø"/>
              <a:tabLst>
                <a:tab pos="360363" algn="l"/>
              </a:tabLst>
            </a:pPr>
            <a:r>
              <a:rPr lang="fr-FR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Intervenir </a:t>
            </a:r>
            <a:r>
              <a:rPr lang="fr-FR" sz="14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priorité </a:t>
            </a:r>
            <a:r>
              <a:rPr lang="fr-FR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 </a:t>
            </a:r>
          </a:p>
          <a:p>
            <a:pPr marL="630238" lvl="4" indent="-285750" algn="just">
              <a:buFont typeface="Arial" panose="020B0604020202020204" pitchFamily="34" charset="0"/>
              <a:buChar char="•"/>
              <a:tabLst>
                <a:tab pos="360363" algn="l"/>
              </a:tabLst>
            </a:pPr>
            <a:r>
              <a:rPr lang="fr-FR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 </a:t>
            </a:r>
            <a:r>
              <a:rPr lang="fr-FR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usages </a:t>
            </a:r>
            <a:r>
              <a:rPr lang="fr-FR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p</a:t>
            </a:r>
            <a:r>
              <a:rPr lang="fr-FR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roposer </a:t>
            </a:r>
            <a:r>
              <a:rPr lang="fr-FR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 quartier où la desserte est limitée à la fonction résidentielle </a:t>
            </a:r>
          </a:p>
          <a:p>
            <a:pPr marL="630238" lvl="4" indent="-285750" algn="just">
              <a:buFont typeface="Arial" panose="020B0604020202020204" pitchFamily="34" charset="0"/>
              <a:buChar char="•"/>
              <a:tabLst>
                <a:tab pos="360363" algn="l"/>
              </a:tabLst>
            </a:pPr>
            <a:r>
              <a:rPr lang="fr-FR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 </a:t>
            </a:r>
            <a:r>
              <a:rPr lang="fr-FR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itinéraires </a:t>
            </a:r>
            <a:r>
              <a:rPr lang="fr-FR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fr-FR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aménager en renforçant le caractère résidentiel</a:t>
            </a:r>
          </a:p>
          <a:p>
            <a:pPr marL="630238" lvl="4" indent="-285750" algn="just">
              <a:buFont typeface="Arial" panose="020B0604020202020204" pitchFamily="34" charset="0"/>
              <a:buChar char="•"/>
              <a:tabLst>
                <a:tab pos="360363" algn="l"/>
              </a:tabLst>
            </a:pPr>
            <a:r>
              <a:rPr lang="fr-FR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fr-FR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 </a:t>
            </a:r>
            <a:r>
              <a:rPr lang="fr-FR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stationnement</a:t>
            </a:r>
            <a:r>
              <a:rPr lang="fr-FR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: diversifier les usages de la rue et mutualiser une offre de longue durée </a:t>
            </a:r>
          </a:p>
          <a:p>
            <a:pPr marL="630238" lvl="4" indent="-285750" algn="just">
              <a:buFont typeface="Arial" panose="020B0604020202020204" pitchFamily="34" charset="0"/>
              <a:buChar char="•"/>
              <a:tabLst>
                <a:tab pos="360363" algn="l"/>
              </a:tabLst>
            </a:pPr>
            <a:r>
              <a:rPr lang="fr-FR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fr-FR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 </a:t>
            </a:r>
            <a:r>
              <a:rPr lang="fr-FR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services</a:t>
            </a:r>
            <a:r>
              <a:rPr lang="fr-FR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: </a:t>
            </a:r>
            <a:r>
              <a:rPr lang="fr-FR" sz="1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proposer des alternatives attractives et accompagner au changement</a:t>
            </a:r>
            <a:endParaRPr lang="fr-FR" sz="1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8BC0567A-E691-E3D6-F447-C569D52ED88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8513"/>
          <a:stretch/>
        </p:blipFill>
        <p:spPr>
          <a:xfrm>
            <a:off x="6028791" y="1425257"/>
            <a:ext cx="2879819" cy="2360842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5709120" y="3859664"/>
            <a:ext cx="330974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050" i="1" dirty="0" smtClean="0">
                <a:latin typeface="Arial" panose="020B0604020202020204" pitchFamily="34" charset="0"/>
                <a:cs typeface="Arial" panose="020B0604020202020204" pitchFamily="34" charset="0"/>
              </a:rPr>
              <a:t>Extrait étude nouvelles mobilités - INDDIGO </a:t>
            </a:r>
            <a:endParaRPr lang="fr-FR" sz="105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2727" y="4825790"/>
            <a:ext cx="1242464" cy="253058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7C224631-7762-4DC9-97B4-FE053C5349E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8780" y="4767320"/>
            <a:ext cx="670423" cy="355050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A6097765-B532-4769-B1A0-02A02D6D02E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6893" y="4756209"/>
            <a:ext cx="436618" cy="349294"/>
          </a:xfrm>
          <a:prstGeom prst="rect">
            <a:avLst/>
          </a:prstGeom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485A6B3E-C28B-49E9-8636-7D2393C35A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3829" y="4830609"/>
            <a:ext cx="240612" cy="23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1929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Image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0453" y="370031"/>
            <a:ext cx="612000" cy="195841"/>
          </a:xfrm>
          <a:prstGeom prst="rect">
            <a:avLst/>
          </a:prstGeom>
        </p:spPr>
      </p:pic>
      <p:pic>
        <p:nvPicPr>
          <p:cNvPr id="27" name="Image 3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8113" y="246564"/>
            <a:ext cx="442037" cy="442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Imag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9650" y="246564"/>
            <a:ext cx="888960" cy="438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ZoneTexte 18"/>
          <p:cNvSpPr txBox="1"/>
          <p:nvPr/>
        </p:nvSpPr>
        <p:spPr>
          <a:xfrm>
            <a:off x="231547" y="208205"/>
            <a:ext cx="71577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mobilité / </a:t>
            </a:r>
            <a:r>
              <a:rPr lang="fr-FR" sz="1600" b="1" dirty="0" smtClean="0">
                <a:latin typeface="Arial"/>
                <a:cs typeface="Arial"/>
              </a:rPr>
              <a:t>Diagnostic et enjeux </a:t>
            </a:r>
            <a:endParaRPr lang="fr-FR" sz="1600" b="1" dirty="0">
              <a:latin typeface="Arial"/>
              <a:cs typeface="Arial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75997" y="1213360"/>
            <a:ext cx="794725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 indent="-295275"/>
            <a:r>
              <a:rPr lang="fr-FR" sz="1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typologies d’intervention prioritaires se dessinent – en cours d’exploration : </a:t>
            </a:r>
            <a:endParaRPr lang="fr-FR" sz="1600" dirty="0" smtClean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33196" y="1761402"/>
            <a:ext cx="795360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3">
              <a:tabLst>
                <a:tab pos="360363" algn="l"/>
              </a:tabLst>
            </a:pPr>
            <a:r>
              <a:rPr lang="fr-FR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Repenser les aménagements :</a:t>
            </a:r>
          </a:p>
          <a:p>
            <a:pPr marL="727075" lvl="4" indent="-269875">
              <a:buFont typeface="Wingdings" panose="05000000000000000000" pitchFamily="2" charset="2"/>
              <a:buChar char="Ø"/>
              <a:tabLst>
                <a:tab pos="360363" algn="l"/>
              </a:tabLst>
            </a:pPr>
            <a:r>
              <a:rPr lang="fr-FR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tests d’usages pour vérifier la pertinence des propositions </a:t>
            </a:r>
            <a:r>
              <a:rPr lang="fr-FR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d’aménagement</a:t>
            </a:r>
          </a:p>
          <a:p>
            <a:pPr marL="727075" lvl="4" indent="-269875">
              <a:buFont typeface="Wingdings" panose="05000000000000000000" pitchFamily="2" charset="2"/>
              <a:buChar char="Ø"/>
              <a:tabLst>
                <a:tab pos="360363" algn="l"/>
              </a:tabLst>
            </a:pPr>
            <a:endParaRPr lang="fr-FR" sz="1400" b="1" dirty="0" smtClean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3">
              <a:tabLst>
                <a:tab pos="360363" algn="l"/>
              </a:tabLst>
            </a:pPr>
            <a:r>
              <a:rPr lang="fr-FR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Proposer des services alternatifs attractifs :</a:t>
            </a:r>
          </a:p>
          <a:p>
            <a:pPr marL="727075" lvl="4" indent="-269875">
              <a:buFont typeface="Wingdings" panose="05000000000000000000" pitchFamily="2" charset="2"/>
              <a:buChar char="Ø"/>
              <a:tabLst>
                <a:tab pos="360363" algn="l"/>
              </a:tabLst>
            </a:pPr>
            <a:r>
              <a:rPr lang="fr-FR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Offre de stationnement mutualisée, y compris public / privé ?</a:t>
            </a:r>
          </a:p>
          <a:p>
            <a:pPr marL="727075" lvl="4" indent="-269875">
              <a:buFont typeface="Wingdings" panose="05000000000000000000" pitchFamily="2" charset="2"/>
              <a:buChar char="Ø"/>
              <a:tabLst>
                <a:tab pos="360363" algn="l"/>
              </a:tabLst>
            </a:pPr>
            <a:r>
              <a:rPr lang="fr-FR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Véhicules partagés : autopartage, y compris entre particuliers ou public / privé ?  </a:t>
            </a:r>
          </a:p>
          <a:p>
            <a:pPr marL="727075" lvl="4" indent="-269875">
              <a:buFont typeface="Wingdings" panose="05000000000000000000" pitchFamily="2" charset="2"/>
              <a:buChar char="Ø"/>
              <a:tabLst>
                <a:tab pos="360363" algn="l"/>
              </a:tabLst>
            </a:pPr>
            <a:r>
              <a:rPr lang="fr-FR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Stationnement vélo partagé entre particuliers : quid du modèle juridique et économique ? </a:t>
            </a:r>
          </a:p>
          <a:p>
            <a:pPr marL="727075" lvl="4" indent="-269875">
              <a:buFont typeface="Wingdings" panose="05000000000000000000" pitchFamily="2" charset="2"/>
              <a:buChar char="Ø"/>
              <a:tabLst>
                <a:tab pos="360363" algn="l"/>
              </a:tabLst>
            </a:pPr>
            <a:endParaRPr lang="fr-FR" sz="1400" b="1" dirty="0" smtClean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3">
              <a:tabLst>
                <a:tab pos="360363" algn="l"/>
              </a:tabLst>
            </a:pPr>
            <a:r>
              <a:rPr lang="fr-FR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Accompagner les changements de pratiques :</a:t>
            </a:r>
            <a:endParaRPr lang="fr-FR" sz="1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30238" lvl="4" indent="-285750" algn="just">
              <a:buFont typeface="Wingdings" panose="05000000000000000000" pitchFamily="2" charset="2"/>
              <a:buChar char="Ø"/>
              <a:tabLst>
                <a:tab pos="360363" algn="l"/>
              </a:tabLst>
            </a:pPr>
            <a:r>
              <a:rPr lang="fr-FR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Comment engager des dynamiques collectives ? Quels leviers et conditions de réussite ?</a:t>
            </a:r>
          </a:p>
          <a:p>
            <a:pPr marL="630238" lvl="4" indent="-285750" algn="just">
              <a:buFont typeface="Wingdings" panose="05000000000000000000" pitchFamily="2" charset="2"/>
              <a:buChar char="Ø"/>
              <a:tabLst>
                <a:tab pos="360363" algn="l"/>
              </a:tabLst>
            </a:pPr>
            <a:r>
              <a:rPr lang="fr-FR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Quel soutien aux pratiques individuelles ?  </a:t>
            </a:r>
          </a:p>
          <a:p>
            <a:pPr marL="630238" lvl="4" indent="-285750" algn="just">
              <a:buFont typeface="Wingdings" panose="05000000000000000000" pitchFamily="2" charset="2"/>
              <a:buChar char="Ø"/>
              <a:tabLst>
                <a:tab pos="360363" algn="l"/>
              </a:tabLst>
            </a:pPr>
            <a:endParaRPr lang="fr-FR" sz="1400" dirty="0" smtClean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2727" y="4825790"/>
            <a:ext cx="1242464" cy="253058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7C224631-7762-4DC9-97B4-FE053C5349E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8780" y="4767320"/>
            <a:ext cx="670423" cy="355050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A6097765-B532-4769-B1A0-02A02D6D02E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6893" y="4756209"/>
            <a:ext cx="436618" cy="349294"/>
          </a:xfrm>
          <a:prstGeom prst="rect">
            <a:avLst/>
          </a:prstGeom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485A6B3E-C28B-49E9-8636-7D2393C35A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3829" y="4830609"/>
            <a:ext cx="240612" cy="23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0200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Image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0453" y="370031"/>
            <a:ext cx="612000" cy="195841"/>
          </a:xfrm>
          <a:prstGeom prst="rect">
            <a:avLst/>
          </a:prstGeom>
        </p:spPr>
      </p:pic>
      <p:pic>
        <p:nvPicPr>
          <p:cNvPr id="27" name="Image 3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8113" y="246564"/>
            <a:ext cx="442037" cy="442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Imag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9650" y="246564"/>
            <a:ext cx="888960" cy="438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ZoneTexte 18"/>
          <p:cNvSpPr txBox="1"/>
          <p:nvPr/>
        </p:nvSpPr>
        <p:spPr>
          <a:xfrm>
            <a:off x="210382" y="281087"/>
            <a:ext cx="71577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mobilité / </a:t>
            </a:r>
            <a:r>
              <a:rPr lang="fr-FR" sz="1600" b="1" dirty="0" smtClean="0">
                <a:latin typeface="Arial"/>
                <a:cs typeface="Arial"/>
              </a:rPr>
              <a:t>explorer de nouveaux modes de (</a:t>
            </a:r>
            <a:r>
              <a:rPr lang="fr-FR" sz="1600" b="1" dirty="0" err="1" smtClean="0">
                <a:latin typeface="Arial"/>
                <a:cs typeface="Arial"/>
              </a:rPr>
              <a:t>re</a:t>
            </a:r>
            <a:r>
              <a:rPr lang="fr-FR" sz="1600" b="1" dirty="0" smtClean="0">
                <a:latin typeface="Arial"/>
                <a:cs typeface="Arial"/>
              </a:rPr>
              <a:t>)faire la ville </a:t>
            </a:r>
            <a:endParaRPr lang="fr-FR" sz="1600" b="1" dirty="0">
              <a:latin typeface="Arial"/>
              <a:cs typeface="Arial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23850" y="1058857"/>
            <a:ext cx="8293100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3" algn="just">
              <a:tabLst>
                <a:tab pos="360363" algn="l"/>
              </a:tabLst>
            </a:pPr>
            <a:r>
              <a:rPr lang="fr-FR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S’appuyer sur une approche systémique 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des différentes enjeux </a:t>
            </a:r>
            <a:r>
              <a:rPr lang="fr-FR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l’îlot pour </a:t>
            </a:r>
            <a:r>
              <a:rPr lang="fr-FR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interroger </a:t>
            </a:r>
            <a:r>
              <a:rPr lang="fr-FR" sz="1400" b="1" dirty="0">
                <a:latin typeface="Arial" panose="020B0604020202020204" pitchFamily="34" charset="0"/>
                <a:cs typeface="Arial" panose="020B0604020202020204" pitchFamily="34" charset="0"/>
              </a:rPr>
              <a:t>les nouveaux communs urbains </a:t>
            </a:r>
            <a:r>
              <a:rPr lang="fr-FR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 leurs modes de gestion </a:t>
            </a:r>
          </a:p>
          <a:p>
            <a:pPr marL="0" lvl="3">
              <a:tabLst>
                <a:tab pos="360363" algn="l"/>
              </a:tabLst>
            </a:pPr>
            <a:endParaRPr lang="fr-FR" sz="1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3">
              <a:tabLst>
                <a:tab pos="360363" algn="l"/>
              </a:tabLst>
            </a:pPr>
            <a:endParaRPr lang="fr-FR" sz="1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6"/>
          <a:srcRect t="2826" b="4763"/>
          <a:stretch/>
        </p:blipFill>
        <p:spPr>
          <a:xfrm>
            <a:off x="6774630" y="1553578"/>
            <a:ext cx="2172637" cy="275553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07331" y="1853195"/>
            <a:ext cx="6140968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4" algn="just">
              <a:tabLst>
                <a:tab pos="360363" algn="l"/>
              </a:tabLst>
            </a:pPr>
            <a:r>
              <a:rPr lang="fr-FR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Étude de programmation architecturale et urbaine - recomposition des courées</a:t>
            </a:r>
          </a:p>
          <a:p>
            <a:pPr marL="539750" indent="-177800" algn="just">
              <a:buFont typeface="Wingdings" panose="05000000000000000000" pitchFamily="2" charset="2"/>
              <a:buChar char="Ø"/>
            </a:pPr>
            <a:r>
              <a:rPr lang="fr-F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prévoir la création de « communs » pour répondre aux enjeux énergie et mobilités ? 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5637526" y="4380406"/>
            <a:ext cx="330974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050" i="1" dirty="0" smtClean="0">
                <a:latin typeface="Arial" panose="020B0604020202020204" pitchFamily="34" charset="0"/>
                <a:cs typeface="Arial" panose="020B0604020202020204" pitchFamily="34" charset="0"/>
              </a:rPr>
              <a:t>Extrait étude </a:t>
            </a:r>
            <a:r>
              <a:rPr lang="fr-FR" sz="1050" i="1" dirty="0">
                <a:latin typeface="Arial" panose="020B0604020202020204" pitchFamily="34" charset="0"/>
                <a:cs typeface="Arial" panose="020B0604020202020204" pitchFamily="34" charset="0"/>
              </a:rPr>
              <a:t>Studio </a:t>
            </a:r>
            <a:r>
              <a:rPr lang="fr-FR" sz="1050" i="1" dirty="0" err="1">
                <a:latin typeface="Arial" panose="020B0604020202020204" pitchFamily="34" charset="0"/>
                <a:cs typeface="Arial" panose="020B0604020202020204" pitchFamily="34" charset="0"/>
              </a:rPr>
              <a:t>sam.banchet</a:t>
            </a:r>
            <a:endParaRPr lang="fr-FR" sz="105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2646" y="2830294"/>
            <a:ext cx="1382304" cy="220822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567631" y="3447336"/>
            <a:ext cx="4946621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4" algn="just">
              <a:tabLst>
                <a:tab pos="360363" algn="l"/>
              </a:tabLst>
            </a:pPr>
            <a:r>
              <a:rPr lang="fr-FR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Étude de </a:t>
            </a:r>
            <a:r>
              <a:rPr lang="fr-FR" sz="1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gestion des communs </a:t>
            </a:r>
          </a:p>
          <a:p>
            <a:pPr marL="361950" lvl="4" indent="-184150" algn="just">
              <a:buFont typeface="Wingdings" panose="05000000000000000000" pitchFamily="2" charset="2"/>
              <a:buChar char="Ø"/>
              <a:tabLst>
                <a:tab pos="360363" algn="l"/>
              </a:tabLst>
            </a:pPr>
            <a:r>
              <a:rPr lang="fr-F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plusieurs </a:t>
            </a: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espaces </a:t>
            </a:r>
            <a:r>
              <a:rPr lang="fr-F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à réinterroger </a:t>
            </a:r>
          </a:p>
          <a:p>
            <a:pPr marL="361950" lvl="4" indent="-184150" algn="just">
              <a:buFont typeface="Wingdings" panose="05000000000000000000" pitchFamily="2" charset="2"/>
              <a:buChar char="Ø"/>
              <a:tabLst>
                <a:tab pos="360363" algn="l"/>
              </a:tabLst>
            </a:pPr>
            <a:r>
              <a:rPr lang="fr-F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identifier </a:t>
            </a: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des modalités différentes de gestion en fonction </a:t>
            </a:r>
            <a:r>
              <a:rPr lang="fr-F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des usages </a:t>
            </a: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existants </a:t>
            </a:r>
            <a:r>
              <a:rPr lang="fr-F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ou </a:t>
            </a: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à </a:t>
            </a:r>
            <a:r>
              <a:rPr lang="fr-F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venir des sites</a:t>
            </a:r>
            <a:endParaRPr lang="fr-FR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1567631" y="4784607"/>
            <a:ext cx="181331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FR" sz="1050" i="1" dirty="0">
                <a:latin typeface="Arial" panose="020B0604020202020204" pitchFamily="34" charset="0"/>
                <a:cs typeface="Arial" panose="020B0604020202020204" pitchFamily="34" charset="0"/>
              </a:rPr>
              <a:t>Garage – 11 rue l’Herminet</a:t>
            </a: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2727" y="4825790"/>
            <a:ext cx="1242464" cy="253058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7C224631-7762-4DC9-97B4-FE053C5349E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8780" y="4767320"/>
            <a:ext cx="670423" cy="355050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A6097765-B532-4769-B1A0-02A02D6D02E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6893" y="4756209"/>
            <a:ext cx="436618" cy="349294"/>
          </a:xfrm>
          <a:prstGeom prst="rect">
            <a:avLst/>
          </a:prstGeom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485A6B3E-C28B-49E9-8636-7D2393C35A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3829" y="4830609"/>
            <a:ext cx="240612" cy="23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3373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Image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0453" y="370031"/>
            <a:ext cx="612000" cy="195841"/>
          </a:xfrm>
          <a:prstGeom prst="rect">
            <a:avLst/>
          </a:prstGeom>
        </p:spPr>
      </p:pic>
      <p:pic>
        <p:nvPicPr>
          <p:cNvPr id="27" name="Image 3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8113" y="246564"/>
            <a:ext cx="442037" cy="442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Imag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9650" y="246564"/>
            <a:ext cx="888960" cy="438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ZoneTexte 18"/>
          <p:cNvSpPr txBox="1"/>
          <p:nvPr/>
        </p:nvSpPr>
        <p:spPr>
          <a:xfrm>
            <a:off x="210382" y="281087"/>
            <a:ext cx="71577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mobilité / </a:t>
            </a:r>
            <a:r>
              <a:rPr lang="fr-FR" sz="1600" b="1" dirty="0" smtClean="0">
                <a:latin typeface="Arial"/>
                <a:cs typeface="Arial"/>
              </a:rPr>
              <a:t>explorer de nouveaux modes de (</a:t>
            </a:r>
            <a:r>
              <a:rPr lang="fr-FR" sz="1600" b="1" dirty="0" err="1" smtClean="0">
                <a:latin typeface="Arial"/>
                <a:cs typeface="Arial"/>
              </a:rPr>
              <a:t>re</a:t>
            </a:r>
            <a:r>
              <a:rPr lang="fr-FR" sz="1600" b="1" dirty="0" smtClean="0">
                <a:latin typeface="Arial"/>
                <a:cs typeface="Arial"/>
              </a:rPr>
              <a:t>)faire la ville </a:t>
            </a:r>
            <a:endParaRPr lang="fr-FR" sz="1600" b="1" dirty="0">
              <a:latin typeface="Arial"/>
              <a:cs typeface="Arial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57379" y="1143877"/>
            <a:ext cx="8222498" cy="5693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3">
              <a:tabLst>
                <a:tab pos="360363" algn="l"/>
              </a:tabLst>
            </a:pPr>
            <a:r>
              <a:rPr lang="fr-FR" sz="16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Co-produire</a:t>
            </a:r>
            <a:r>
              <a:rPr lang="fr-FR" sz="1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avec les habitants pour proposer des solutions adaptées et attractives</a:t>
            </a:r>
            <a:endParaRPr lang="fr-FR" sz="1400" dirty="0" smtClean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3" algn="just">
              <a:tabLst>
                <a:tab pos="360363" algn="l"/>
              </a:tabLst>
            </a:pPr>
            <a:r>
              <a:rPr lang="fr-FR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 mois de mission d’accompagnement au changement et de prototypage de solutions </a:t>
            </a:r>
            <a:endParaRPr lang="fr-FR" sz="14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3" algn="just">
              <a:tabLst>
                <a:tab pos="360363" algn="l"/>
              </a:tabLst>
            </a:pPr>
            <a:endParaRPr lang="fr-FR" sz="100" i="1" dirty="0" smtClean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2727" y="4825790"/>
            <a:ext cx="1242464" cy="253058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7C224631-7762-4DC9-97B4-FE053C5349E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8780" y="4767320"/>
            <a:ext cx="670423" cy="35505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A6097765-B532-4769-B1A0-02A02D6D02E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6893" y="4756209"/>
            <a:ext cx="436618" cy="349294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485A6B3E-C28B-49E9-8636-7D2393C35A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3829" y="4830609"/>
            <a:ext cx="240612" cy="23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Peut être une image de 9 personnes, vélo et plein air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9" y="1840399"/>
            <a:ext cx="2089323" cy="2785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La fabrique des quartiers MEL - [🎉Evènement Jacques Jacques Jacques!]  Portrait #3 ***Collectif SEED et atelier POWA au 14 place J Febvrier*** Les  Compagnons bâtisseurs se joindront à eux prochainement. 1 adresse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6916" y="2974229"/>
            <a:ext cx="2088316" cy="1953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4288207" y="2840566"/>
            <a:ext cx="4511568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4" indent="-285750" algn="just">
              <a:buFont typeface="Wingdings" panose="05000000000000000000" pitchFamily="2" charset="2"/>
              <a:buChar char="Ø"/>
              <a:tabLst>
                <a:tab pos="360363" algn="l"/>
              </a:tabLst>
            </a:pPr>
            <a:endParaRPr lang="fr-FR" sz="9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4" indent="-285750" algn="just">
              <a:buFont typeface="Wingdings" panose="05000000000000000000" pitchFamily="2" charset="2"/>
              <a:buChar char="Ø"/>
              <a:tabLst>
                <a:tab pos="360363" algn="l"/>
              </a:tabLst>
            </a:pPr>
            <a:r>
              <a:rPr lang="fr-FR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Co-construire les tests d’usages pour vérifier la pertinence des </a:t>
            </a:r>
            <a:r>
              <a:rPr lang="fr-FR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propositions</a:t>
            </a:r>
          </a:p>
          <a:p>
            <a:pPr marL="457200" lvl="4" algn="just">
              <a:tabLst>
                <a:tab pos="360363" algn="l"/>
              </a:tabLst>
            </a:pPr>
            <a:endParaRPr lang="fr-FR" sz="1400" dirty="0" smtClean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4" indent="-285750" algn="just">
              <a:buFont typeface="Wingdings" panose="05000000000000000000" pitchFamily="2" charset="2"/>
              <a:buChar char="Ø"/>
              <a:tabLst>
                <a:tab pos="360363" algn="l"/>
              </a:tabLst>
            </a:pPr>
            <a:r>
              <a:rPr lang="fr-FR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Créer une dynamique collective pour faire naître des solutions partagées de services </a:t>
            </a:r>
          </a:p>
          <a:p>
            <a:pPr marL="457200" lvl="4" algn="just">
              <a:tabLst>
                <a:tab pos="360363" algn="l"/>
              </a:tabLst>
            </a:pPr>
            <a:endParaRPr lang="fr-FR" sz="14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4" algn="just">
              <a:tabLst>
                <a:tab pos="360363" algn="l"/>
              </a:tabLst>
            </a:pPr>
            <a:endParaRPr lang="fr-FR" sz="9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285999" y="2137675"/>
            <a:ext cx="647751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6088" lvl="4" indent="-285750" algn="just">
              <a:buFont typeface="Wingdings" panose="05000000000000000000" pitchFamily="2" charset="2"/>
              <a:buChar char="Ø"/>
              <a:tabLst>
                <a:tab pos="360363" algn="l"/>
              </a:tabLst>
            </a:pPr>
            <a:r>
              <a:rPr lang="fr-FR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Mieux comprendre les freins aux changements et proposer des accompagnements adaptés 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137169" y="4719776"/>
            <a:ext cx="212804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Illustration - Crédit : Fabrique des Quartiers </a:t>
            </a:r>
            <a:endParaRPr lang="fr-FR" sz="10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9981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Image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0453" y="370031"/>
            <a:ext cx="612000" cy="195841"/>
          </a:xfrm>
          <a:prstGeom prst="rect">
            <a:avLst/>
          </a:prstGeom>
        </p:spPr>
      </p:pic>
      <p:pic>
        <p:nvPicPr>
          <p:cNvPr id="27" name="Image 3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8113" y="246564"/>
            <a:ext cx="442037" cy="442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Imag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9650" y="246564"/>
            <a:ext cx="888960" cy="438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ZoneTexte 18"/>
          <p:cNvSpPr txBox="1"/>
          <p:nvPr/>
        </p:nvSpPr>
        <p:spPr>
          <a:xfrm>
            <a:off x="210382" y="281087"/>
            <a:ext cx="71577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mobilité / </a:t>
            </a:r>
            <a:r>
              <a:rPr lang="fr-FR" sz="1600" b="1" dirty="0" smtClean="0">
                <a:latin typeface="Arial"/>
                <a:cs typeface="Arial"/>
              </a:rPr>
              <a:t>explorer de nouveaux modes de (</a:t>
            </a:r>
            <a:r>
              <a:rPr lang="fr-FR" sz="1600" b="1" dirty="0" err="1" smtClean="0">
                <a:latin typeface="Arial"/>
                <a:cs typeface="Arial"/>
              </a:rPr>
              <a:t>re</a:t>
            </a:r>
            <a:r>
              <a:rPr lang="fr-FR" sz="1600" b="1" dirty="0" smtClean="0">
                <a:latin typeface="Arial"/>
                <a:cs typeface="Arial"/>
              </a:rPr>
              <a:t>)faire la ville </a:t>
            </a:r>
            <a:endParaRPr lang="fr-FR" sz="1600" b="1" dirty="0">
              <a:latin typeface="Arial"/>
              <a:cs typeface="Arial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94782" y="1118329"/>
            <a:ext cx="8222498" cy="35855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3" algn="just">
              <a:tabLst>
                <a:tab pos="360363" algn="l"/>
              </a:tabLst>
            </a:pPr>
            <a:r>
              <a:rPr lang="fr-FR" sz="1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Développer une démarche collaborative avec l’écosystème</a:t>
            </a:r>
            <a:r>
              <a:rPr lang="fr-FR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avec deux instances de gouvernance dédiées :</a:t>
            </a:r>
          </a:p>
          <a:p>
            <a:pPr marL="0" lvl="3" algn="just">
              <a:tabLst>
                <a:tab pos="360363" algn="l"/>
              </a:tabLst>
            </a:pPr>
            <a:endParaRPr lang="fr-FR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58825" lvl="1" indent="-358775" algn="just">
              <a:buFont typeface="Wingdings" panose="05000000000000000000" pitchFamily="2" charset="2"/>
              <a:buChar char="§"/>
            </a:pPr>
            <a:r>
              <a:rPr lang="fr-FR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Consortium France 2030</a:t>
            </a:r>
            <a:r>
              <a:rPr lang="fr-FR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: </a:t>
            </a:r>
            <a:r>
              <a:rPr lang="fr-FR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identifier </a:t>
            </a:r>
            <a:r>
              <a:rPr lang="fr-FR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 mobiliser les parties prenantes de la phase de </a:t>
            </a:r>
            <a:r>
              <a:rPr lang="fr-FR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réalisation</a:t>
            </a:r>
          </a:p>
          <a:p>
            <a:pPr marL="758825" lvl="1" indent="-358775" algn="just">
              <a:buFont typeface="Wingdings" panose="05000000000000000000" pitchFamily="2" charset="2"/>
              <a:buChar char="§"/>
            </a:pPr>
            <a:endParaRPr lang="fr-FR" sz="1400" dirty="0" smtClean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4863" lvl="2" indent="-285750" algn="just">
              <a:buFont typeface="Wingdings" panose="05000000000000000000" pitchFamily="2" charset="2"/>
              <a:buChar char="§"/>
            </a:pPr>
            <a:r>
              <a:rPr lang="fr-FR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Comité </a:t>
            </a:r>
            <a:r>
              <a:rPr lang="fr-FR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d’experts</a:t>
            </a:r>
            <a:r>
              <a:rPr lang="fr-FR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s’inspirer, challenger, diffuser les </a:t>
            </a:r>
            <a:r>
              <a:rPr lang="fr-FR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expérimentations </a:t>
            </a:r>
            <a:r>
              <a:rPr lang="fr-FR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 </a:t>
            </a:r>
            <a:r>
              <a:rPr lang="fr-FR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DVD</a:t>
            </a:r>
          </a:p>
          <a:p>
            <a:pPr marL="804863" lvl="2" indent="-285750" algn="just">
              <a:buFont typeface="Wingdings" panose="05000000000000000000" pitchFamily="2" charset="2"/>
              <a:buChar char="§"/>
            </a:pPr>
            <a:endParaRPr lang="fr-FR" sz="14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4863" lvl="2" indent="-285750" algn="just">
              <a:buFont typeface="Wingdings" panose="05000000000000000000" pitchFamily="2" charset="2"/>
              <a:buChar char="§"/>
            </a:pPr>
            <a:endParaRPr lang="fr-FR" sz="500" b="1" dirty="0" smtClean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fr-FR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Le Démonstrateur veut fédérer les forces vives : acteurs économiques, de la recherche et de la formation, monde associatif… </a:t>
            </a:r>
          </a:p>
          <a:p>
            <a:pPr algn="just"/>
            <a:endParaRPr lang="fr-FR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fr-FR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fr-FR" sz="1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ous </a:t>
            </a:r>
            <a:r>
              <a:rPr lang="fr-FR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êtes porteur </a:t>
            </a:r>
            <a:r>
              <a:rPr lang="fr-FR" sz="1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d’une compétence </a:t>
            </a:r>
            <a:r>
              <a:rPr lang="fr-FR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 d’une </a:t>
            </a:r>
            <a:r>
              <a:rPr lang="fr-FR" sz="1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solution innovante </a:t>
            </a:r>
            <a:r>
              <a:rPr lang="fr-FR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présentant un </a:t>
            </a:r>
            <a:r>
              <a:rPr lang="fr-FR" sz="1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intérêt sur </a:t>
            </a:r>
            <a:r>
              <a:rPr lang="fr-FR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l’un des sujets </a:t>
            </a:r>
            <a:r>
              <a:rPr lang="fr-FR" sz="1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 Démonstrateur ? </a:t>
            </a:r>
          </a:p>
          <a:p>
            <a:pPr algn="ctr"/>
            <a:endParaRPr lang="fr-FR" sz="16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fr-FR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Prenons contact ! </a:t>
            </a:r>
            <a:endParaRPr lang="fr-FR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2727" y="4825790"/>
            <a:ext cx="1242464" cy="253058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7C224631-7762-4DC9-97B4-FE053C5349E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8780" y="4767320"/>
            <a:ext cx="670423" cy="35505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A6097765-B532-4769-B1A0-02A02D6D02E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6893" y="4756209"/>
            <a:ext cx="436618" cy="349294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485A6B3E-C28B-49E9-8636-7D2393C35A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3829" y="4830609"/>
            <a:ext cx="240612" cy="23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485A6B3E-C28B-49E9-8636-7D2393C35A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3829" y="4842748"/>
            <a:ext cx="240612" cy="23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4608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43408" y="2011"/>
            <a:ext cx="6772428" cy="5143500"/>
          </a:xfrm>
          <a:prstGeom prst="re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2115178" y="1622635"/>
            <a:ext cx="4802511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 smtClean="0">
                <a:solidFill>
                  <a:schemeClr val="bg1"/>
                </a:solidFill>
                <a:latin typeface="Arial"/>
                <a:cs typeface="Arial"/>
              </a:rPr>
              <a:t>Merci de votre attention !</a:t>
            </a:r>
          </a:p>
          <a:p>
            <a:pPr algn="ctr"/>
            <a:endParaRPr lang="fr-FR" sz="1200" b="1" dirty="0" smtClean="0">
              <a:solidFill>
                <a:schemeClr val="bg1"/>
              </a:solidFill>
              <a:latin typeface="Arial"/>
              <a:cs typeface="Arial"/>
            </a:endParaRPr>
          </a:p>
          <a:p>
            <a:pPr algn="ctr"/>
            <a:endParaRPr lang="fr-FR" sz="2400" b="1" dirty="0">
              <a:solidFill>
                <a:schemeClr val="bg1"/>
              </a:solidFill>
              <a:latin typeface="Arial"/>
              <a:cs typeface="Arial"/>
            </a:endParaRPr>
          </a:p>
          <a:p>
            <a:pPr algn="ctr"/>
            <a:r>
              <a:rPr lang="fr-FR" sz="2000" dirty="0" smtClean="0">
                <a:solidFill>
                  <a:schemeClr val="bg1"/>
                </a:solidFill>
                <a:latin typeface="Arial"/>
                <a:cs typeface="Arial"/>
              </a:rPr>
              <a:t>Anaïs Asselin</a:t>
            </a:r>
          </a:p>
          <a:p>
            <a:pPr algn="ctr"/>
            <a:r>
              <a:rPr lang="fr-FR" sz="2000" dirty="0" smtClean="0">
                <a:solidFill>
                  <a:schemeClr val="bg1"/>
                </a:solidFill>
                <a:latin typeface="Arial"/>
                <a:cs typeface="Arial"/>
              </a:rPr>
              <a:t>Cheffe de projet Ville Durable </a:t>
            </a:r>
          </a:p>
          <a:p>
            <a:pPr algn="ctr"/>
            <a:r>
              <a:rPr lang="fr-FR" sz="2000" dirty="0" smtClean="0">
                <a:solidFill>
                  <a:schemeClr val="bg1"/>
                </a:solidFill>
                <a:latin typeface="Arial"/>
                <a:cs typeface="Arial"/>
              </a:rPr>
              <a:t>aasselin@lillemetropole.fr</a:t>
            </a:r>
            <a:endParaRPr lang="fr-FR" sz="1600" dirty="0" smtClean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8" name="Image 7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261" y="3441487"/>
            <a:ext cx="2214000" cy="14760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73475836-C8AA-438B-B8C6-839A6024B21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261" y="128916"/>
            <a:ext cx="2214541" cy="1476000"/>
          </a:xfrm>
          <a:prstGeom prst="rect">
            <a:avLst/>
          </a:prstGeom>
        </p:spPr>
      </p:pic>
      <p:pic>
        <p:nvPicPr>
          <p:cNvPr id="10" name="Image 9"/>
          <p:cNvPicPr>
            <a:picLocks/>
          </p:cNvPicPr>
          <p:nvPr/>
        </p:nvPicPr>
        <p:blipFill rotWithShape="1">
          <a:blip r:embed="rId5"/>
          <a:srcRect t="7432"/>
          <a:stretch/>
        </p:blipFill>
        <p:spPr>
          <a:xfrm>
            <a:off x="145261" y="1800444"/>
            <a:ext cx="2214000" cy="147600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7C224631-7762-4DC9-97B4-FE053C5349E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1540" y="599043"/>
            <a:ext cx="1149112" cy="608560"/>
          </a:xfrm>
          <a:prstGeom prst="rect">
            <a:avLst/>
          </a:prstGeom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485A6B3E-C28B-49E9-8636-7D2393C35A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9417" y="453587"/>
            <a:ext cx="916661" cy="899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1579" y="1448127"/>
            <a:ext cx="1729806" cy="352317"/>
          </a:xfrm>
          <a:prstGeom prst="rect">
            <a:avLst/>
          </a:prstGeom>
        </p:spPr>
      </p:pic>
      <p:pic>
        <p:nvPicPr>
          <p:cNvPr id="14" name="Image 13" descr="SLIDE0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4732" y="3322263"/>
            <a:ext cx="2285800" cy="1286905"/>
          </a:xfrm>
          <a:prstGeom prst="rect">
            <a:avLst/>
          </a:prstGeom>
        </p:spPr>
      </p:pic>
      <p:pic>
        <p:nvPicPr>
          <p:cNvPr id="1026" name="Image 3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3016" y="4306563"/>
            <a:ext cx="697119" cy="698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Image 5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8516" y="4287411"/>
            <a:ext cx="1028411" cy="507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A6097765-B532-4769-B1A0-02A02D6D02E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5362" y="1879117"/>
            <a:ext cx="964540" cy="77163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155477" y="4732821"/>
            <a:ext cx="140775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1400" dirty="0">
                <a:solidFill>
                  <a:schemeClr val="bg1"/>
                </a:solidFill>
                <a:latin typeface="Arial"/>
                <a:cs typeface="Arial"/>
              </a:rPr>
              <a:t>23 janvier 2024</a:t>
            </a:r>
          </a:p>
        </p:txBody>
      </p:sp>
    </p:spTree>
    <p:extLst>
      <p:ext uri="{BB962C8B-B14F-4D97-AF65-F5344CB8AC3E}">
        <p14:creationId xmlns:p14="http://schemas.microsoft.com/office/powerpoint/2010/main" val="2750913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12"/>
          <p:cNvSpPr txBox="1"/>
          <p:nvPr/>
        </p:nvSpPr>
        <p:spPr>
          <a:xfrm>
            <a:off x="231547" y="208205"/>
            <a:ext cx="71577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Introduction </a:t>
            </a:r>
            <a:endParaRPr lang="fr-FR" sz="1600" b="1" dirty="0">
              <a:latin typeface="Arial"/>
              <a:cs typeface="Arial"/>
            </a:endParaRPr>
          </a:p>
        </p:txBody>
      </p:sp>
      <p:pic>
        <p:nvPicPr>
          <p:cNvPr id="19" name="Imag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9209" y="292327"/>
            <a:ext cx="612000" cy="195841"/>
          </a:xfrm>
          <a:prstGeom prst="rect">
            <a:avLst/>
          </a:prstGeom>
        </p:spPr>
      </p:pic>
      <p:pic>
        <p:nvPicPr>
          <p:cNvPr id="20" name="Image 3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6665" y="178056"/>
            <a:ext cx="398313" cy="398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Imag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0011" y="146360"/>
            <a:ext cx="777524" cy="383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602166" y="1312971"/>
            <a:ext cx="7704770" cy="34470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dirty="0" smtClean="0">
                <a:latin typeface="Segoe UI" panose="020B0502040204020203" pitchFamily="34" charset="0"/>
              </a:rPr>
              <a:t>Un </a:t>
            </a:r>
            <a:r>
              <a:rPr lang="fr-FR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enjeu transition écologique et solidaire </a:t>
            </a:r>
            <a:r>
              <a:rPr lang="fr-FR" dirty="0">
                <a:latin typeface="Segoe UI" panose="020B0502040204020203" pitchFamily="34" charset="0"/>
              </a:rPr>
              <a:t>– comprenant des actions en faveur des mobilités durables et accessibles – </a:t>
            </a:r>
            <a:r>
              <a:rPr lang="fr-FR" dirty="0" smtClean="0">
                <a:latin typeface="Segoe UI" panose="020B0502040204020203" pitchFamily="34" charset="0"/>
              </a:rPr>
              <a:t>dans le </a:t>
            </a:r>
            <a:r>
              <a:rPr lang="fr-FR" b="1" dirty="0" smtClean="0">
                <a:latin typeface="Segoe UI" panose="020B0502040204020203" pitchFamily="34" charset="0"/>
              </a:rPr>
              <a:t>contrat </a:t>
            </a:r>
            <a:r>
              <a:rPr lang="fr-FR" b="1" dirty="0">
                <a:latin typeface="Segoe UI" panose="020B0502040204020203" pitchFamily="34" charset="0"/>
              </a:rPr>
              <a:t>de ville 2024-2030 </a:t>
            </a:r>
            <a:r>
              <a:rPr lang="fr-FR" dirty="0">
                <a:latin typeface="Segoe UI" panose="020B0502040204020203" pitchFamily="34" charset="0"/>
              </a:rPr>
              <a:t>en cours de </a:t>
            </a:r>
            <a:r>
              <a:rPr lang="fr-FR" dirty="0" smtClean="0">
                <a:latin typeface="Segoe UI" panose="020B0502040204020203" pitchFamily="34" charset="0"/>
              </a:rPr>
              <a:t>finalisation :</a:t>
            </a:r>
          </a:p>
          <a:p>
            <a:pPr algn="just"/>
            <a:endParaRPr lang="fr-FR" dirty="0" smtClean="0">
              <a:latin typeface="Segoe UI" panose="020B0502040204020203" pitchFamily="34" charset="0"/>
            </a:endParaRPr>
          </a:p>
          <a:p>
            <a:pPr marL="719138" indent="-285750" algn="just">
              <a:buFont typeface="Wingdings" panose="05000000000000000000" pitchFamily="2" charset="2"/>
              <a:buChar char="Ø"/>
            </a:pPr>
            <a:r>
              <a:rPr lang="fr-FR" dirty="0" smtClean="0">
                <a:latin typeface="Segoe UI" panose="020B0502040204020203" pitchFamily="34" charset="0"/>
              </a:rPr>
              <a:t>pragmatique et opérationnel </a:t>
            </a:r>
          </a:p>
          <a:p>
            <a:pPr marL="433388" algn="just"/>
            <a:endParaRPr lang="fr-FR" sz="1000" dirty="0" smtClean="0">
              <a:latin typeface="Segoe UI" panose="020B0502040204020203" pitchFamily="34" charset="0"/>
            </a:endParaRPr>
          </a:p>
          <a:p>
            <a:pPr marL="719138" indent="-285750" algn="just">
              <a:buFont typeface="Wingdings" panose="05000000000000000000" pitchFamily="2" charset="2"/>
              <a:buChar char="Ø"/>
            </a:pPr>
            <a:r>
              <a:rPr lang="fr-FR" dirty="0" smtClean="0">
                <a:latin typeface="Segoe UI" panose="020B0502040204020203" pitchFamily="34" charset="0"/>
              </a:rPr>
              <a:t>s’appuyant </a:t>
            </a:r>
            <a:r>
              <a:rPr lang="fr-FR" dirty="0">
                <a:latin typeface="Segoe UI" panose="020B0502040204020203" pitchFamily="34" charset="0"/>
              </a:rPr>
              <a:t>sur les </a:t>
            </a:r>
            <a:r>
              <a:rPr lang="fr-FR" dirty="0" smtClean="0">
                <a:latin typeface="Segoe UI" panose="020B0502040204020203" pitchFamily="34" charset="0"/>
              </a:rPr>
              <a:t>stratégies, outils et </a:t>
            </a:r>
            <a:r>
              <a:rPr lang="fr-FR" dirty="0">
                <a:latin typeface="Segoe UI" panose="020B0502040204020203" pitchFamily="34" charset="0"/>
              </a:rPr>
              <a:t>dynamiques locales </a:t>
            </a:r>
            <a:r>
              <a:rPr lang="fr-FR" dirty="0" smtClean="0">
                <a:latin typeface="Segoe UI" panose="020B0502040204020203" pitchFamily="34" charset="0"/>
              </a:rPr>
              <a:t>existantes</a:t>
            </a:r>
          </a:p>
          <a:p>
            <a:pPr marL="719138" indent="-285750" algn="just">
              <a:buFont typeface="Wingdings" panose="05000000000000000000" pitchFamily="2" charset="2"/>
              <a:buChar char="Ø"/>
            </a:pPr>
            <a:endParaRPr lang="fr-FR" sz="1000" dirty="0" smtClean="0">
              <a:latin typeface="Segoe UI" panose="020B0502040204020203" pitchFamily="34" charset="0"/>
            </a:endParaRPr>
          </a:p>
          <a:p>
            <a:pPr marL="719138" indent="-285750" algn="just">
              <a:buFont typeface="Wingdings" panose="05000000000000000000" pitchFamily="2" charset="2"/>
              <a:buChar char="Ø"/>
            </a:pPr>
            <a:r>
              <a:rPr lang="fr-FR" dirty="0">
                <a:latin typeface="Segoe UI" panose="020B0502040204020203" pitchFamily="34" charset="0"/>
              </a:rPr>
              <a:t>c</a:t>
            </a:r>
            <a:r>
              <a:rPr lang="fr-FR" dirty="0" smtClean="0">
                <a:latin typeface="Segoe UI" panose="020B0502040204020203" pitchFamily="34" charset="0"/>
              </a:rPr>
              <a:t>apitalisant sur les </a:t>
            </a:r>
            <a:r>
              <a:rPr lang="fr-FR" b="1" dirty="0" smtClean="0">
                <a:latin typeface="Segoe UI" panose="020B0502040204020203" pitchFamily="34" charset="0"/>
              </a:rPr>
              <a:t>expérimentations du Démonstrateur de la Ville Durable Iéna-Mexico</a:t>
            </a:r>
          </a:p>
          <a:p>
            <a:pPr marL="433388" algn="just"/>
            <a:r>
              <a:rPr lang="fr-FR" dirty="0" smtClean="0">
                <a:latin typeface="Segoe UI" panose="020B0502040204020203" pitchFamily="34" charset="0"/>
              </a:rPr>
              <a:t>  </a:t>
            </a:r>
            <a:r>
              <a:rPr lang="fr-FR" dirty="0">
                <a:latin typeface="Segoe UI" panose="020B0502040204020203" pitchFamily="34" charset="0"/>
              </a:rPr>
              <a:t/>
            </a:r>
            <a:br>
              <a:rPr lang="fr-FR" dirty="0">
                <a:latin typeface="Segoe UI" panose="020B0502040204020203" pitchFamily="34" charset="0"/>
              </a:rPr>
            </a:br>
            <a:endParaRPr lang="fr-FR" b="0" i="0" dirty="0">
              <a:effectLst/>
              <a:latin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1580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ZoneTexte 20">
            <a:extLst>
              <a:ext uri="{FF2B5EF4-FFF2-40B4-BE49-F238E27FC236}">
                <a16:creationId xmlns:a16="http://schemas.microsoft.com/office/drawing/2014/main" id="{0A1E59BA-6160-574A-95BA-03F4E4397403}"/>
              </a:ext>
            </a:extLst>
          </p:cNvPr>
          <p:cNvSpPr txBox="1"/>
          <p:nvPr/>
        </p:nvSpPr>
        <p:spPr>
          <a:xfrm>
            <a:off x="3545767" y="862185"/>
            <a:ext cx="553743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400" b="1" dirty="0">
                <a:latin typeface="Arial" panose="020B0604020202020204" pitchFamily="34" charset="0"/>
                <a:cs typeface="Arial" panose="020B0604020202020204" pitchFamily="34" charset="0"/>
              </a:rPr>
              <a:t>QPV « Lille – secteur Sud » 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marL="536575" indent="-171450" algn="just">
              <a:buFont typeface="Arial" panose="020B0604020202020204" pitchFamily="34" charset="0"/>
              <a:buChar char="•"/>
            </a:pP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taux de pauvreté : 47,6%</a:t>
            </a:r>
          </a:p>
          <a:p>
            <a:pPr marL="536575" indent="-171450" algn="just">
              <a:buFont typeface="Arial" panose="020B0604020202020204" pitchFamily="34" charset="0"/>
              <a:buChar char="•"/>
            </a:pP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taux de chômage : 42</a:t>
            </a:r>
            <a:r>
              <a:rPr lang="fr-FR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</a:p>
          <a:p>
            <a:pPr marL="536575" indent="-171450" algn="just">
              <a:buFont typeface="Arial" panose="020B0604020202020204" pitchFamily="34" charset="0"/>
              <a:buChar char="•"/>
            </a:pPr>
            <a:endParaRPr lang="fr-FR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fr-FR" sz="1400" b="1" dirty="0">
                <a:latin typeface="Arial" panose="020B0604020202020204" pitchFamily="34" charset="0"/>
                <a:cs typeface="Arial" panose="020B0604020202020204" pitchFamily="34" charset="0"/>
              </a:rPr>
              <a:t>Ilot </a:t>
            </a:r>
            <a:r>
              <a:rPr lang="fr-FR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Iéna-Mexico, 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au sud du quartier </a:t>
            </a:r>
            <a:r>
              <a:rPr lang="fr-FR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Wazemmes</a:t>
            </a:r>
            <a:r>
              <a:rPr lang="fr-FR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endParaRPr lang="fr-FR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47675" lvl="1" indent="-269875" algn="just" defTabSz="541338">
              <a:buFont typeface="Wingdings" panose="05000000000000000000" pitchFamily="2" charset="2"/>
              <a:buChar char="§"/>
            </a:pPr>
            <a:r>
              <a:rPr lang="fr-FR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l’un 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des 6 secteurs d’intervention </a:t>
            </a:r>
            <a:r>
              <a:rPr lang="fr-FR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la concession du </a:t>
            </a:r>
            <a:r>
              <a:rPr lang="fr-FR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NPRU Lille Quartiers Anciens</a:t>
            </a:r>
          </a:p>
          <a:p>
            <a:pPr marL="447675" lvl="1" indent="-269875" algn="just" defTabSz="541338"/>
            <a:endParaRPr lang="fr-FR" sz="1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47675" lvl="1" indent="-269875" algn="just" defTabSz="541338">
              <a:buFont typeface="Wingdings" panose="05000000000000000000" pitchFamily="2" charset="2"/>
              <a:buChar char="§"/>
            </a:pPr>
            <a:r>
              <a:rPr lang="fr-FR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tissu 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résidentiel d’habitat privé </a:t>
            </a:r>
            <a:r>
              <a:rPr lang="fr-FR" sz="1400" b="1" dirty="0">
                <a:latin typeface="Arial" panose="020B0604020202020204" pitchFamily="34" charset="0"/>
                <a:cs typeface="Arial" panose="020B0604020202020204" pitchFamily="34" charset="0"/>
              </a:rPr>
              <a:t>très </a:t>
            </a:r>
            <a:r>
              <a:rPr lang="fr-FR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dense &amp; </a:t>
            </a:r>
            <a:r>
              <a:rPr lang="fr-FR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déperditif</a:t>
            </a:r>
            <a:endParaRPr lang="fr-FR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47675" lvl="1" indent="-269875" algn="just" defTabSz="541338">
              <a:buFont typeface="Wingdings" panose="05000000000000000000" pitchFamily="2" charset="2"/>
              <a:buChar char="§"/>
            </a:pPr>
            <a:endParaRPr lang="fr-FR" sz="1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47675" lvl="1" indent="-269875" algn="just" defTabSz="541338">
              <a:buFont typeface="Wingdings" panose="05000000000000000000" pitchFamily="2" charset="2"/>
              <a:buChar char="§"/>
            </a:pPr>
            <a:r>
              <a:rPr lang="fr-FR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des </a:t>
            </a:r>
            <a:r>
              <a:rPr lang="fr-FR" sz="1400" b="1" dirty="0">
                <a:latin typeface="Arial" panose="020B0604020202020204" pitchFamily="34" charset="0"/>
                <a:cs typeface="Arial" panose="020B0604020202020204" pitchFamily="34" charset="0"/>
              </a:rPr>
              <a:t>espaces publics très resserrés, 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où la pratique des </a:t>
            </a:r>
            <a:r>
              <a:rPr lang="fr-FR" sz="1400" b="1" dirty="0">
                <a:latin typeface="Arial" panose="020B0604020202020204" pitchFamily="34" charset="0"/>
                <a:cs typeface="Arial" panose="020B0604020202020204" pitchFamily="34" charset="0"/>
              </a:rPr>
              <a:t>mobilités actives est peu confortable voire </a:t>
            </a:r>
            <a:r>
              <a:rPr lang="fr-FR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insécure</a:t>
            </a:r>
            <a:endParaRPr lang="fr-FR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47675" lvl="1" indent="-269875" algn="just" defTabSz="541338">
              <a:buFont typeface="Wingdings" panose="05000000000000000000" pitchFamily="2" charset="2"/>
              <a:buChar char="§"/>
            </a:pPr>
            <a:endParaRPr lang="fr-FR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47675" lvl="1" indent="-269875" algn="just" defTabSz="541338">
              <a:buFont typeface="Wingdings" panose="05000000000000000000" pitchFamily="2" charset="2"/>
              <a:buChar char="§"/>
            </a:pP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Une </a:t>
            </a:r>
            <a:r>
              <a:rPr lang="fr-FR" sz="1400" b="1" dirty="0">
                <a:latin typeface="Arial" panose="020B0604020202020204" pitchFamily="34" charset="0"/>
                <a:cs typeface="Arial" panose="020B0604020202020204" pitchFamily="34" charset="0"/>
              </a:rPr>
              <a:t>bonne desserte par les TC 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dont station de </a:t>
            </a:r>
            <a:r>
              <a:rPr lang="fr-FR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métro</a:t>
            </a:r>
            <a:endParaRPr lang="fr-FR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9322" y="816387"/>
            <a:ext cx="4297405" cy="303826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31547" y="4009155"/>
            <a:ext cx="677696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just"/>
            <a:r>
              <a:rPr lang="fr-FR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Où l’objectif est déjà d’intervenir sur : </a:t>
            </a:r>
          </a:p>
          <a:p>
            <a:pPr marL="449263" lvl="1" indent="-268288" algn="just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fr-FR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l’aménagement</a:t>
            </a:r>
            <a:r>
              <a:rPr lang="fr-FR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: création d’un espace vert et requalification de la rue d’Iéna </a:t>
            </a:r>
          </a:p>
          <a:p>
            <a:pPr marL="449263" lvl="1" indent="-268288" algn="just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fr-FR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l’habitat</a:t>
            </a:r>
            <a:r>
              <a:rPr lang="fr-FR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: acquisition de 66 biens &amp; </a:t>
            </a:r>
            <a:r>
              <a:rPr lang="fr-FR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accomp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fr-FR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des propriétaires à la rénovation 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231547" y="208205"/>
            <a:ext cx="71577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fr-FR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 ambitions / </a:t>
            </a:r>
            <a:r>
              <a:rPr lang="fr-FR" sz="1600" b="1" dirty="0">
                <a:latin typeface="Arial"/>
                <a:cs typeface="Arial"/>
              </a:rPr>
              <a:t>l</a:t>
            </a:r>
            <a:r>
              <a:rPr lang="fr-FR" sz="1600" b="1" dirty="0" smtClean="0">
                <a:latin typeface="Arial"/>
                <a:cs typeface="Arial"/>
              </a:rPr>
              <a:t>a </a:t>
            </a:r>
            <a:r>
              <a:rPr lang="fr-FR" sz="1600" b="1" dirty="0">
                <a:latin typeface="Arial"/>
                <a:cs typeface="Arial"/>
              </a:rPr>
              <a:t>concession NPRU Lille Quartiers Anciens</a:t>
            </a:r>
          </a:p>
        </p:txBody>
      </p:sp>
      <p:pic>
        <p:nvPicPr>
          <p:cNvPr id="17" name="Image 16"/>
          <p:cNvPicPr>
            <a:picLocks noChangeAspect="1"/>
          </p:cNvPicPr>
          <p:nvPr/>
        </p:nvPicPr>
        <p:blipFill rotWithShape="1">
          <a:blip r:embed="rId4"/>
          <a:srcRect l="26222" t="39911" r="38760" b="34319"/>
          <a:stretch/>
        </p:blipFill>
        <p:spPr>
          <a:xfrm>
            <a:off x="7362742" y="3894153"/>
            <a:ext cx="1596316" cy="660799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A6097765-B532-4769-B1A0-02A02D6D02E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8773" y="4532484"/>
            <a:ext cx="597892" cy="478314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89209" y="292327"/>
            <a:ext cx="612000" cy="195841"/>
          </a:xfrm>
          <a:prstGeom prst="rect">
            <a:avLst/>
          </a:prstGeom>
        </p:spPr>
      </p:pic>
      <p:pic>
        <p:nvPicPr>
          <p:cNvPr id="20" name="Image 3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6665" y="178056"/>
            <a:ext cx="398313" cy="398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Imag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0011" y="146360"/>
            <a:ext cx="777524" cy="383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4792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53910" y="949966"/>
            <a:ext cx="8288806" cy="603775"/>
          </a:xfrm>
          <a:prstGeom prst="rect">
            <a:avLst/>
          </a:prstGeom>
          <a:solidFill>
            <a:schemeClr val="bg1"/>
          </a:solidFill>
          <a:ln>
            <a:noFill/>
            <a:prstDash val="lgDashDot"/>
          </a:ln>
        </p:spPr>
        <p:txBody>
          <a:bodyPr wrap="square" numCol="1">
            <a:noAutofit/>
          </a:bodyPr>
          <a:lstStyle/>
          <a:p>
            <a:pPr algn="just"/>
            <a:r>
              <a:rPr lang="fr-FR" sz="1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 ENJEUX  : </a:t>
            </a:r>
            <a:r>
              <a:rPr lang="fr-FR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investir </a:t>
            </a:r>
            <a:r>
              <a:rPr lang="fr-FR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ville ancienne </a:t>
            </a:r>
            <a:r>
              <a:rPr lang="fr-FR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dégradée et </a:t>
            </a:r>
            <a:r>
              <a:rPr lang="fr-FR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faire de la transformation urbaine l’outil de la transition écologique </a:t>
            </a:r>
            <a:r>
              <a:rPr lang="fr-FR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pour </a:t>
            </a:r>
            <a:r>
              <a:rPr lang="fr-FR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tous </a:t>
            </a:r>
          </a:p>
        </p:txBody>
      </p:sp>
      <p:pic>
        <p:nvPicPr>
          <p:cNvPr id="26" name="Image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0453" y="370031"/>
            <a:ext cx="612000" cy="195841"/>
          </a:xfrm>
          <a:prstGeom prst="rect">
            <a:avLst/>
          </a:prstGeom>
        </p:spPr>
      </p:pic>
      <p:pic>
        <p:nvPicPr>
          <p:cNvPr id="27" name="Image 3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8113" y="246564"/>
            <a:ext cx="442037" cy="442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Imag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9650" y="246564"/>
            <a:ext cx="888960" cy="438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7C224631-7762-4DC9-97B4-FE053C5349E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5892" y="2790670"/>
            <a:ext cx="1149112" cy="608560"/>
          </a:xfrm>
          <a:prstGeom prst="rect">
            <a:avLst/>
          </a:prstGeom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485A6B3E-C28B-49E9-8636-7D2393C35A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999" y="2083663"/>
            <a:ext cx="672899" cy="660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280" y="2216003"/>
            <a:ext cx="1444692" cy="294247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3320830" y="1656235"/>
            <a:ext cx="5421887" cy="2335781"/>
          </a:xfrm>
          <a:prstGeom prst="rect">
            <a:avLst/>
          </a:prstGeom>
          <a:ln>
            <a:solidFill>
              <a:srgbClr val="FF0000"/>
            </a:solidFill>
            <a:prstDash val="lgDashDot"/>
          </a:ln>
        </p:spPr>
        <p:txBody>
          <a:bodyPr wrap="square" numCol="1">
            <a:noAutofit/>
          </a:bodyPr>
          <a:lstStyle/>
          <a:p>
            <a:pPr algn="ctr"/>
            <a:r>
              <a:rPr lang="fr-FR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L’AMBITION</a:t>
            </a:r>
          </a:p>
          <a:p>
            <a:pPr algn="ctr"/>
            <a:endParaRPr lang="fr-FR" sz="10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fr-FR" sz="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fr-FR" sz="1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Faire </a:t>
            </a:r>
            <a:r>
              <a:rPr lang="fr-FR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fr-FR" sz="1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Iéna-Mexico </a:t>
            </a:r>
            <a:r>
              <a:rPr lang="fr-FR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 quartier d’habitat ancien à santé positive et bas </a:t>
            </a:r>
            <a:r>
              <a:rPr lang="fr-FR" sz="1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carbone</a:t>
            </a:r>
          </a:p>
          <a:p>
            <a:pPr algn="just"/>
            <a:endParaRPr lang="fr-FR" sz="1050" dirty="0" smtClean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fr-FR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axes d’innovation pour une ville : </a:t>
            </a:r>
          </a:p>
          <a:p>
            <a:pPr algn="just"/>
            <a:endParaRPr lang="fr-FR" sz="1050" dirty="0" smtClean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fr-FR" sz="1400" dirty="0" smtClean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fr-FR" sz="800" dirty="0" smtClean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60192" y="1382930"/>
            <a:ext cx="8516301" cy="597910"/>
          </a:xfrm>
          <a:prstGeom prst="rect">
            <a:avLst/>
          </a:prstGeom>
        </p:spPr>
        <p:txBody>
          <a:bodyPr wrap="square" numCol="2">
            <a:noAutofit/>
          </a:bodyPr>
          <a:lstStyle/>
          <a:p>
            <a:pPr lvl="0" algn="just"/>
            <a:endParaRPr lang="fr-FR" sz="14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A6097765-B532-4769-B1A0-02A02D6D02E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620" y="2725912"/>
            <a:ext cx="744270" cy="595416"/>
          </a:xfrm>
          <a:prstGeom prst="rect">
            <a:avLst/>
          </a:prstGeom>
        </p:spPr>
      </p:pic>
      <p:graphicFrame>
        <p:nvGraphicFramePr>
          <p:cNvPr id="3" name="Tableau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9719248"/>
              </p:ext>
            </p:extLst>
          </p:nvPr>
        </p:nvGraphicFramePr>
        <p:xfrm>
          <a:off x="3409983" y="3138710"/>
          <a:ext cx="5266950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33475">
                  <a:extLst>
                    <a:ext uri="{9D8B030D-6E8A-4147-A177-3AD203B41FA5}">
                      <a16:colId xmlns:a16="http://schemas.microsoft.com/office/drawing/2014/main" val="2435621801"/>
                    </a:ext>
                  </a:extLst>
                </a:gridCol>
                <a:gridCol w="2633475">
                  <a:extLst>
                    <a:ext uri="{9D8B030D-6E8A-4147-A177-3AD203B41FA5}">
                      <a16:colId xmlns:a16="http://schemas.microsoft.com/office/drawing/2014/main" val="112615147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539750" marR="0" lvl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r-FR" sz="1400" b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sobre et saine 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539750" marR="0" lvl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r-FR" sz="1400" b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résiliente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54449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539750" indent="-285750" algn="l">
                        <a:buClr>
                          <a:srgbClr val="FF0000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fr-FR" sz="1400" b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inclusive</a:t>
                      </a:r>
                      <a:endParaRPr lang="fr-FR" sz="1400" b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539750" marR="0" lvl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r-FR" sz="1400" b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créatrice de valeurs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1702278"/>
                  </a:ext>
                </a:extLst>
              </a:tr>
            </a:tbl>
          </a:graphicData>
        </a:graphic>
      </p:graphicFrame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C7FEA421-A1F6-EAB5-559C-4A9BD22D7361}"/>
              </a:ext>
            </a:extLst>
          </p:cNvPr>
          <p:cNvCxnSpPr>
            <a:cxnSpLocks/>
          </p:cNvCxnSpPr>
          <p:nvPr/>
        </p:nvCxnSpPr>
        <p:spPr>
          <a:xfrm flipV="1">
            <a:off x="4138595" y="4313422"/>
            <a:ext cx="4701004" cy="21979"/>
          </a:xfrm>
          <a:prstGeom prst="straightConnector1">
            <a:avLst/>
          </a:prstGeom>
          <a:noFill/>
          <a:ln w="25400" cap="flat" cmpd="sng" algn="ctr">
            <a:solidFill>
              <a:schemeClr val="tx1"/>
            </a:solidFill>
            <a:prstDash val="solid"/>
            <a:miter lim="800000"/>
            <a:tailEnd type="triangle" w="lg" len="lg"/>
          </a:ln>
          <a:effectLst/>
        </p:spPr>
      </p:cxnSp>
      <p:sp>
        <p:nvSpPr>
          <p:cNvPr id="21" name="ZoneTexte 20">
            <a:extLst>
              <a:ext uri="{FF2B5EF4-FFF2-40B4-BE49-F238E27FC236}">
                <a16:creationId xmlns:a16="http://schemas.microsoft.com/office/drawing/2014/main" id="{A3C42596-6F4B-F4D4-3CB6-EA15E66E5F51}"/>
              </a:ext>
            </a:extLst>
          </p:cNvPr>
          <p:cNvSpPr txBox="1"/>
          <p:nvPr/>
        </p:nvSpPr>
        <p:spPr>
          <a:xfrm>
            <a:off x="693199" y="4398937"/>
            <a:ext cx="5966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fr-FR" sz="1200" dirty="0" err="1">
                <a:solidFill>
                  <a:prstClr val="black"/>
                </a:solidFill>
                <a:latin typeface="Calibri" panose="020F0502020204030204"/>
              </a:rPr>
              <a:t>O</a:t>
            </a:r>
            <a:r>
              <a:rPr lang="fr-FR" sz="1200" dirty="0" err="1" smtClean="0">
                <a:solidFill>
                  <a:prstClr val="black"/>
                </a:solidFill>
                <a:latin typeface="Calibri" panose="020F0502020204030204"/>
              </a:rPr>
              <a:t>ct</a:t>
            </a:r>
            <a:r>
              <a:rPr lang="fr-FR" sz="1200" dirty="0" smtClean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fr-FR" sz="1200" dirty="0">
                <a:solidFill>
                  <a:prstClr val="black"/>
                </a:solidFill>
                <a:latin typeface="Calibri" panose="020F0502020204030204"/>
              </a:rPr>
              <a:t>22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7705FBC9-26DD-B1FB-C527-7E5C6C5938C4}"/>
              </a:ext>
            </a:extLst>
          </p:cNvPr>
          <p:cNvSpPr txBox="1"/>
          <p:nvPr/>
        </p:nvSpPr>
        <p:spPr>
          <a:xfrm>
            <a:off x="8493289" y="4394183"/>
            <a:ext cx="4988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fr-FR" sz="1200" dirty="0" smtClean="0">
                <a:solidFill>
                  <a:prstClr val="black"/>
                </a:solidFill>
                <a:latin typeface="Calibri" panose="020F0502020204030204"/>
              </a:rPr>
              <a:t>2031</a:t>
            </a:r>
            <a:endParaRPr lang="fr-FR" sz="1200" dirty="0">
              <a:solidFill>
                <a:prstClr val="black"/>
              </a:solidFill>
              <a:latin typeface="Calibri" panose="020F0502020204030204"/>
            </a:endParaRPr>
          </a:p>
        </p:txBody>
      </p:sp>
      <p:cxnSp>
        <p:nvCxnSpPr>
          <p:cNvPr id="29" name="Connecteur droit avec flèche 28">
            <a:extLst>
              <a:ext uri="{FF2B5EF4-FFF2-40B4-BE49-F238E27FC236}">
                <a16:creationId xmlns:a16="http://schemas.microsoft.com/office/drawing/2014/main" id="{F22B2723-FD41-8950-68E5-E66ADBEE66FD}"/>
              </a:ext>
            </a:extLst>
          </p:cNvPr>
          <p:cNvCxnSpPr>
            <a:cxnSpLocks/>
          </p:cNvCxnSpPr>
          <p:nvPr/>
        </p:nvCxnSpPr>
        <p:spPr>
          <a:xfrm flipV="1">
            <a:off x="1005929" y="4335401"/>
            <a:ext cx="3132666" cy="4002"/>
          </a:xfrm>
          <a:prstGeom prst="straightConnector1">
            <a:avLst/>
          </a:prstGeom>
          <a:noFill/>
          <a:ln w="25400" cap="flat" cmpd="sng" algn="ctr">
            <a:solidFill>
              <a:srgbClr val="FF0000"/>
            </a:solidFill>
            <a:prstDash val="solid"/>
            <a:miter lim="800000"/>
            <a:tailEnd type="triangle" w="lg" len="lg"/>
          </a:ln>
          <a:effectLst/>
        </p:spPr>
      </p:cxnSp>
      <p:cxnSp>
        <p:nvCxnSpPr>
          <p:cNvPr id="30" name="Connecteur droit avec flèche 29">
            <a:extLst>
              <a:ext uri="{FF2B5EF4-FFF2-40B4-BE49-F238E27FC236}">
                <a16:creationId xmlns:a16="http://schemas.microsoft.com/office/drawing/2014/main" id="{29AC8329-5F8E-9CBB-7E23-F63ECC49E0B9}"/>
              </a:ext>
            </a:extLst>
          </p:cNvPr>
          <p:cNvCxnSpPr>
            <a:cxnSpLocks/>
          </p:cNvCxnSpPr>
          <p:nvPr/>
        </p:nvCxnSpPr>
        <p:spPr>
          <a:xfrm>
            <a:off x="286657" y="4330149"/>
            <a:ext cx="821868" cy="10503"/>
          </a:xfrm>
          <a:prstGeom prst="straightConnector1">
            <a:avLst/>
          </a:prstGeom>
          <a:noFill/>
          <a:ln w="25400" cap="flat" cmpd="sng" algn="ctr">
            <a:solidFill>
              <a:sysClr val="window" lastClr="FFFFFF">
                <a:lumMod val="50000"/>
              </a:sysClr>
            </a:solidFill>
            <a:prstDash val="dashDot"/>
            <a:miter lim="800000"/>
            <a:tailEnd type="triangle" w="lg" len="lg"/>
          </a:ln>
          <a:effectLst/>
        </p:spPr>
      </p:cxnSp>
      <p:sp>
        <p:nvSpPr>
          <p:cNvPr id="7" name="Rectangle 6"/>
          <p:cNvSpPr/>
          <p:nvPr/>
        </p:nvSpPr>
        <p:spPr>
          <a:xfrm>
            <a:off x="902132" y="4523321"/>
            <a:ext cx="303979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>
              <a:defRPr/>
            </a:pPr>
            <a:r>
              <a:rPr lang="fr-FR" sz="1400" b="1" kern="0" dirty="0"/>
              <a:t>Phase </a:t>
            </a:r>
            <a:r>
              <a:rPr lang="fr-FR" sz="1400" b="1" kern="0" dirty="0" smtClean="0"/>
              <a:t>I </a:t>
            </a:r>
            <a:r>
              <a:rPr lang="fr-FR" sz="1400" b="1" kern="0" dirty="0"/>
              <a:t>: </a:t>
            </a:r>
            <a:r>
              <a:rPr lang="fr-FR" sz="1400" b="1" kern="0" dirty="0" smtClean="0"/>
              <a:t>incubation</a:t>
            </a:r>
            <a:endParaRPr lang="fr-FR" sz="1400" b="1" kern="0" dirty="0"/>
          </a:p>
          <a:p>
            <a:pPr lvl="0" algn="ctr" defTabSz="914400">
              <a:defRPr/>
            </a:pPr>
            <a:r>
              <a:rPr lang="fr-FR" sz="1400" kern="0" dirty="0"/>
              <a:t>c</a:t>
            </a:r>
            <a:r>
              <a:rPr lang="fr-FR" sz="1400" kern="0" dirty="0" smtClean="0"/>
              <a:t>onventionnée</a:t>
            </a:r>
            <a:endParaRPr lang="fr-FR" sz="1400" kern="0" dirty="0"/>
          </a:p>
        </p:txBody>
      </p:sp>
      <p:sp>
        <p:nvSpPr>
          <p:cNvPr id="31" name="Rectangle 30"/>
          <p:cNvSpPr/>
          <p:nvPr/>
        </p:nvSpPr>
        <p:spPr>
          <a:xfrm>
            <a:off x="4219928" y="4517293"/>
            <a:ext cx="453833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>
              <a:defRPr/>
            </a:pPr>
            <a:r>
              <a:rPr lang="fr-FR" sz="1400" i="1" kern="0" dirty="0"/>
              <a:t>Phase </a:t>
            </a:r>
            <a:r>
              <a:rPr lang="fr-FR" sz="1400" i="1" kern="0" dirty="0" smtClean="0"/>
              <a:t>II </a:t>
            </a:r>
            <a:r>
              <a:rPr lang="fr-FR" sz="1400" i="1" kern="0" dirty="0"/>
              <a:t>: </a:t>
            </a:r>
            <a:r>
              <a:rPr lang="fr-FR" sz="1400" i="1" kern="0" dirty="0" smtClean="0"/>
              <a:t>réalisation</a:t>
            </a:r>
            <a:endParaRPr lang="fr-FR" sz="1400" i="1" kern="0" dirty="0"/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A3C42596-6F4B-F4D4-3CB6-EA15E66E5F51}"/>
              </a:ext>
            </a:extLst>
          </p:cNvPr>
          <p:cNvSpPr txBox="1"/>
          <p:nvPr/>
        </p:nvSpPr>
        <p:spPr>
          <a:xfrm>
            <a:off x="3786170" y="4403919"/>
            <a:ext cx="5966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fr-FR" sz="1200" dirty="0" err="1">
                <a:solidFill>
                  <a:prstClr val="black"/>
                </a:solidFill>
                <a:latin typeface="Calibri" panose="020F0502020204030204"/>
              </a:rPr>
              <a:t>O</a:t>
            </a:r>
            <a:r>
              <a:rPr lang="fr-FR" sz="1200" dirty="0" err="1" smtClean="0">
                <a:solidFill>
                  <a:prstClr val="black"/>
                </a:solidFill>
                <a:latin typeface="Calibri" panose="020F0502020204030204"/>
              </a:rPr>
              <a:t>ct</a:t>
            </a:r>
            <a:r>
              <a:rPr lang="fr-FR" sz="1200" dirty="0" smtClean="0">
                <a:solidFill>
                  <a:prstClr val="black"/>
                </a:solidFill>
                <a:latin typeface="Calibri" panose="020F0502020204030204"/>
              </a:rPr>
              <a:t> 25</a:t>
            </a:r>
            <a:endParaRPr lang="fr-FR" sz="12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2" name="ZoneTexte 21"/>
          <p:cNvSpPr txBox="1"/>
          <p:nvPr/>
        </p:nvSpPr>
        <p:spPr>
          <a:xfrm>
            <a:off x="231547" y="208205"/>
            <a:ext cx="71577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 ambitions / </a:t>
            </a:r>
            <a:r>
              <a:rPr lang="fr-FR" sz="1600" b="1" dirty="0" smtClean="0">
                <a:latin typeface="Arial"/>
                <a:cs typeface="Arial"/>
              </a:rPr>
              <a:t>le démonstrateur Ville Durable</a:t>
            </a:r>
            <a:endParaRPr lang="fr-FR" sz="1600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30052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Image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0453" y="370031"/>
            <a:ext cx="612000" cy="195841"/>
          </a:xfrm>
          <a:prstGeom prst="rect">
            <a:avLst/>
          </a:prstGeom>
        </p:spPr>
      </p:pic>
      <p:pic>
        <p:nvPicPr>
          <p:cNvPr id="27" name="Image 3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8113" y="246564"/>
            <a:ext cx="442037" cy="442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Imag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9650" y="246564"/>
            <a:ext cx="888960" cy="438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0A1E59BA-6160-574A-95BA-03F4E4397403}"/>
              </a:ext>
            </a:extLst>
          </p:cNvPr>
          <p:cNvSpPr txBox="1"/>
          <p:nvPr/>
        </p:nvSpPr>
        <p:spPr>
          <a:xfrm>
            <a:off x="4561701" y="1558467"/>
            <a:ext cx="4346909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63513" lvl="1"/>
            <a:endParaRPr lang="fr-FR" sz="1400" dirty="0" smtClean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49263" lvl="1" indent="-285750">
              <a:buFont typeface="Wingdings" panose="05000000000000000000" pitchFamily="2" charset="2"/>
              <a:buChar char="§"/>
            </a:pPr>
            <a:r>
              <a:rPr lang="fr-FR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 </a:t>
            </a:r>
            <a:r>
              <a:rPr lang="fr-FR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études techniques </a:t>
            </a:r>
            <a:r>
              <a:rPr lang="fr-FR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approfondies</a:t>
            </a:r>
          </a:p>
          <a:p>
            <a:pPr marL="163513" lvl="1"/>
            <a:endParaRPr lang="fr-FR" sz="1400" dirty="0" smtClean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49263" lvl="1" indent="-285750" algn="just">
              <a:buFont typeface="Wingdings" panose="05000000000000000000" pitchFamily="2" charset="2"/>
              <a:buChar char="§"/>
            </a:pPr>
            <a:r>
              <a:rPr lang="fr-FR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lang="fr-FR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 assistance à maitrise d’usage</a:t>
            </a:r>
            <a:r>
              <a:rPr lang="fr-FR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pour </a:t>
            </a:r>
            <a:r>
              <a:rPr lang="fr-FR" sz="14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co-produire</a:t>
            </a:r>
            <a:r>
              <a:rPr lang="fr-FR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avec les habitants</a:t>
            </a:r>
          </a:p>
          <a:p>
            <a:pPr marL="449263" lvl="1" indent="-285750">
              <a:buFont typeface="Wingdings" panose="05000000000000000000" pitchFamily="2" charset="2"/>
              <a:buChar char="§"/>
            </a:pPr>
            <a:endParaRPr lang="fr-FR" sz="1400" dirty="0" smtClean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49263" lvl="1" indent="-285750" algn="just">
              <a:buFont typeface="Wingdings" panose="05000000000000000000" pitchFamily="2" charset="2"/>
              <a:buChar char="§"/>
            </a:pPr>
            <a:r>
              <a:rPr lang="fr-FR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une </a:t>
            </a:r>
            <a:r>
              <a:rPr lang="fr-FR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démarche </a:t>
            </a:r>
            <a:r>
              <a:rPr lang="fr-FR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d’évaluation/dissémination permanente</a:t>
            </a:r>
          </a:p>
          <a:p>
            <a:pPr marL="449263" lvl="1" indent="-285750" algn="just">
              <a:buFont typeface="Wingdings" panose="05000000000000000000" pitchFamily="2" charset="2"/>
              <a:buChar char="§"/>
            </a:pPr>
            <a:endParaRPr lang="fr-FR" sz="14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49263" lvl="1" indent="-285750" algn="just">
              <a:buFont typeface="Wingdings" panose="05000000000000000000" pitchFamily="2" charset="2"/>
              <a:buChar char="§"/>
            </a:pPr>
            <a:r>
              <a:rPr lang="fr-FR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nouveaux modes de (</a:t>
            </a:r>
            <a:r>
              <a:rPr lang="fr-FR" sz="1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</a:t>
            </a:r>
            <a:r>
              <a:rPr lang="fr-FR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)faire la ville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agiles et collaboratifs avec l’écosystème et les </a:t>
            </a:r>
            <a:r>
              <a:rPr lang="fr-FR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filières</a:t>
            </a:r>
            <a:endParaRPr lang="fr-FR" sz="1400" b="1" dirty="0" smtClean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49263" lvl="1" indent="-285750" algn="just">
              <a:buFont typeface="Wingdings" panose="05000000000000000000" pitchFamily="2" charset="2"/>
              <a:buChar char="§"/>
            </a:pPr>
            <a:endParaRPr lang="fr-FR" sz="14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49263" lvl="1" indent="-285750" algn="just">
              <a:buFont typeface="Wingdings" panose="05000000000000000000" pitchFamily="2" charset="2"/>
              <a:buChar char="§"/>
            </a:pPr>
            <a:endParaRPr lang="fr-FR" sz="1400" b="1" dirty="0" smtClean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3513" lvl="1" algn="just"/>
            <a:endParaRPr lang="fr-FR" sz="14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8" name="Diagramme 17"/>
          <p:cNvGraphicFramePr/>
          <p:nvPr>
            <p:extLst/>
          </p:nvPr>
        </p:nvGraphicFramePr>
        <p:xfrm>
          <a:off x="-128718" y="1135078"/>
          <a:ext cx="5105024" cy="36335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19" name="Rectangle 18"/>
          <p:cNvSpPr/>
          <p:nvPr/>
        </p:nvSpPr>
        <p:spPr>
          <a:xfrm>
            <a:off x="1380183" y="2579768"/>
            <a:ext cx="217932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APPROFONDIR, TESTER ET EXPERIMENTER </a:t>
            </a:r>
            <a:endParaRPr lang="fr-FR" sz="1400" dirty="0"/>
          </a:p>
        </p:txBody>
      </p:sp>
      <p:sp>
        <p:nvSpPr>
          <p:cNvPr id="2" name="Rectangle 1"/>
          <p:cNvSpPr/>
          <p:nvPr/>
        </p:nvSpPr>
        <p:spPr>
          <a:xfrm>
            <a:off x="3903637" y="752373"/>
            <a:ext cx="16466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COMMENT ? 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231547" y="208205"/>
            <a:ext cx="71577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 ambitions / </a:t>
            </a:r>
            <a:r>
              <a:rPr lang="fr-FR" sz="1600" b="1" dirty="0" smtClean="0">
                <a:latin typeface="Arial"/>
                <a:cs typeface="Arial"/>
              </a:rPr>
              <a:t>le démonstrateur Ville Durable</a:t>
            </a:r>
            <a:endParaRPr lang="fr-FR" sz="1600" b="1" dirty="0">
              <a:latin typeface="Arial"/>
              <a:cs typeface="Arial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7C224631-7762-4DC9-97B4-FE053C5349E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0837" y="4629940"/>
            <a:ext cx="907186" cy="480438"/>
          </a:xfrm>
          <a:prstGeom prst="rect">
            <a:avLst/>
          </a:prstGeom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485A6B3E-C28B-49E9-8636-7D2393C35A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2813" y="4624093"/>
            <a:ext cx="487173" cy="478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2727" y="4724290"/>
            <a:ext cx="1363181" cy="277645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A6097765-B532-4769-B1A0-02A02D6D02EC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3340" y="4591647"/>
            <a:ext cx="656209" cy="524967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7C224631-7762-4DC9-97B4-FE053C5349E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0837" y="4624093"/>
            <a:ext cx="907186" cy="480438"/>
          </a:xfrm>
          <a:prstGeom prst="rect">
            <a:avLst/>
          </a:prstGeom>
        </p:spPr>
      </p:pic>
      <p:pic>
        <p:nvPicPr>
          <p:cNvPr id="22" name="Picture 2">
            <a:extLst>
              <a:ext uri="{FF2B5EF4-FFF2-40B4-BE49-F238E27FC236}">
                <a16:creationId xmlns:a16="http://schemas.microsoft.com/office/drawing/2014/main" id="{485A6B3E-C28B-49E9-8636-7D2393C35A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2813" y="4618246"/>
            <a:ext cx="487173" cy="478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0544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Image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0453" y="370031"/>
            <a:ext cx="612000" cy="195841"/>
          </a:xfrm>
          <a:prstGeom prst="rect">
            <a:avLst/>
          </a:prstGeom>
        </p:spPr>
      </p:pic>
      <p:pic>
        <p:nvPicPr>
          <p:cNvPr id="27" name="Image 3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8113" y="246564"/>
            <a:ext cx="442037" cy="442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Imag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9650" y="246564"/>
            <a:ext cx="888960" cy="438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0A1E59BA-6160-574A-95BA-03F4E4397403}"/>
              </a:ext>
            </a:extLst>
          </p:cNvPr>
          <p:cNvSpPr txBox="1"/>
          <p:nvPr/>
        </p:nvSpPr>
        <p:spPr>
          <a:xfrm>
            <a:off x="267810" y="954491"/>
            <a:ext cx="42645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COMMENT ? </a:t>
            </a:r>
            <a:endParaRPr lang="fr-FR" sz="1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92E6561B-383D-59AE-F803-ACDC5F6A6C3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401"/>
          <a:stretch/>
        </p:blipFill>
        <p:spPr>
          <a:xfrm rot="5400000">
            <a:off x="-226674" y="2787277"/>
            <a:ext cx="1944000" cy="1308022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8613" y="2433292"/>
            <a:ext cx="2639997" cy="1979995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8"/>
          <a:srcRect t="7432"/>
          <a:stretch/>
        </p:blipFill>
        <p:spPr>
          <a:xfrm>
            <a:off x="3436960" y="2484529"/>
            <a:ext cx="2346856" cy="1928759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A98CA24E-C288-9429-FB40-D272051B16A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162" y="2469287"/>
            <a:ext cx="1458001" cy="194400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488496" y="1725898"/>
            <a:ext cx="23236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nouveaux services et espaces communs</a:t>
            </a:r>
          </a:p>
        </p:txBody>
      </p:sp>
      <p:sp>
        <p:nvSpPr>
          <p:cNvPr id="16" name="Rectangle 15"/>
          <p:cNvSpPr/>
          <p:nvPr/>
        </p:nvSpPr>
        <p:spPr>
          <a:xfrm>
            <a:off x="6471677" y="1513101"/>
            <a:ext cx="249750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 lieu d’échanges </a:t>
            </a:r>
            <a:r>
              <a:rPr lang="fr-FR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&amp; de </a:t>
            </a:r>
            <a:r>
              <a:rPr lang="fr-FR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formation autour de l’habiter durable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961458" y="1203075"/>
            <a:ext cx="49039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 algn="ctr"/>
            <a:r>
              <a:rPr lang="fr-FR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prototypes, moteurs du changement </a:t>
            </a:r>
            <a:endParaRPr lang="fr-FR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-31087" y="1725898"/>
            <a:ext cx="286084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réhabilitations </a:t>
            </a:r>
            <a:r>
              <a:rPr lang="fr-FR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exemplaires</a:t>
            </a:r>
            <a:endParaRPr lang="fr-FR" sz="16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231547" y="208205"/>
            <a:ext cx="71577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 ambitions / </a:t>
            </a:r>
            <a:r>
              <a:rPr lang="fr-FR" sz="1600" b="1" dirty="0" smtClean="0">
                <a:latin typeface="Arial"/>
                <a:cs typeface="Arial"/>
              </a:rPr>
              <a:t>le démonstrateur Ville Durable</a:t>
            </a:r>
            <a:endParaRPr lang="fr-FR" sz="1600" b="1" dirty="0">
              <a:latin typeface="Arial"/>
              <a:cs typeface="Arial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7C224631-7762-4DC9-97B4-FE053C5349E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0837" y="4629940"/>
            <a:ext cx="907186" cy="480438"/>
          </a:xfrm>
          <a:prstGeom prst="rect">
            <a:avLst/>
          </a:prstGeom>
        </p:spPr>
      </p:pic>
      <p:pic>
        <p:nvPicPr>
          <p:cNvPr id="21" name="Picture 2">
            <a:extLst>
              <a:ext uri="{FF2B5EF4-FFF2-40B4-BE49-F238E27FC236}">
                <a16:creationId xmlns:a16="http://schemas.microsoft.com/office/drawing/2014/main" id="{485A6B3E-C28B-49E9-8636-7D2393C35A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2813" y="4624093"/>
            <a:ext cx="487173" cy="478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Image 2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2727" y="4724290"/>
            <a:ext cx="1363181" cy="277645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A6097765-B532-4769-B1A0-02A02D6D02EC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3340" y="4591647"/>
            <a:ext cx="656209" cy="524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991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Image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0453" y="370031"/>
            <a:ext cx="612000" cy="195841"/>
          </a:xfrm>
          <a:prstGeom prst="rect">
            <a:avLst/>
          </a:prstGeom>
        </p:spPr>
      </p:pic>
      <p:pic>
        <p:nvPicPr>
          <p:cNvPr id="27" name="Image 3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8113" y="246564"/>
            <a:ext cx="442037" cy="442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Imag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9650" y="246564"/>
            <a:ext cx="888960" cy="438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ZoneTexte 18"/>
          <p:cNvSpPr txBox="1"/>
          <p:nvPr/>
        </p:nvSpPr>
        <p:spPr>
          <a:xfrm>
            <a:off x="231547" y="208205"/>
            <a:ext cx="71577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mobilité / </a:t>
            </a:r>
            <a:r>
              <a:rPr lang="fr-FR" sz="1600" b="1" dirty="0" smtClean="0">
                <a:latin typeface="Arial"/>
                <a:cs typeface="Arial"/>
              </a:rPr>
              <a:t>Diagnostic et enjeux </a:t>
            </a:r>
            <a:endParaRPr lang="fr-FR" sz="1600" b="1" dirty="0">
              <a:latin typeface="Arial"/>
              <a:cs typeface="Arial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0A1E59BA-6160-574A-95BA-03F4E4397403}"/>
              </a:ext>
            </a:extLst>
          </p:cNvPr>
          <p:cNvSpPr txBox="1"/>
          <p:nvPr/>
        </p:nvSpPr>
        <p:spPr>
          <a:xfrm>
            <a:off x="414440" y="1016652"/>
            <a:ext cx="8348012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2" indent="-295275" algn="ctr"/>
            <a:r>
              <a:rPr lang="fr-FR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Étude en cours </a:t>
            </a:r>
            <a:r>
              <a:rPr lang="fr-FR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(octobre 2023 – mars 2024) pour préciser le diagnostic, définir les stratégies et déterminer les actions à mettre en œuvre sur les nouvelles mobilités </a:t>
            </a:r>
          </a:p>
          <a:p>
            <a:pPr marL="0" lvl="2" indent="-295275" algn="ctr"/>
            <a:endParaRPr lang="fr-FR" sz="400" dirty="0" smtClean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2" indent="-295275" algn="ctr"/>
            <a:r>
              <a:rPr lang="fr-FR" sz="14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fr-FR" sz="1400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remiers résultats</a:t>
            </a:r>
            <a:endParaRPr lang="fr-FR" sz="1400" dirty="0" smtClean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32967" y="2261420"/>
            <a:ext cx="3303310" cy="217611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94478" y="2010649"/>
            <a:ext cx="5520725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 indent="-295275"/>
            <a:r>
              <a:rPr lang="fr-FR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 potentiel pour le déploiement de la marche </a:t>
            </a:r>
            <a:r>
              <a:rPr lang="fr-FR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fr-FR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161925" lvl="3" algn="just"/>
            <a:r>
              <a:rPr lang="fr-FR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lang="fr-FR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 </a:t>
            </a:r>
            <a:r>
              <a:rPr lang="fr-FR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fr-FR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ffre </a:t>
            </a:r>
            <a:r>
              <a:rPr lang="fr-FR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services de proximité </a:t>
            </a:r>
            <a:r>
              <a:rPr lang="fr-FR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diversifiée </a:t>
            </a:r>
            <a:r>
              <a:rPr lang="fr-FR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à moins de 10 minutes à </a:t>
            </a:r>
            <a:r>
              <a:rPr lang="fr-FR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pied </a:t>
            </a:r>
          </a:p>
          <a:p>
            <a:pPr marL="161925" lvl="3" algn="just"/>
            <a:r>
              <a:rPr lang="fr-FR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mais </a:t>
            </a:r>
            <a:r>
              <a:rPr lang="fr-FR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 confort de circulation limité et peu inclusif </a:t>
            </a:r>
            <a:endParaRPr lang="fr-FR" sz="1400" dirty="0" smtClean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3" indent="-295275">
              <a:buFont typeface="Arial" panose="020B0604020202020204" pitchFamily="34" charset="0"/>
              <a:buChar char="•"/>
            </a:pPr>
            <a:endParaRPr lang="fr-FR" sz="14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69875" lvl="3" indent="-269875">
              <a:buFont typeface="Wingdings" panose="05000000000000000000" pitchFamily="2" charset="2"/>
              <a:buChar char="Ø"/>
              <a:tabLst>
                <a:tab pos="266700" algn="l"/>
                <a:tab pos="360363" algn="l"/>
              </a:tabLst>
            </a:pPr>
            <a:r>
              <a:rPr lang="fr-FR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Intervenir </a:t>
            </a:r>
            <a:r>
              <a:rPr lang="fr-FR" sz="1400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priorité </a:t>
            </a:r>
            <a:r>
              <a:rPr lang="fr-FR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 </a:t>
            </a:r>
          </a:p>
          <a:p>
            <a:pPr marL="628650" lvl="4" indent="-285750" algn="just">
              <a:buFont typeface="Arial" panose="020B0604020202020204" pitchFamily="34" charset="0"/>
              <a:buChar char="•"/>
              <a:tabLst>
                <a:tab pos="266700" algn="l"/>
                <a:tab pos="360363" algn="l"/>
                <a:tab pos="628650" algn="l"/>
              </a:tabLst>
            </a:pPr>
            <a:r>
              <a:rPr lang="fr-FR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fr-FR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 </a:t>
            </a:r>
            <a:r>
              <a:rPr lang="fr-FR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usages </a:t>
            </a:r>
            <a:r>
              <a:rPr lang="fr-FR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repenser les espaces communs et faciliter les liaisons </a:t>
            </a:r>
            <a:r>
              <a:rPr lang="fr-FR" sz="1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interquartiers</a:t>
            </a:r>
            <a:endParaRPr lang="fr-FR" sz="1400" dirty="0" smtClean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28650" lvl="4" indent="-285750" algn="just">
              <a:buFont typeface="Arial" panose="020B0604020202020204" pitchFamily="34" charset="0"/>
              <a:buChar char="•"/>
              <a:tabLst>
                <a:tab pos="266700" algn="l"/>
                <a:tab pos="360363" algn="l"/>
                <a:tab pos="628650" algn="l"/>
              </a:tabLst>
            </a:pPr>
            <a:r>
              <a:rPr lang="fr-FR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 </a:t>
            </a:r>
            <a:r>
              <a:rPr lang="fr-FR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partage de l’espace </a:t>
            </a:r>
            <a:r>
              <a:rPr lang="fr-FR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redonner de la place aux piétons</a:t>
            </a:r>
          </a:p>
          <a:p>
            <a:pPr marL="628650" lvl="4" indent="-285750" algn="just">
              <a:buFont typeface="Arial" panose="020B0604020202020204" pitchFamily="34" charset="0"/>
              <a:buChar char="•"/>
              <a:tabLst>
                <a:tab pos="266700" algn="l"/>
                <a:tab pos="360363" algn="l"/>
                <a:tab pos="628650" algn="l"/>
              </a:tabLst>
            </a:pPr>
            <a:r>
              <a:rPr lang="fr-FR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fr-FR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 </a:t>
            </a:r>
            <a:r>
              <a:rPr lang="fr-FR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lieux appropriables</a:t>
            </a:r>
            <a:r>
              <a:rPr lang="fr-FR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des lieux de halte</a:t>
            </a:r>
          </a:p>
          <a:p>
            <a:pPr marL="628650" lvl="4" indent="-285750" algn="just">
              <a:buFont typeface="Arial" panose="020B0604020202020204" pitchFamily="34" charset="0"/>
              <a:buChar char="•"/>
              <a:tabLst>
                <a:tab pos="266700" algn="l"/>
                <a:tab pos="360363" algn="l"/>
                <a:tab pos="628650" algn="l"/>
              </a:tabLst>
            </a:pPr>
            <a:r>
              <a:rPr lang="fr-FR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fr-FR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 </a:t>
            </a:r>
            <a:r>
              <a:rPr lang="fr-FR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confort</a:t>
            </a:r>
            <a:r>
              <a:rPr lang="fr-FR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: améliorer le confort bioclimatique et réduire les nuisances sonores </a:t>
            </a:r>
            <a:endParaRPr lang="fr-FR" sz="14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5726536" y="4460512"/>
            <a:ext cx="330974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050" i="1" dirty="0" smtClean="0">
                <a:latin typeface="Arial" panose="020B0604020202020204" pitchFamily="34" charset="0"/>
                <a:cs typeface="Arial" panose="020B0604020202020204" pitchFamily="34" charset="0"/>
              </a:rPr>
              <a:t>Extrait étude nouvelles mobilités - INDDIGO </a:t>
            </a:r>
            <a:endParaRPr lang="fr-FR" sz="105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2727" y="4825790"/>
            <a:ext cx="1242464" cy="253058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A6097765-B532-4769-B1A0-02A02D6D02E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5834" y="4756209"/>
            <a:ext cx="436618" cy="349294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7C224631-7762-4DC9-97B4-FE053C5349E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8780" y="4767320"/>
            <a:ext cx="670423" cy="355050"/>
          </a:xfrm>
          <a:prstGeom prst="rect">
            <a:avLst/>
          </a:prstGeom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485A6B3E-C28B-49E9-8636-7D2393C35A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2770" y="4830609"/>
            <a:ext cx="240612" cy="23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A6097765-B532-4769-B1A0-02A02D6D02E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6893" y="4756209"/>
            <a:ext cx="436618" cy="349294"/>
          </a:xfrm>
          <a:prstGeom prst="rect">
            <a:avLst/>
          </a:prstGeom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485A6B3E-C28B-49E9-8636-7D2393C35A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3829" y="4830609"/>
            <a:ext cx="240612" cy="23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6269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Image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0453" y="370031"/>
            <a:ext cx="612000" cy="195841"/>
          </a:xfrm>
          <a:prstGeom prst="rect">
            <a:avLst/>
          </a:prstGeom>
        </p:spPr>
      </p:pic>
      <p:pic>
        <p:nvPicPr>
          <p:cNvPr id="27" name="Image 3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8113" y="246564"/>
            <a:ext cx="442037" cy="442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Imag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9650" y="246564"/>
            <a:ext cx="888960" cy="438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ZoneTexte 18"/>
          <p:cNvSpPr txBox="1"/>
          <p:nvPr/>
        </p:nvSpPr>
        <p:spPr>
          <a:xfrm>
            <a:off x="231547" y="208205"/>
            <a:ext cx="71577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mobilité / </a:t>
            </a:r>
            <a:r>
              <a:rPr lang="fr-FR" sz="1600" b="1" dirty="0" smtClean="0">
                <a:latin typeface="Arial"/>
                <a:cs typeface="Arial"/>
              </a:rPr>
              <a:t>Diagnostic et enjeux </a:t>
            </a:r>
            <a:endParaRPr lang="fr-FR" sz="1600" b="1" dirty="0">
              <a:latin typeface="Arial"/>
              <a:cs typeface="Arial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62274" y="1356181"/>
            <a:ext cx="462114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 indent="-295275"/>
            <a:r>
              <a:rPr lang="fr-FR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 potentiel pour </a:t>
            </a:r>
            <a:r>
              <a:rPr lang="fr-FR" sz="1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amplifier la pratique du vélo </a:t>
            </a:r>
            <a:r>
              <a:rPr lang="fr-FR" sz="1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fr-FR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fr-FR" sz="14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1925" lvl="3" algn="just"/>
            <a:r>
              <a:rPr lang="fr-FR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Principes de pacification et de partage de la voirie appliqués sur le site, </a:t>
            </a:r>
          </a:p>
          <a:p>
            <a:pPr marL="161925" lvl="3" algn="just"/>
            <a:r>
              <a:rPr lang="fr-FR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mais des </a:t>
            </a:r>
            <a:r>
              <a:rPr lang="fr-FR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problématiques de stationnement </a:t>
            </a: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52691" y="1054097"/>
            <a:ext cx="4087524" cy="1616984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50578" y="2758413"/>
            <a:ext cx="2726271" cy="189880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56890" y="2845092"/>
            <a:ext cx="5164145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9875" lvl="3" indent="-269875">
              <a:buFont typeface="Wingdings" panose="05000000000000000000" pitchFamily="2" charset="2"/>
              <a:buChar char="Ø"/>
              <a:tabLst>
                <a:tab pos="360363" algn="l"/>
              </a:tabLst>
            </a:pPr>
            <a:r>
              <a:rPr lang="fr-FR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Intervenir </a:t>
            </a:r>
            <a:r>
              <a:rPr lang="fr-FR" sz="14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priorité </a:t>
            </a:r>
            <a:r>
              <a:rPr lang="fr-FR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 </a:t>
            </a:r>
          </a:p>
          <a:p>
            <a:pPr marL="630238" lvl="4" indent="-285750" algn="just">
              <a:buFont typeface="Arial" panose="020B0604020202020204" pitchFamily="34" charset="0"/>
              <a:buChar char="•"/>
              <a:tabLst>
                <a:tab pos="360363" algn="l"/>
              </a:tabLst>
            </a:pPr>
            <a:r>
              <a:rPr lang="fr-FR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 </a:t>
            </a:r>
            <a:r>
              <a:rPr lang="fr-FR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usages </a:t>
            </a:r>
            <a:r>
              <a:rPr lang="fr-FR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quartier 100% cyclable</a:t>
            </a:r>
          </a:p>
          <a:p>
            <a:pPr marL="630238" lvl="4" indent="-285750" algn="just">
              <a:buFont typeface="Arial" panose="020B0604020202020204" pitchFamily="34" charset="0"/>
              <a:buChar char="•"/>
              <a:tabLst>
                <a:tab pos="360363" algn="l"/>
              </a:tabLst>
            </a:pPr>
            <a:r>
              <a:rPr lang="fr-FR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 </a:t>
            </a:r>
            <a:r>
              <a:rPr lang="fr-FR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stationnement</a:t>
            </a:r>
            <a:r>
              <a:rPr lang="fr-FR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: </a:t>
            </a:r>
          </a:p>
          <a:p>
            <a:pPr marL="1365250" lvl="6" indent="-285750" algn="just">
              <a:buFont typeface="Wingdings" panose="05000000000000000000" pitchFamily="2" charset="2"/>
              <a:buChar char="§"/>
              <a:tabLst>
                <a:tab pos="360363" algn="l"/>
              </a:tabLst>
            </a:pPr>
            <a:r>
              <a:rPr lang="fr-FR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Renforcer l’offre aux visiteurs </a:t>
            </a:r>
          </a:p>
          <a:p>
            <a:pPr marL="1365250" lvl="6" indent="-285750" algn="just">
              <a:buFont typeface="Wingdings" panose="05000000000000000000" pitchFamily="2" charset="2"/>
              <a:buChar char="§"/>
              <a:tabLst>
                <a:tab pos="360363" algn="l"/>
              </a:tabLst>
            </a:pPr>
            <a:r>
              <a:rPr lang="fr-FR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Mieux répondre aux besoins résidentiels  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5732967" y="4657219"/>
            <a:ext cx="330974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050" i="1" dirty="0" smtClean="0">
                <a:latin typeface="Arial" panose="020B0604020202020204" pitchFamily="34" charset="0"/>
                <a:cs typeface="Arial" panose="020B0604020202020204" pitchFamily="34" charset="0"/>
              </a:rPr>
              <a:t>Extrait étude nouvelles mobilités - INDDIGO </a:t>
            </a:r>
            <a:endParaRPr lang="fr-FR" sz="105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0445" y="4808923"/>
            <a:ext cx="1242464" cy="253058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7C224631-7762-4DC9-97B4-FE053C5349E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498" y="4750453"/>
            <a:ext cx="670423" cy="355050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A6097765-B532-4769-B1A0-02A02D6D02E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4611" y="4739342"/>
            <a:ext cx="436618" cy="349294"/>
          </a:xfrm>
          <a:prstGeom prst="rect">
            <a:avLst/>
          </a:prstGeom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485A6B3E-C28B-49E9-8636-7D2393C35A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547" y="4813742"/>
            <a:ext cx="240612" cy="23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1064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Image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0453" y="370031"/>
            <a:ext cx="612000" cy="195841"/>
          </a:xfrm>
          <a:prstGeom prst="rect">
            <a:avLst/>
          </a:prstGeom>
        </p:spPr>
      </p:pic>
      <p:pic>
        <p:nvPicPr>
          <p:cNvPr id="27" name="Image 3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8113" y="246564"/>
            <a:ext cx="442037" cy="442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Imag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9650" y="246564"/>
            <a:ext cx="888960" cy="438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ZoneTexte 18"/>
          <p:cNvSpPr txBox="1"/>
          <p:nvPr/>
        </p:nvSpPr>
        <p:spPr>
          <a:xfrm>
            <a:off x="231547" y="208205"/>
            <a:ext cx="71577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mobilité / </a:t>
            </a:r>
            <a:r>
              <a:rPr lang="fr-FR" sz="1600" b="1" dirty="0" smtClean="0">
                <a:latin typeface="Arial"/>
                <a:cs typeface="Arial"/>
              </a:rPr>
              <a:t>Diagnostic et enjeux </a:t>
            </a:r>
            <a:endParaRPr lang="fr-FR" sz="1600" b="1" dirty="0">
              <a:latin typeface="Arial"/>
              <a:cs typeface="Arial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31547" y="1906546"/>
            <a:ext cx="462114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 indent="-295275"/>
            <a:r>
              <a:rPr lang="fr-FR" sz="1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Faciliter l’accès aux transports en commun </a:t>
            </a:r>
            <a:r>
              <a:rPr lang="fr-FR" sz="1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fr-FR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lvl="2" indent="-295275"/>
            <a:r>
              <a:rPr lang="fr-FR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Une localisation stratégique, au cœur de trois polarités </a:t>
            </a:r>
            <a:endParaRPr lang="fr-FR" sz="14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31547" y="2800775"/>
            <a:ext cx="516414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9875" lvl="3" indent="-269875">
              <a:buFont typeface="Wingdings" panose="05000000000000000000" pitchFamily="2" charset="2"/>
              <a:buChar char="Ø"/>
              <a:tabLst>
                <a:tab pos="360363" algn="l"/>
              </a:tabLst>
            </a:pPr>
            <a:r>
              <a:rPr lang="fr-FR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Intervenir </a:t>
            </a:r>
            <a:r>
              <a:rPr lang="fr-FR" sz="14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priorité </a:t>
            </a:r>
            <a:r>
              <a:rPr lang="fr-FR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 </a:t>
            </a:r>
          </a:p>
          <a:p>
            <a:pPr marL="630238" lvl="4" indent="-285750" algn="just">
              <a:buFont typeface="Arial" panose="020B0604020202020204" pitchFamily="34" charset="0"/>
              <a:buChar char="•"/>
              <a:tabLst>
                <a:tab pos="360363" algn="l"/>
              </a:tabLst>
            </a:pPr>
            <a:r>
              <a:rPr lang="fr-FR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 </a:t>
            </a:r>
            <a:r>
              <a:rPr lang="fr-FR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usages </a:t>
            </a:r>
            <a:r>
              <a:rPr lang="fr-FR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fr-FR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conforter l’accès</a:t>
            </a:r>
          </a:p>
          <a:p>
            <a:pPr marL="630238" lvl="4" indent="-285750" algn="just">
              <a:buFont typeface="Arial" panose="020B0604020202020204" pitchFamily="34" charset="0"/>
              <a:buChar char="•"/>
              <a:tabLst>
                <a:tab pos="360363" algn="l"/>
              </a:tabLst>
            </a:pPr>
            <a:r>
              <a:rPr lang="fr-FR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fr-FR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 </a:t>
            </a:r>
            <a:r>
              <a:rPr lang="fr-FR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itinéraires</a:t>
            </a:r>
            <a:r>
              <a:rPr lang="fr-FR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: sécuriser le rabattement en mode actif</a:t>
            </a:r>
            <a:endParaRPr lang="fr-FR" sz="14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30238" lvl="4" indent="-285750" algn="just">
              <a:buFont typeface="Arial" panose="020B0604020202020204" pitchFamily="34" charset="0"/>
              <a:buChar char="•"/>
              <a:tabLst>
                <a:tab pos="360363" algn="l"/>
              </a:tabLst>
            </a:pPr>
            <a:r>
              <a:rPr lang="fr-FR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 </a:t>
            </a:r>
            <a:r>
              <a:rPr lang="fr-FR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services, pour faciliter l’intermodalité</a:t>
            </a:r>
            <a:endParaRPr lang="fr-FR" sz="14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67636" y="1729682"/>
            <a:ext cx="3469633" cy="2190667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5627528" y="4003169"/>
            <a:ext cx="330974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050" i="1" dirty="0" smtClean="0">
                <a:latin typeface="Arial" panose="020B0604020202020204" pitchFamily="34" charset="0"/>
                <a:cs typeface="Arial" panose="020B0604020202020204" pitchFamily="34" charset="0"/>
              </a:rPr>
              <a:t>Extrait étude nouvelles mobilités - INDDIGO </a:t>
            </a:r>
            <a:endParaRPr lang="fr-FR" sz="105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2727" y="4825790"/>
            <a:ext cx="1242464" cy="253058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7C224631-7762-4DC9-97B4-FE053C5349E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8780" y="4767320"/>
            <a:ext cx="670423" cy="35505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A6097765-B532-4769-B1A0-02A02D6D02E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6893" y="4756209"/>
            <a:ext cx="436618" cy="349294"/>
          </a:xfrm>
          <a:prstGeom prst="rect">
            <a:avLst/>
          </a:prstGeom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485A6B3E-C28B-49E9-8636-7D2393C35A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3829" y="4830609"/>
            <a:ext cx="240612" cy="23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530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ésentation PowerPoint.pptx" id="{9F1421C5-333B-4128-8823-6102775F487A}" vid="{E35128B7-100A-4B4C-9B43-CBB7D98887C5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DFAFCF8DCABB547A518D2C43B7922BD" ma:contentTypeVersion="0" ma:contentTypeDescription="Crée un document." ma:contentTypeScope="" ma:versionID="4c806830f069815499d51301f6825e9f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ab09c1ba23edfaa45a5e9d385267c9b5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671787B-B355-4B8B-A6A8-FFD9BCE5D62E}">
  <ds:schemaRefs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8B961057-580E-42BB-A6F9-0E04FF261E4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148F170F-07B4-461B-A0FE-66B1FA0BEA0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Présentation PowerPoint</Template>
  <TotalTime>3723</TotalTime>
  <Words>1478</Words>
  <Application>Microsoft Office PowerPoint</Application>
  <PresentationFormat>Affichage à l'écran (16:9)</PresentationFormat>
  <Paragraphs>235</Paragraphs>
  <Slides>15</Slides>
  <Notes>15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15</vt:i4>
      </vt:variant>
    </vt:vector>
  </HeadingPairs>
  <TitlesOfParts>
    <vt:vector size="21" baseType="lpstr">
      <vt:lpstr>Arial</vt:lpstr>
      <vt:lpstr>Calibri</vt:lpstr>
      <vt:lpstr>Segoe UI</vt:lpstr>
      <vt:lpstr>Times New Roman</vt:lpstr>
      <vt:lpstr>Wingdings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Métropole Européenne de Lille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ASSELIN Anaïs</dc:creator>
  <cp:lastModifiedBy>pc</cp:lastModifiedBy>
  <cp:revision>236</cp:revision>
  <dcterms:created xsi:type="dcterms:W3CDTF">2023-10-26T14:32:56Z</dcterms:created>
  <dcterms:modified xsi:type="dcterms:W3CDTF">2024-01-22T18:39:40Z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0x010100EDFAFCF8DCABB547A518D2C43B7922BD</vt:lpwstr>
  </property>
  <property fmtid="{D5CDD505-2E9C-101B-9397-08002B2CF9AE}" pid="3" name="LM_Doc_Lieu">
    <vt:lpwstr/>
  </property>
  <property fmtid="{D5CDD505-2E9C-101B-9397-08002B2CF9AE}" pid="4" name="LM_Doc_MotCle">
    <vt:lpwstr>87;#Présentation|f6d96bf0-8f87-477e-a732-139c4c8b067e</vt:lpwstr>
  </property>
  <property fmtid="{D5CDD505-2E9C-101B-9397-08002B2CF9AE}" pid="5" name="LM_Doc_Classement">
    <vt:lpwstr>27;#Modèle|c66f9385-b4d7-400c-b743-5c2e198456e5</vt:lpwstr>
  </property>
</Properties>
</file>